
<file path=[Content_Types].xml><?xml version="1.0" encoding="utf-8"?>
<Types xmlns="http://schemas.openxmlformats.org/package/2006/content-types">
  <Default Extension="fntdata" ContentType="application/x-fontdata"/>
  <Default Extension="gif" ContentType="image/gi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9" r:id="rId1"/>
    <p:sldMasterId id="2147483680" r:id="rId2"/>
  </p:sldMasterIdLst>
  <p:notesMasterIdLst>
    <p:notesMasterId r:id="rId4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5143500" type="screen16x9"/>
  <p:notesSz cx="6858000" cy="9144000"/>
  <p:embeddedFontLst>
    <p:embeddedFont>
      <p:font typeface="Atkinson Hyperlegible"/>
      <p:regular r:id="rId45"/>
      <p:bold r:id="rId46"/>
      <p:italic r:id="rId47"/>
      <p:boldItalic r:id="rId48"/>
    </p:embeddedFont>
    <p:embeddedFont>
      <p:font typeface="IBM Plex Sans SemiBold" panose="020F0502020204030204" pitchFamily="34" charset="0"/>
      <p:regular r:id="rId49"/>
      <p:bold r:id="rId50"/>
      <p:italic r:id="rId51"/>
      <p:boldItalic r:id="rId52"/>
    </p:embeddedFont>
    <p:embeddedFont>
      <p:font typeface="Roboto" panose="020F0502020204030204" pitchFamily="2" charset="0"/>
      <p:regular r:id="rId53"/>
      <p:bold r:id="rId54"/>
      <p:italic r:id="rId55"/>
      <p:boldItalic r:id="rId56"/>
    </p:embeddedFont>
    <p:embeddedFont>
      <p:font typeface="Roboto Medium" panose="020F0502020204030204" pitchFamily="2"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EB12F71-B409-4402-B4AB-F25407423EA1}">
  <a:tblStyle styleId="{EEB12F71-B409-4402-B4AB-F25407423EA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930" autoAdjust="0"/>
  </p:normalViewPr>
  <p:slideViewPr>
    <p:cSldViewPr snapToGrid="0">
      <p:cViewPr varScale="1">
        <p:scale>
          <a:sx n="82" d="100"/>
          <a:sy n="82" d="100"/>
        </p:scale>
        <p:origin x="894"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7.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 Id="rId59" Type="http://schemas.openxmlformats.org/officeDocument/2006/relationships/font" Target="fonts/font15.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0.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57" Type="http://schemas.openxmlformats.org/officeDocument/2006/relationships/font" Target="fonts/font13.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notesMaster" Target="notesMasters/notesMaster1.xml"/><Relationship Id="rId52" Type="http://schemas.openxmlformats.org/officeDocument/2006/relationships/font" Target="fonts/font8.fntdata"/><Relationship Id="rId60" Type="http://schemas.openxmlformats.org/officeDocument/2006/relationships/font" Target="fonts/font16.fntdata"/><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37b4456fa95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37b4456fa95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36a83717ba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36a83717ba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37b4456fa9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37b4456fa9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7b4456fa9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37b4456fa9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37ca190ef4f_2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37ca190ef4f_2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7ca190ef4f_2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7ca190ef4f_2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37ca190ef4f_2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37ca190ef4f_2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39b448b2390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39b448b2390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37ca190ef4f_2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37ca190ef4f_2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37ca190ef4f_2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37ca190ef4f_2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37b4456fa9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 name="Google Shape;290;g37b4456fa95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Another new DDI project is related to Controlled Vocabularies.  As you know, controlled vocabularies are essential for consistency—helping us describe data in a way that’s interoperable, discoverable, and reusable across systems. They prevent free-text chaos, and they make metadata more powerful.</a:t>
            </a:r>
            <a:endParaRPr>
              <a:solidFill>
                <a:schemeClr val="dk1"/>
              </a:solidFill>
            </a:endParaRPr>
          </a:p>
          <a:p>
            <a:pPr marL="0" lvl="0" indent="0" algn="l" rtl="0">
              <a:lnSpc>
                <a:spcPct val="115000"/>
              </a:lnSpc>
              <a:spcBef>
                <a:spcPts val="1200"/>
              </a:spcBef>
              <a:spcAft>
                <a:spcPts val="0"/>
              </a:spcAft>
              <a:buNone/>
            </a:pPr>
            <a:r>
              <a:rPr lang="en">
                <a:solidFill>
                  <a:schemeClr val="dk1"/>
                </a:solidFill>
              </a:rPr>
              <a:t>As part of the RDE project, we are working to strengthen our use of controlled vocabularies, especially those maintained by DDI, so that our descriptions of data and metadata are both richer and more standardized.  This includes incorporating new vocabularies such as Sampling Procedures and using complete lists rather than maintaining local copies.</a:t>
            </a:r>
            <a:endParaRPr>
              <a:solidFill>
                <a:schemeClr val="dk1"/>
              </a:solidFill>
            </a:endParaRPr>
          </a:p>
          <a:p>
            <a:pPr marL="0" lvl="0" indent="0" algn="l" rtl="0">
              <a:lnSpc>
                <a:spcPct val="115000"/>
              </a:lnSpc>
              <a:spcBef>
                <a:spcPts val="1200"/>
              </a:spcBef>
              <a:spcAft>
                <a:spcPts val="1200"/>
              </a:spcAft>
              <a:buClr>
                <a:schemeClr val="dk1"/>
              </a:buClr>
              <a:buSzPts val="1100"/>
              <a:buFont typeface="Arial"/>
              <a:buNone/>
            </a:pPr>
            <a:r>
              <a:rPr lang="en">
                <a:solidFill>
                  <a:schemeClr val="dk1"/>
                </a:solidFill>
              </a:rPr>
              <a:t>In cases where an existing vocabulary did not meet our needs, we partnered with the </a:t>
            </a:r>
            <a:r>
              <a:rPr lang="en" b="1">
                <a:solidFill>
                  <a:schemeClr val="dk1"/>
                </a:solidFill>
              </a:rPr>
              <a:t>DDI Alliance’s Controlled Vocabulary Working Group</a:t>
            </a:r>
            <a:r>
              <a:rPr lang="en">
                <a:solidFill>
                  <a:schemeClr val="dk1"/>
                </a:solidFill>
              </a:rPr>
              <a:t>— chaired by Sanda— to propose updates and extensions.  That way, the solutions we develop for ICPSR also enhance the global standard. Our goal is not only to meet local needs but to contribute back to the broader metadata community.</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37b4456fa9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37b4456fa95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37b4456fa95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37b4456fa95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37ca190ef4f_2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1" name="Google Shape;311;g37ca190ef4f_2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38c1efb80e4_1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38c1efb80e4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38c1efb80e4_1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38c1efb80e4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38c1efb80e4_1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3" name="Google Shape;333;g38c1efb80e4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39b09472e7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39b09472e7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38c1efb80e4_1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38c1efb80e4_1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38c1efb80e4_1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 name="Google Shape;354;g38c1efb80e4_1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37dbf11876c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37dbf11876c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37e98c39861_2_8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37e98c39861_2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37e98c39861_2_9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37e98c39861_2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37e98c39861_2_1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37e98c39861_2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7e98c39861_2_1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7e98c39861_2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37e98c39861_2_1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g37e98c39861_2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Something about the variable cascade</a:t>
            </a:r>
            <a:endParaRPr/>
          </a:p>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37e98c39861_2_1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0" name="Google Shape;510;g37e98c39861_2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Once we have a complete concordance and concept system, we put all our information into software called Designer. Designer is a program specifically designed to compile and publish DDI-Lifecycle onto a Colecitica portal.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37e98c39861_2_2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37e98c39861_2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g38a390fcbfe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6" name="Google Shape;536;g38a390fcbfe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38a390fcbfe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38a390fcbfe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g38a390fcbfe_1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1" name="Google Shape;551;g38a390fcbfe_1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g38a390fcbfe_1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7" name="Google Shape;557;g38a390fcbfe_1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38a390fcbfe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4" name="Google Shape;564;g38a390fcbfe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g38a390fcbfe_1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0" name="Google Shape;570;g38a390fcbfe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g38a390fcbfe_1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7" name="Google Shape;577;g38a390fcbfe_1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There are two major reasons. One is a kind of variation we do on purpose – that is, when a series has a heightened focus (and therefore more variables) on a particular concept. SWAN did this with reproductive health. Instead of listing them under “Physical Health: Fertility and Menopause,” we pulled them out of that concept entirely and created a new upper-level concept – Reproductive health – and divided it into a number of relevant subconcepts. </a:t>
            </a:r>
            <a:endParaRPr/>
          </a:p>
          <a:p>
            <a:pPr marL="0" lvl="0" indent="0" algn="l" rtl="0">
              <a:spcBef>
                <a:spcPts val="0"/>
              </a:spcBef>
              <a:spcAft>
                <a:spcPts val="0"/>
              </a:spcAft>
              <a:buNone/>
            </a:pPr>
            <a:r>
              <a:rPr lang="en"/>
              <a:t>Another reason is less in our control. Different PIs tend to organize their studies differently and often prefer to use different terminology in their documentation. This results in differences in the concept systems we create. For example…</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g38a390fcbfe_1_6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1" name="Google Shape;591;g38a390fcbfe_1_6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g38a390fcbfe_1_7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7" name="Google Shape;597;g38a390fcbfe_1_7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38a390fcbfe_1_7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3" name="Google Shape;603;g38a390fcbfe_1_7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g37b4456fa95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9" name="Google Shape;609;g37b4456fa95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i="1">
                <a:solidFill>
                  <a:schemeClr val="dk1"/>
                </a:solidFill>
              </a:rPr>
              <a:t>Finally, let’s talk about how you can get involved in the DDI Alliance metadata community.</a:t>
            </a:r>
            <a:endParaRPr i="1">
              <a:solidFill>
                <a:schemeClr val="dk1"/>
              </a:solidFill>
            </a:endParaRPr>
          </a:p>
          <a:p>
            <a:pPr marL="0" lvl="0" indent="0" algn="l" rtl="0">
              <a:lnSpc>
                <a:spcPct val="115000"/>
              </a:lnSpc>
              <a:spcBef>
                <a:spcPts val="1200"/>
              </a:spcBef>
              <a:spcAft>
                <a:spcPts val="0"/>
              </a:spcAft>
              <a:buNone/>
            </a:pPr>
            <a:r>
              <a:rPr lang="en">
                <a:solidFill>
                  <a:schemeClr val="dk1"/>
                </a:solidFill>
              </a:rPr>
              <a:t>The Alliance is supported by </a:t>
            </a:r>
            <a:r>
              <a:rPr lang="en" b="1">
                <a:solidFill>
                  <a:schemeClr val="dk1"/>
                </a:solidFill>
              </a:rPr>
              <a:t>ICPSR, which serves as the Secretariat,</a:t>
            </a:r>
            <a:r>
              <a:rPr lang="en">
                <a:solidFill>
                  <a:schemeClr val="dk1"/>
                </a:solidFill>
              </a:rPr>
              <a:t> providing administrative and organizational support that keeps the Alliance running smoothly.  Several ICPSR staff already contribute actively.  For example, a portion of my time at ICPSR is spent as the DDI Executive Director coordinating community activities.  Sanda chairs the Controlled Vocabulary Working Group, and Kathryn Lavender from PUMUS is co-chair of the DDI Training Working Group.</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rPr>
              <a:t>But the Alliance is truly powered by our community.  One of the best ways to participate is through our </a:t>
            </a:r>
            <a:r>
              <a:rPr lang="en" b="1">
                <a:solidFill>
                  <a:schemeClr val="dk1"/>
                </a:solidFill>
              </a:rPr>
              <a:t>14 Working Groups and 2 Governing Committees</a:t>
            </a:r>
            <a:r>
              <a:rPr lang="en">
                <a:solidFill>
                  <a:schemeClr val="dk1"/>
                </a:solidFill>
              </a:rPr>
              <a:t>. These groups span a wide range of activities—from technical development, to training, to communications—and they’re where most of the hands-on work of the Alliance happens.</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rPr>
              <a:t>The great thing is: </a:t>
            </a:r>
            <a:r>
              <a:rPr lang="en" b="1">
                <a:solidFill>
                  <a:schemeClr val="dk1"/>
                </a:solidFill>
              </a:rPr>
              <a:t>anyone can join.</a:t>
            </a:r>
            <a:r>
              <a:rPr lang="en">
                <a:solidFill>
                  <a:schemeClr val="dk1"/>
                </a:solidFill>
              </a:rPr>
              <a:t> If you have expertise, curiosity, or just a willingness to help, there’s a place for you in these groups.</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rPr>
              <a:t>And for our </a:t>
            </a:r>
            <a:r>
              <a:rPr lang="en" b="1">
                <a:solidFill>
                  <a:schemeClr val="dk1"/>
                </a:solidFill>
              </a:rPr>
              <a:t>members</a:t>
            </a:r>
            <a:r>
              <a:rPr lang="en">
                <a:solidFill>
                  <a:schemeClr val="dk1"/>
                </a:solidFill>
              </a:rPr>
              <a:t>, there’s even more opportunity. Members can </a:t>
            </a:r>
            <a:r>
              <a:rPr lang="en" b="1">
                <a:solidFill>
                  <a:schemeClr val="dk1"/>
                </a:solidFill>
              </a:rPr>
              <a:t>propose new groups</a:t>
            </a:r>
            <a:r>
              <a:rPr lang="en">
                <a:solidFill>
                  <a:schemeClr val="dk1"/>
                </a:solidFill>
              </a:rPr>
              <a:t> if they see an unmet need, or want to bring people together around a new initiative. That means the structure of the Alliance can evolve directly from community interest and energy.  Two new groups, for instance, were created over this past summer: one for qualitative data, and another for machine-actionable publication of metadata.</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rPr>
              <a:t>So whether you want to dive into technical standards, connect with other metadata experts, or help shape the future direction of the Alliance, there’s a way for you to get involved.</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37d153eb960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6" name="Google Shape;616;g37d153eb960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rPr>
              <a:t>The website is the main hub for everything related to the DDI Alliance. On the site, you’ll find:</a:t>
            </a:r>
            <a:endParaRPr>
              <a:solidFill>
                <a:schemeClr val="dk1"/>
              </a:solidFill>
            </a:endParaRPr>
          </a:p>
          <a:p>
            <a:pPr marL="457200" lvl="0" indent="-298450" algn="l" rtl="0">
              <a:lnSpc>
                <a:spcPct val="115000"/>
              </a:lnSpc>
              <a:spcBef>
                <a:spcPts val="1200"/>
              </a:spcBef>
              <a:spcAft>
                <a:spcPts val="0"/>
              </a:spcAft>
              <a:buClr>
                <a:schemeClr val="dk1"/>
              </a:buClr>
              <a:buSzPts val="1100"/>
              <a:buChar char="●"/>
            </a:pPr>
            <a:r>
              <a:rPr lang="en">
                <a:solidFill>
                  <a:schemeClr val="dk1"/>
                </a:solidFill>
              </a:rPr>
              <a:t>Information about our standards and how they’re used</a:t>
            </a:r>
            <a:br>
              <a:rPr lang="en">
                <a:solidFill>
                  <a:schemeClr val="dk1"/>
                </a:solidFill>
              </a:rPr>
            </a:b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
                <a:solidFill>
                  <a:schemeClr val="dk1"/>
                </a:solidFill>
              </a:rPr>
              <a:t>Resources like documentation, training materials, and working papers</a:t>
            </a:r>
            <a:br>
              <a:rPr lang="en">
                <a:solidFill>
                  <a:schemeClr val="dk1"/>
                </a:solidFill>
              </a:rPr>
            </a:b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
                <a:solidFill>
                  <a:schemeClr val="dk1"/>
                </a:solidFill>
              </a:rPr>
              <a:t>News and upcoming events in the DDI community</a:t>
            </a:r>
            <a:br>
              <a:rPr lang="en">
                <a:solidFill>
                  <a:schemeClr val="dk1"/>
                </a:solidFill>
              </a:rPr>
            </a:br>
            <a:endParaRPr>
              <a:solidFill>
                <a:schemeClr val="dk1"/>
              </a:solidFill>
            </a:endParaRPr>
          </a:p>
          <a:p>
            <a:pPr marL="457200" lvl="0" indent="-298450" algn="l" rtl="0">
              <a:lnSpc>
                <a:spcPct val="115000"/>
              </a:lnSpc>
              <a:spcBef>
                <a:spcPts val="0"/>
              </a:spcBef>
              <a:spcAft>
                <a:spcPts val="0"/>
              </a:spcAft>
              <a:buClr>
                <a:schemeClr val="dk1"/>
              </a:buClr>
              <a:buSzPts val="1100"/>
              <a:buChar char="●"/>
            </a:pPr>
            <a:r>
              <a:rPr lang="en">
                <a:solidFill>
                  <a:schemeClr val="dk1"/>
                </a:solidFill>
              </a:rPr>
              <a:t>And of course, details on how to get involved—whether that’s joining a working group, attending meetings, or becoming a member.</a:t>
            </a:r>
            <a:endParaRPr>
              <a:solidFill>
                <a:schemeClr val="dk1"/>
              </a:solidFill>
            </a:endParaRPr>
          </a:p>
          <a:p>
            <a:pPr marL="0" lvl="0" indent="0" algn="l" rtl="0">
              <a:lnSpc>
                <a:spcPct val="115000"/>
              </a:lnSpc>
              <a:spcBef>
                <a:spcPts val="1200"/>
              </a:spcBef>
              <a:spcAft>
                <a:spcPts val="1200"/>
              </a:spcAft>
              <a:buNone/>
            </a:pPr>
            <a:r>
              <a:rPr lang="en">
                <a:solidFill>
                  <a:schemeClr val="dk1"/>
                </a:solidFill>
              </a:rPr>
              <a:t>I encourage you to take a look -- it’s the central way to stay connected with what’s happening in the Alliance and to explore how you can contribute.</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g1bddb5c890d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2" name="Google Shape;622;g1bddb5c890d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Thank you!  We are happy to take questions.</a:t>
            </a: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1" type="title">
  <p:cSld name="TITLE">
    <p:spTree>
      <p:nvGrpSpPr>
        <p:cNvPr id="1" name="Shape 11"/>
        <p:cNvGrpSpPr/>
        <p:nvPr/>
      </p:nvGrpSpPr>
      <p:grpSpPr>
        <a:xfrm>
          <a:off x="0" y="0"/>
          <a:ext cx="0" cy="0"/>
          <a:chOff x="0" y="0"/>
          <a:chExt cx="0" cy="0"/>
        </a:xfrm>
      </p:grpSpPr>
      <p:sp>
        <p:nvSpPr>
          <p:cNvPr id="12" name="Google Shape;12;p2"/>
          <p:cNvSpPr/>
          <p:nvPr/>
        </p:nvSpPr>
        <p:spPr>
          <a:xfrm>
            <a:off x="0" y="1"/>
            <a:ext cx="9144000" cy="3360816"/>
          </a:xfrm>
          <a:prstGeom prst="rect">
            <a:avLst/>
          </a:prstGeom>
          <a:gradFill>
            <a:gsLst>
              <a:gs pos="0">
                <a:srgbClr val="00309B"/>
              </a:gs>
              <a:gs pos="50000">
                <a:srgbClr val="0046DF"/>
              </a:gs>
              <a:gs pos="100000">
                <a:srgbClr val="0054FF"/>
              </a:gs>
            </a:gsLst>
            <a:lin ang="8099331"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3" name="Google Shape;13;p2"/>
          <p:cNvSpPr txBox="1">
            <a:spLocks noGrp="1"/>
          </p:cNvSpPr>
          <p:nvPr>
            <p:ph type="ctrTitle"/>
          </p:nvPr>
        </p:nvSpPr>
        <p:spPr>
          <a:xfrm>
            <a:off x="402996" y="289875"/>
            <a:ext cx="8293231" cy="2813897"/>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lt1"/>
              </a:buClr>
              <a:buSzPts val="5000"/>
              <a:buFont typeface="IBM Plex Sans SemiBold"/>
              <a:buNone/>
              <a:defRPr sz="50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4" name="Google Shape;14;p2"/>
          <p:cNvSpPr txBox="1">
            <a:spLocks noGrp="1"/>
          </p:cNvSpPr>
          <p:nvPr>
            <p:ph type="subTitle" idx="1"/>
          </p:nvPr>
        </p:nvSpPr>
        <p:spPr>
          <a:xfrm>
            <a:off x="402996" y="3529535"/>
            <a:ext cx="8293231" cy="1143901"/>
          </a:xfrm>
          <a:prstGeom prst="rect">
            <a:avLst/>
          </a:prstGeom>
          <a:noFill/>
          <a:ln>
            <a:noFill/>
          </a:ln>
        </p:spPr>
        <p:txBody>
          <a:bodyPr spcFirstLastPara="1" wrap="square" lIns="68575" tIns="34275" rIns="68575" bIns="34275" anchor="t" anchorCtr="0">
            <a:noAutofit/>
          </a:bodyPr>
          <a:lstStyle>
            <a:lvl1pPr lvl="0" algn="l">
              <a:lnSpc>
                <a:spcPct val="90000"/>
              </a:lnSpc>
              <a:spcBef>
                <a:spcPts val="800"/>
              </a:spcBef>
              <a:spcAft>
                <a:spcPts val="0"/>
              </a:spcAft>
              <a:buClr>
                <a:schemeClr val="dk1"/>
              </a:buClr>
              <a:buSzPts val="2400"/>
              <a:buNone/>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15" name="Google Shape;15;p2" descr="ICPSR"/>
          <p:cNvPicPr preferRelativeResize="0"/>
          <p:nvPr/>
        </p:nvPicPr>
        <p:blipFill rotWithShape="1">
          <a:blip r:embed="rId2">
            <a:alphaModFix/>
          </a:blip>
          <a:srcRect/>
          <a:stretch/>
        </p:blipFill>
        <p:spPr>
          <a:xfrm>
            <a:off x="7854884" y="4772361"/>
            <a:ext cx="1110851" cy="233781"/>
          </a:xfrm>
          <a:prstGeom prst="rect">
            <a:avLst/>
          </a:prstGeom>
          <a:noFill/>
          <a:ln>
            <a:noFill/>
          </a:ln>
        </p:spPr>
      </p:pic>
      <p:sp>
        <p:nvSpPr>
          <p:cNvPr id="16" name="Google Shape;16;p2"/>
          <p:cNvSpPr/>
          <p:nvPr/>
        </p:nvSpPr>
        <p:spPr>
          <a:xfrm rot="5400000">
            <a:off x="-327506" y="4120145"/>
            <a:ext cx="1242826" cy="61605"/>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1_Title Slide #2">
  <p:cSld name="Title Slide #2">
    <p:spTree>
      <p:nvGrpSpPr>
        <p:cNvPr id="1" name="Shape 17"/>
        <p:cNvGrpSpPr/>
        <p:nvPr/>
      </p:nvGrpSpPr>
      <p:grpSpPr>
        <a:xfrm>
          <a:off x="0" y="0"/>
          <a:ext cx="0" cy="0"/>
          <a:chOff x="0" y="0"/>
          <a:chExt cx="0" cy="0"/>
        </a:xfrm>
      </p:grpSpPr>
      <p:sp>
        <p:nvSpPr>
          <p:cNvPr id="18" name="Google Shape;18;p3"/>
          <p:cNvSpPr/>
          <p:nvPr/>
        </p:nvSpPr>
        <p:spPr>
          <a:xfrm>
            <a:off x="263106" y="360576"/>
            <a:ext cx="8617788" cy="4157221"/>
          </a:xfrm>
          <a:prstGeom prst="rect">
            <a:avLst/>
          </a:prstGeom>
          <a:solidFill>
            <a:schemeClr val="lt1"/>
          </a:solidFill>
          <a:ln>
            <a:noFill/>
          </a:ln>
          <a:effectLst>
            <a:outerShdw blurRad="266700" dist="76200" dir="5400000" algn="t" rotWithShape="0">
              <a:srgbClr val="000000">
                <a:alpha val="23921"/>
              </a:srgbClr>
            </a:outerShdw>
          </a:effectLst>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9" name="Google Shape;19;p3"/>
          <p:cNvSpPr txBox="1">
            <a:spLocks noGrp="1"/>
          </p:cNvSpPr>
          <p:nvPr>
            <p:ph type="ctrTitle"/>
          </p:nvPr>
        </p:nvSpPr>
        <p:spPr>
          <a:xfrm>
            <a:off x="333473" y="487838"/>
            <a:ext cx="8477054" cy="2898742"/>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dk1"/>
              </a:buClr>
              <a:buSzPts val="5000"/>
              <a:buFont typeface="IBM Plex Sans SemiBold"/>
              <a:buNone/>
              <a:defRPr sz="50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0" name="Google Shape;20;p3"/>
          <p:cNvSpPr txBox="1">
            <a:spLocks noGrp="1"/>
          </p:cNvSpPr>
          <p:nvPr>
            <p:ph type="subTitle" idx="1"/>
          </p:nvPr>
        </p:nvSpPr>
        <p:spPr>
          <a:xfrm>
            <a:off x="333473" y="3386581"/>
            <a:ext cx="8477054" cy="1046376"/>
          </a:xfrm>
          <a:prstGeom prst="rect">
            <a:avLst/>
          </a:prstGeom>
          <a:noFill/>
          <a:ln>
            <a:noFill/>
          </a:ln>
        </p:spPr>
        <p:txBody>
          <a:bodyPr spcFirstLastPara="1" wrap="square" lIns="68575" tIns="34275" rIns="68575" bIns="34275" anchor="t" anchorCtr="0">
            <a:noAutofit/>
          </a:bodyPr>
          <a:lstStyle>
            <a:lvl1pPr lvl="0" algn="ctr">
              <a:lnSpc>
                <a:spcPct val="90000"/>
              </a:lnSpc>
              <a:spcBef>
                <a:spcPts val="800"/>
              </a:spcBef>
              <a:spcAft>
                <a:spcPts val="0"/>
              </a:spcAft>
              <a:buClr>
                <a:schemeClr val="accent1"/>
              </a:buClr>
              <a:buSzPts val="2400"/>
              <a:buNone/>
              <a:defRPr sz="2400">
                <a:solidFill>
                  <a:schemeClr val="accent1"/>
                </a:solidFill>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21" name="Google Shape;21;p3" descr="ICPSR"/>
          <p:cNvPicPr preferRelativeResize="0"/>
          <p:nvPr/>
        </p:nvPicPr>
        <p:blipFill rotWithShape="1">
          <a:blip r:embed="rId2">
            <a:alphaModFix/>
          </a:blip>
          <a:srcRect/>
          <a:stretch/>
        </p:blipFill>
        <p:spPr>
          <a:xfrm>
            <a:off x="3943517" y="4744040"/>
            <a:ext cx="1256966" cy="264531"/>
          </a:xfrm>
          <a:prstGeom prst="rect">
            <a:avLst/>
          </a:prstGeom>
          <a:noFill/>
          <a:ln>
            <a:noFill/>
          </a:ln>
        </p:spPr>
      </p:pic>
      <p:sp>
        <p:nvSpPr>
          <p:cNvPr id="22" name="Google Shape;22;p3"/>
          <p:cNvSpPr/>
          <p:nvPr/>
        </p:nvSpPr>
        <p:spPr>
          <a:xfrm>
            <a:off x="263105" y="184421"/>
            <a:ext cx="8617787" cy="176155"/>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1_Title Slide #3">
  <p:cSld name="1_Title Slide #2">
    <p:spTree>
      <p:nvGrpSpPr>
        <p:cNvPr id="1" name="Shape 23"/>
        <p:cNvGrpSpPr/>
        <p:nvPr/>
      </p:nvGrpSpPr>
      <p:grpSpPr>
        <a:xfrm>
          <a:off x="0" y="0"/>
          <a:ext cx="0" cy="0"/>
          <a:chOff x="0" y="0"/>
          <a:chExt cx="0" cy="0"/>
        </a:xfrm>
      </p:grpSpPr>
      <p:sp>
        <p:nvSpPr>
          <p:cNvPr id="24" name="Google Shape;24;p4"/>
          <p:cNvSpPr>
            <a:spLocks noGrp="1"/>
          </p:cNvSpPr>
          <p:nvPr>
            <p:ph type="pic" idx="2"/>
          </p:nvPr>
        </p:nvSpPr>
        <p:spPr>
          <a:xfrm>
            <a:off x="0" y="0"/>
            <a:ext cx="9143999" cy="1979629"/>
          </a:xfrm>
          <a:prstGeom prst="rect">
            <a:avLst/>
          </a:prstGeom>
          <a:solidFill>
            <a:schemeClr val="lt1"/>
          </a:solidFill>
          <a:ln>
            <a:noFill/>
          </a:ln>
        </p:spPr>
      </p:sp>
      <p:sp>
        <p:nvSpPr>
          <p:cNvPr id="25" name="Google Shape;25;p4"/>
          <p:cNvSpPr/>
          <p:nvPr/>
        </p:nvSpPr>
        <p:spPr>
          <a:xfrm>
            <a:off x="0" y="1979629"/>
            <a:ext cx="9143999" cy="3167855"/>
          </a:xfrm>
          <a:prstGeom prst="rect">
            <a:avLst/>
          </a:prstGeom>
          <a:gradFill>
            <a:gsLst>
              <a:gs pos="0">
                <a:srgbClr val="00309B"/>
              </a:gs>
              <a:gs pos="50000">
                <a:srgbClr val="0046DF"/>
              </a:gs>
              <a:gs pos="100000">
                <a:srgbClr val="0054FF"/>
              </a:gs>
            </a:gsLst>
            <a:lin ang="8099331"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26" name="Google Shape;26;p4"/>
          <p:cNvSpPr txBox="1">
            <a:spLocks noGrp="1"/>
          </p:cNvSpPr>
          <p:nvPr>
            <p:ph type="ctrTitle"/>
          </p:nvPr>
        </p:nvSpPr>
        <p:spPr>
          <a:xfrm>
            <a:off x="279083" y="2099821"/>
            <a:ext cx="8585834" cy="1986699"/>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lt1"/>
              </a:buClr>
              <a:buSzPts val="5000"/>
              <a:buFont typeface="IBM Plex Sans SemiBold"/>
              <a:buNone/>
              <a:defRPr sz="50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7" name="Google Shape;27;p4"/>
          <p:cNvSpPr txBox="1">
            <a:spLocks noGrp="1"/>
          </p:cNvSpPr>
          <p:nvPr>
            <p:ph type="subTitle" idx="1"/>
          </p:nvPr>
        </p:nvSpPr>
        <p:spPr>
          <a:xfrm>
            <a:off x="279083" y="4086520"/>
            <a:ext cx="8585833" cy="539816"/>
          </a:xfrm>
          <a:prstGeom prst="rect">
            <a:avLst/>
          </a:prstGeom>
          <a:noFill/>
          <a:ln>
            <a:noFill/>
          </a:ln>
        </p:spPr>
        <p:txBody>
          <a:bodyPr spcFirstLastPara="1" wrap="square" lIns="68575" tIns="34275" rIns="68575" bIns="34275" anchor="t" anchorCtr="0">
            <a:noAutofit/>
          </a:bodyPr>
          <a:lstStyle>
            <a:lvl1pPr lvl="0" algn="ctr">
              <a:lnSpc>
                <a:spcPct val="90000"/>
              </a:lnSpc>
              <a:spcBef>
                <a:spcPts val="800"/>
              </a:spcBef>
              <a:spcAft>
                <a:spcPts val="0"/>
              </a:spcAft>
              <a:buClr>
                <a:schemeClr val="lt1"/>
              </a:buClr>
              <a:buSzPts val="2400"/>
              <a:buNone/>
              <a:defRPr>
                <a:solidFill>
                  <a:schemeClr val="lt1"/>
                </a:solidFill>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28" name="Google Shape;28;p4" descr="ICPSR"/>
          <p:cNvPicPr preferRelativeResize="0"/>
          <p:nvPr/>
        </p:nvPicPr>
        <p:blipFill rotWithShape="1">
          <a:blip r:embed="rId2">
            <a:alphaModFix/>
          </a:blip>
          <a:srcRect/>
          <a:stretch/>
        </p:blipFill>
        <p:spPr>
          <a:xfrm>
            <a:off x="7742283" y="4754645"/>
            <a:ext cx="1256965" cy="26453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1_Authors">
  <p:cSld name="1_Inside Slide #1">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277935" y="183266"/>
            <a:ext cx="8643935" cy="994172"/>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dk1"/>
              </a:buClr>
              <a:buSzPts val="3300"/>
              <a:buFont typeface="IBM Plex Sans SemiBold"/>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31" name="Google Shape;31;p5"/>
          <p:cNvSpPr>
            <a:spLocks noGrp="1"/>
          </p:cNvSpPr>
          <p:nvPr>
            <p:ph type="pic" idx="2"/>
          </p:nvPr>
        </p:nvSpPr>
        <p:spPr>
          <a:xfrm>
            <a:off x="785973" y="1056302"/>
            <a:ext cx="939300" cy="939300"/>
          </a:xfrm>
          <a:prstGeom prst="ellipse">
            <a:avLst/>
          </a:prstGeom>
          <a:noFill/>
          <a:ln w="9525" cap="flat" cmpd="sng">
            <a:solidFill>
              <a:srgbClr val="BFBFBF"/>
            </a:solidFill>
            <a:prstDash val="solid"/>
            <a:round/>
            <a:headEnd type="none" w="sm" len="sm"/>
            <a:tailEnd type="none" w="sm" len="sm"/>
          </a:ln>
        </p:spPr>
      </p:sp>
      <p:sp>
        <p:nvSpPr>
          <p:cNvPr id="32" name="Google Shape;32;p5"/>
          <p:cNvSpPr txBox="1">
            <a:spLocks noGrp="1"/>
          </p:cNvSpPr>
          <p:nvPr>
            <p:ph type="body" idx="1"/>
          </p:nvPr>
        </p:nvSpPr>
        <p:spPr>
          <a:xfrm>
            <a:off x="277935" y="2097881"/>
            <a:ext cx="19479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33" name="Google Shape;33;p5"/>
          <p:cNvSpPr>
            <a:spLocks noGrp="1"/>
          </p:cNvSpPr>
          <p:nvPr>
            <p:ph type="pic" idx="3"/>
          </p:nvPr>
        </p:nvSpPr>
        <p:spPr>
          <a:xfrm>
            <a:off x="3018896" y="1056302"/>
            <a:ext cx="939300" cy="939300"/>
          </a:xfrm>
          <a:prstGeom prst="ellipse">
            <a:avLst/>
          </a:prstGeom>
          <a:noFill/>
          <a:ln w="9525" cap="flat" cmpd="sng">
            <a:solidFill>
              <a:srgbClr val="BFBFBF"/>
            </a:solidFill>
            <a:prstDash val="solid"/>
            <a:round/>
            <a:headEnd type="none" w="sm" len="sm"/>
            <a:tailEnd type="none" w="sm" len="sm"/>
          </a:ln>
        </p:spPr>
      </p:sp>
      <p:sp>
        <p:nvSpPr>
          <p:cNvPr id="34" name="Google Shape;34;p5"/>
          <p:cNvSpPr txBox="1">
            <a:spLocks noGrp="1"/>
          </p:cNvSpPr>
          <p:nvPr>
            <p:ph type="body" idx="4"/>
          </p:nvPr>
        </p:nvSpPr>
        <p:spPr>
          <a:xfrm>
            <a:off x="2514690" y="2097881"/>
            <a:ext cx="19479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35" name="Google Shape;35;p5"/>
          <p:cNvSpPr>
            <a:spLocks noGrp="1"/>
          </p:cNvSpPr>
          <p:nvPr>
            <p:ph type="pic" idx="5"/>
          </p:nvPr>
        </p:nvSpPr>
        <p:spPr>
          <a:xfrm>
            <a:off x="5251820" y="1056302"/>
            <a:ext cx="939300" cy="939300"/>
          </a:xfrm>
          <a:prstGeom prst="ellipse">
            <a:avLst/>
          </a:prstGeom>
          <a:noFill/>
          <a:ln w="9525" cap="flat" cmpd="sng">
            <a:solidFill>
              <a:srgbClr val="BFBFBF"/>
            </a:solidFill>
            <a:prstDash val="solid"/>
            <a:round/>
            <a:headEnd type="none" w="sm" len="sm"/>
            <a:tailEnd type="none" w="sm" len="sm"/>
          </a:ln>
        </p:spPr>
      </p:sp>
      <p:sp>
        <p:nvSpPr>
          <p:cNvPr id="36" name="Google Shape;36;p5"/>
          <p:cNvSpPr txBox="1">
            <a:spLocks noGrp="1"/>
          </p:cNvSpPr>
          <p:nvPr>
            <p:ph type="body" idx="6"/>
          </p:nvPr>
        </p:nvSpPr>
        <p:spPr>
          <a:xfrm>
            <a:off x="4751445" y="2097881"/>
            <a:ext cx="19458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37" name="Google Shape;37;p5"/>
          <p:cNvSpPr>
            <a:spLocks noGrp="1"/>
          </p:cNvSpPr>
          <p:nvPr>
            <p:ph type="pic" idx="7"/>
          </p:nvPr>
        </p:nvSpPr>
        <p:spPr>
          <a:xfrm>
            <a:off x="7484742" y="1056302"/>
            <a:ext cx="939300" cy="939300"/>
          </a:xfrm>
          <a:prstGeom prst="ellipse">
            <a:avLst/>
          </a:prstGeom>
          <a:noFill/>
          <a:ln w="9525" cap="flat" cmpd="sng">
            <a:solidFill>
              <a:srgbClr val="BFBFBF"/>
            </a:solidFill>
            <a:prstDash val="solid"/>
            <a:round/>
            <a:headEnd type="none" w="sm" len="sm"/>
            <a:tailEnd type="none" w="sm" len="sm"/>
          </a:ln>
        </p:spPr>
      </p:sp>
      <p:sp>
        <p:nvSpPr>
          <p:cNvPr id="38" name="Google Shape;38;p5"/>
          <p:cNvSpPr txBox="1">
            <a:spLocks noGrp="1"/>
          </p:cNvSpPr>
          <p:nvPr>
            <p:ph type="body" idx="8"/>
          </p:nvPr>
        </p:nvSpPr>
        <p:spPr>
          <a:xfrm>
            <a:off x="6986162" y="2097881"/>
            <a:ext cx="19458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pic>
        <p:nvPicPr>
          <p:cNvPr id="39" name="Google Shape;39;p5"/>
          <p:cNvPicPr preferRelativeResize="0"/>
          <p:nvPr/>
        </p:nvPicPr>
        <p:blipFill rotWithShape="1">
          <a:blip r:embed="rId2">
            <a:alphaModFix/>
          </a:blip>
          <a:srcRect/>
          <a:stretch/>
        </p:blipFill>
        <p:spPr>
          <a:xfrm>
            <a:off x="277935" y="4804102"/>
            <a:ext cx="905773" cy="190621"/>
          </a:xfrm>
          <a:prstGeom prst="rect">
            <a:avLst/>
          </a:prstGeom>
          <a:noFill/>
          <a:ln>
            <a:noFill/>
          </a:ln>
        </p:spPr>
      </p:pic>
      <p:sp>
        <p:nvSpPr>
          <p:cNvPr id="40" name="Google Shape;40;p5"/>
          <p:cNvSpPr txBox="1">
            <a:spLocks noGrp="1"/>
          </p:cNvSpPr>
          <p:nvPr>
            <p:ph type="subTitle" idx="9"/>
          </p:nvPr>
        </p:nvSpPr>
        <p:spPr>
          <a:xfrm>
            <a:off x="27730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41" name="Google Shape;41;p5"/>
          <p:cNvSpPr txBox="1">
            <a:spLocks noGrp="1"/>
          </p:cNvSpPr>
          <p:nvPr>
            <p:ph type="subTitle" idx="13"/>
          </p:nvPr>
        </p:nvSpPr>
        <p:spPr>
          <a:xfrm>
            <a:off x="251245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42" name="Google Shape;42;p5"/>
          <p:cNvSpPr txBox="1">
            <a:spLocks noGrp="1"/>
          </p:cNvSpPr>
          <p:nvPr>
            <p:ph type="subTitle" idx="14"/>
          </p:nvPr>
        </p:nvSpPr>
        <p:spPr>
          <a:xfrm>
            <a:off x="474930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43" name="Google Shape;43;p5"/>
          <p:cNvSpPr txBox="1">
            <a:spLocks noGrp="1"/>
          </p:cNvSpPr>
          <p:nvPr>
            <p:ph type="subTitle" idx="15"/>
          </p:nvPr>
        </p:nvSpPr>
        <p:spPr>
          <a:xfrm>
            <a:off x="698400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side Slide #1" type="obj">
  <p:cSld name="OBJECT">
    <p:spTree>
      <p:nvGrpSpPr>
        <p:cNvPr id="1" name="Shape 44"/>
        <p:cNvGrpSpPr/>
        <p:nvPr/>
      </p:nvGrpSpPr>
      <p:grpSpPr>
        <a:xfrm>
          <a:off x="0" y="0"/>
          <a:ext cx="0" cy="0"/>
          <a:chOff x="0" y="0"/>
          <a:chExt cx="0" cy="0"/>
        </a:xfrm>
      </p:grpSpPr>
      <p:sp>
        <p:nvSpPr>
          <p:cNvPr id="45" name="Google Shape;45;p6"/>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46" name="Google Shape;46;p6"/>
          <p:cNvSpPr txBox="1">
            <a:spLocks noGrp="1"/>
          </p:cNvSpPr>
          <p:nvPr>
            <p:ph type="body" idx="1"/>
          </p:nvPr>
        </p:nvSpPr>
        <p:spPr>
          <a:xfrm>
            <a:off x="433478" y="1261613"/>
            <a:ext cx="8488392" cy="3422531"/>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3_Section Start #1">
  <p:cSld name="Section Start #1">
    <p:spTree>
      <p:nvGrpSpPr>
        <p:cNvPr id="1" name="Shape 47"/>
        <p:cNvGrpSpPr/>
        <p:nvPr/>
      </p:nvGrpSpPr>
      <p:grpSpPr>
        <a:xfrm>
          <a:off x="0" y="0"/>
          <a:ext cx="0" cy="0"/>
          <a:chOff x="0" y="0"/>
          <a:chExt cx="0" cy="0"/>
        </a:xfrm>
      </p:grpSpPr>
      <p:sp>
        <p:nvSpPr>
          <p:cNvPr id="48" name="Google Shape;48;p7"/>
          <p:cNvSpPr/>
          <p:nvPr/>
        </p:nvSpPr>
        <p:spPr>
          <a:xfrm rot="10800000" flipH="1">
            <a:off x="433633" y="431276"/>
            <a:ext cx="8276735" cy="4280947"/>
          </a:xfrm>
          <a:prstGeom prst="rect">
            <a:avLst/>
          </a:prstGeom>
          <a:gradFill>
            <a:gsLst>
              <a:gs pos="0">
                <a:srgbClr val="00309B"/>
              </a:gs>
              <a:gs pos="50000">
                <a:srgbClr val="0046DF"/>
              </a:gs>
              <a:gs pos="100000">
                <a:srgbClr val="0054FF"/>
              </a:gs>
            </a:gsLst>
            <a:lin ang="81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49" name="Google Shape;49;p7"/>
          <p:cNvSpPr txBox="1">
            <a:spLocks noGrp="1"/>
          </p:cNvSpPr>
          <p:nvPr>
            <p:ph type="title"/>
          </p:nvPr>
        </p:nvSpPr>
        <p:spPr>
          <a:xfrm>
            <a:off x="783604" y="933254"/>
            <a:ext cx="7576793" cy="3540352"/>
          </a:xfrm>
          <a:prstGeom prst="rect">
            <a:avLst/>
          </a:prstGeom>
          <a:noFill/>
          <a:ln>
            <a:noFill/>
          </a:ln>
        </p:spPr>
        <p:txBody>
          <a:bodyPr spcFirstLastPara="1" wrap="square" lIns="68575" tIns="34275" rIns="68575" bIns="34275" anchor="t" anchorCtr="0">
            <a:noAutofit/>
          </a:bodyPr>
          <a:lstStyle>
            <a:lvl1pPr lvl="0" algn="ctr">
              <a:lnSpc>
                <a:spcPct val="90000"/>
              </a:lnSpc>
              <a:spcBef>
                <a:spcPts val="0"/>
              </a:spcBef>
              <a:spcAft>
                <a:spcPts val="0"/>
              </a:spcAft>
              <a:buClr>
                <a:schemeClr val="lt1"/>
              </a:buClr>
              <a:buSzPts val="4500"/>
              <a:buFont typeface="IBM Plex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0" name="Google Shape;50;p7"/>
          <p:cNvSpPr/>
          <p:nvPr/>
        </p:nvSpPr>
        <p:spPr>
          <a:xfrm rot="10800000">
            <a:off x="3950587" y="4443555"/>
            <a:ext cx="1242826" cy="61605"/>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6_End Slide #2">
  <p:cSld name="6_End Slide #2">
    <p:spTree>
      <p:nvGrpSpPr>
        <p:cNvPr id="1" name="Shape 51"/>
        <p:cNvGrpSpPr/>
        <p:nvPr/>
      </p:nvGrpSpPr>
      <p:grpSpPr>
        <a:xfrm>
          <a:off x="0" y="0"/>
          <a:ext cx="0" cy="0"/>
          <a:chOff x="0" y="0"/>
          <a:chExt cx="0" cy="0"/>
        </a:xfrm>
      </p:grpSpPr>
      <p:sp>
        <p:nvSpPr>
          <p:cNvPr id="52" name="Google Shape;52;p8"/>
          <p:cNvSpPr/>
          <p:nvPr/>
        </p:nvSpPr>
        <p:spPr>
          <a:xfrm>
            <a:off x="0" y="1"/>
            <a:ext cx="3429000" cy="5143499"/>
          </a:xfrm>
          <a:prstGeom prst="rect">
            <a:avLst/>
          </a:prstGeom>
          <a:gradFill>
            <a:gsLst>
              <a:gs pos="0">
                <a:srgbClr val="00309B"/>
              </a:gs>
              <a:gs pos="50000">
                <a:srgbClr val="0046DF"/>
              </a:gs>
              <a:gs pos="100000">
                <a:srgbClr val="0054FF"/>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53" name="Google Shape;53;p8"/>
          <p:cNvSpPr txBox="1">
            <a:spLocks noGrp="1"/>
          </p:cNvSpPr>
          <p:nvPr>
            <p:ph type="subTitle" idx="1"/>
          </p:nvPr>
        </p:nvSpPr>
        <p:spPr>
          <a:xfrm>
            <a:off x="3768727" y="1095865"/>
            <a:ext cx="4927499" cy="3211802"/>
          </a:xfrm>
          <a:prstGeom prst="rect">
            <a:avLst/>
          </a:prstGeom>
          <a:noFill/>
          <a:ln>
            <a:noFill/>
          </a:ln>
        </p:spPr>
        <p:txBody>
          <a:bodyPr spcFirstLastPara="1" wrap="square" lIns="68575" tIns="34275" rIns="68575" bIns="34275" anchor="t" anchorCtr="0">
            <a:noAutofit/>
          </a:bodyPr>
          <a:lstStyle>
            <a:lvl1pPr lvl="0" algn="l">
              <a:lnSpc>
                <a:spcPct val="90000"/>
              </a:lnSpc>
              <a:spcBef>
                <a:spcPts val="800"/>
              </a:spcBef>
              <a:spcAft>
                <a:spcPts val="0"/>
              </a:spcAft>
              <a:buClr>
                <a:schemeClr val="dk1"/>
              </a:buClr>
              <a:buSzPts val="2400"/>
              <a:buNone/>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54" name="Google Shape;54;p8"/>
          <p:cNvPicPr preferRelativeResize="0"/>
          <p:nvPr/>
        </p:nvPicPr>
        <p:blipFill rotWithShape="1">
          <a:blip r:embed="rId2">
            <a:alphaModFix/>
          </a:blip>
          <a:srcRect/>
          <a:stretch/>
        </p:blipFill>
        <p:spPr>
          <a:xfrm>
            <a:off x="7854884" y="4817345"/>
            <a:ext cx="1110851" cy="203303"/>
          </a:xfrm>
          <a:prstGeom prst="rect">
            <a:avLst/>
          </a:prstGeom>
          <a:noFill/>
          <a:ln>
            <a:noFill/>
          </a:ln>
        </p:spPr>
      </p:pic>
      <p:sp>
        <p:nvSpPr>
          <p:cNvPr id="55" name="Google Shape;55;p8"/>
          <p:cNvSpPr/>
          <p:nvPr/>
        </p:nvSpPr>
        <p:spPr>
          <a:xfrm>
            <a:off x="0" y="3103775"/>
            <a:ext cx="3429000" cy="2039725"/>
          </a:xfrm>
          <a:prstGeom prst="rect">
            <a:avLst/>
          </a:prstGeom>
          <a:gradFill>
            <a:gsLst>
              <a:gs pos="0">
                <a:srgbClr val="00309B"/>
              </a:gs>
              <a:gs pos="50000">
                <a:srgbClr val="0046DF"/>
              </a:gs>
              <a:gs pos="100000">
                <a:srgbClr val="0054FF">
                  <a:alpha val="40784"/>
                </a:srgbClr>
              </a:gs>
            </a:gsLst>
            <a:lin ang="162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56" name="Google Shape;56;p8"/>
          <p:cNvSpPr/>
          <p:nvPr/>
        </p:nvSpPr>
        <p:spPr>
          <a:xfrm>
            <a:off x="509409" y="1663352"/>
            <a:ext cx="2587296" cy="2644316"/>
          </a:xfrm>
          <a:prstGeom prst="ellipse">
            <a:avLst/>
          </a:prstGeom>
          <a:gradFill>
            <a:gsLst>
              <a:gs pos="0">
                <a:srgbClr val="00309B">
                  <a:alpha val="56078"/>
                </a:srgbClr>
              </a:gs>
              <a:gs pos="50000">
                <a:srgbClr val="0046DF">
                  <a:alpha val="50980"/>
                </a:srgbClr>
              </a:gs>
              <a:gs pos="99000">
                <a:srgbClr val="0054FF">
                  <a:alpha val="49803"/>
                </a:srgbClr>
              </a:gs>
              <a:gs pos="100000">
                <a:srgbClr val="0054FF">
                  <a:alpha val="49803"/>
                </a:srgbClr>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57" name="Google Shape;57;p8"/>
          <p:cNvSpPr txBox="1">
            <a:spLocks noGrp="1"/>
          </p:cNvSpPr>
          <p:nvPr>
            <p:ph type="ctrTitle"/>
          </p:nvPr>
        </p:nvSpPr>
        <p:spPr>
          <a:xfrm>
            <a:off x="0" y="186108"/>
            <a:ext cx="3429000" cy="2214000"/>
          </a:xfrm>
          <a:prstGeom prst="rect">
            <a:avLst/>
          </a:prstGeom>
          <a:noFill/>
          <a:ln>
            <a:noFill/>
          </a:ln>
        </p:spPr>
        <p:txBody>
          <a:bodyPr spcFirstLastPara="1" wrap="square" lIns="68575" tIns="34275" rIns="68575" bIns="34275" anchor="ctr" anchorCtr="0">
            <a:spAutoFit/>
          </a:bodyPr>
          <a:lstStyle>
            <a:lvl1pPr lvl="0" algn="ctr">
              <a:lnSpc>
                <a:spcPct val="90000"/>
              </a:lnSpc>
              <a:spcBef>
                <a:spcPts val="0"/>
              </a:spcBef>
              <a:spcAft>
                <a:spcPts val="0"/>
              </a:spcAft>
              <a:buClr>
                <a:schemeClr val="lt1"/>
              </a:buClr>
              <a:buSzPts val="5000"/>
              <a:buFont typeface="IBM Plex Sans SemiBold"/>
              <a:buNone/>
              <a:defRPr sz="50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8" name="Google Shape;58;p8"/>
          <p:cNvSpPr/>
          <p:nvPr/>
        </p:nvSpPr>
        <p:spPr>
          <a:xfrm>
            <a:off x="394583" y="3640324"/>
            <a:ext cx="1061858" cy="1085260"/>
          </a:xfrm>
          <a:prstGeom prst="ellipse">
            <a:avLst/>
          </a:prstGeom>
          <a:gradFill>
            <a:gsLst>
              <a:gs pos="0">
                <a:srgbClr val="00309B">
                  <a:alpha val="56078"/>
                </a:srgbClr>
              </a:gs>
              <a:gs pos="50000">
                <a:srgbClr val="0046DF">
                  <a:alpha val="50980"/>
                </a:srgbClr>
              </a:gs>
              <a:gs pos="99000">
                <a:srgbClr val="0054FF">
                  <a:alpha val="49803"/>
                </a:srgbClr>
              </a:gs>
              <a:gs pos="100000">
                <a:srgbClr val="0054FF">
                  <a:alpha val="49803"/>
                </a:srgbClr>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pic>
        <p:nvPicPr>
          <p:cNvPr id="59" name="Google Shape;59;p8"/>
          <p:cNvPicPr preferRelativeResize="0"/>
          <p:nvPr/>
        </p:nvPicPr>
        <p:blipFill rotWithShape="1">
          <a:blip r:embed="rId3">
            <a:alphaModFix/>
          </a:blip>
          <a:srcRect/>
          <a:stretch/>
        </p:blipFill>
        <p:spPr>
          <a:xfrm>
            <a:off x="7708769" y="4744040"/>
            <a:ext cx="1256966" cy="264531"/>
          </a:xfrm>
          <a:prstGeom prst="rect">
            <a:avLst/>
          </a:prstGeom>
          <a:noFill/>
          <a:ln>
            <a:noFill/>
          </a:ln>
        </p:spPr>
      </p:pic>
      <p:cxnSp>
        <p:nvCxnSpPr>
          <p:cNvPr id="60" name="Google Shape;60;p8"/>
          <p:cNvCxnSpPr/>
          <p:nvPr/>
        </p:nvCxnSpPr>
        <p:spPr>
          <a:xfrm>
            <a:off x="3555724" y="764359"/>
            <a:ext cx="5410012" cy="0"/>
          </a:xfrm>
          <a:prstGeom prst="straightConnector1">
            <a:avLst/>
          </a:prstGeom>
          <a:noFill/>
          <a:ln w="57150" cap="flat" cmpd="sng">
            <a:solidFill>
              <a:schemeClr val="accent1"/>
            </a:solidFill>
            <a:prstDash val="solid"/>
            <a:miter lim="800000"/>
            <a:headEnd type="none" w="sm" len="sm"/>
            <a:tailEnd type="none" w="sm" len="sm"/>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5_End Slide">
  <p:cSld name="5_End Slide">
    <p:spTree>
      <p:nvGrpSpPr>
        <p:cNvPr id="1" name="Shape 61"/>
        <p:cNvGrpSpPr/>
        <p:nvPr/>
      </p:nvGrpSpPr>
      <p:grpSpPr>
        <a:xfrm>
          <a:off x="0" y="0"/>
          <a:ext cx="0" cy="0"/>
          <a:chOff x="0" y="0"/>
          <a:chExt cx="0" cy="0"/>
        </a:xfrm>
      </p:grpSpPr>
      <p:sp>
        <p:nvSpPr>
          <p:cNvPr id="62" name="Google Shape;62;p9"/>
          <p:cNvSpPr/>
          <p:nvPr/>
        </p:nvSpPr>
        <p:spPr>
          <a:xfrm>
            <a:off x="7070" y="4673338"/>
            <a:ext cx="9144000" cy="470161"/>
          </a:xfrm>
          <a:prstGeom prst="rect">
            <a:avLst/>
          </a:prstGeom>
          <a:gradFill>
            <a:gsLst>
              <a:gs pos="0">
                <a:srgbClr val="00309B"/>
              </a:gs>
              <a:gs pos="50000">
                <a:srgbClr val="0046DF"/>
              </a:gs>
              <a:gs pos="100000">
                <a:srgbClr val="0054FF"/>
              </a:gs>
            </a:gsLst>
            <a:lin ang="102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63" name="Google Shape;63;p9"/>
          <p:cNvSpPr/>
          <p:nvPr/>
        </p:nvSpPr>
        <p:spPr>
          <a:xfrm>
            <a:off x="0" y="1"/>
            <a:ext cx="9144000" cy="728220"/>
          </a:xfrm>
          <a:prstGeom prst="rect">
            <a:avLst/>
          </a:prstGeom>
          <a:gradFill>
            <a:gsLst>
              <a:gs pos="0">
                <a:srgbClr val="00309B"/>
              </a:gs>
              <a:gs pos="50000">
                <a:srgbClr val="0046DF"/>
              </a:gs>
              <a:gs pos="100000">
                <a:srgbClr val="0054FF"/>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64" name="Google Shape;64;p9"/>
          <p:cNvSpPr txBox="1">
            <a:spLocks noGrp="1"/>
          </p:cNvSpPr>
          <p:nvPr>
            <p:ph type="ctrTitle"/>
          </p:nvPr>
        </p:nvSpPr>
        <p:spPr>
          <a:xfrm>
            <a:off x="402996" y="840013"/>
            <a:ext cx="8293231" cy="1208988"/>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dk2"/>
              </a:buClr>
              <a:buSzPts val="4500"/>
              <a:buFont typeface="IBM Plex Sans SemiBold"/>
              <a:buNone/>
              <a:defRPr sz="4500">
                <a:solidFill>
                  <a:schemeClr val="dk2"/>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65" name="Google Shape;65;p9"/>
          <p:cNvPicPr preferRelativeResize="0"/>
          <p:nvPr/>
        </p:nvPicPr>
        <p:blipFill rotWithShape="1">
          <a:blip r:embed="rId2">
            <a:alphaModFix/>
          </a:blip>
          <a:srcRect/>
          <a:stretch/>
        </p:blipFill>
        <p:spPr>
          <a:xfrm>
            <a:off x="7854884" y="4817345"/>
            <a:ext cx="1110851" cy="203303"/>
          </a:xfrm>
          <a:prstGeom prst="rect">
            <a:avLst/>
          </a:prstGeom>
          <a:noFill/>
          <a:ln>
            <a:noFill/>
          </a:ln>
        </p:spPr>
      </p:pic>
      <p:cxnSp>
        <p:nvCxnSpPr>
          <p:cNvPr id="66" name="Google Shape;66;p9"/>
          <p:cNvCxnSpPr/>
          <p:nvPr/>
        </p:nvCxnSpPr>
        <p:spPr>
          <a:xfrm>
            <a:off x="0" y="633651"/>
            <a:ext cx="9144000" cy="0"/>
          </a:xfrm>
          <a:prstGeom prst="straightConnector1">
            <a:avLst/>
          </a:prstGeom>
          <a:noFill/>
          <a:ln w="15875" cap="flat" cmpd="sng">
            <a:solidFill>
              <a:schemeClr val="lt1"/>
            </a:solidFill>
            <a:prstDash val="solid"/>
            <a:miter lim="800000"/>
            <a:headEnd type="none" w="sm" len="sm"/>
            <a:tailEnd type="none" w="sm" len="sm"/>
          </a:ln>
        </p:spPr>
      </p:cxnSp>
      <p:sp>
        <p:nvSpPr>
          <p:cNvPr id="67" name="Google Shape;67;p9"/>
          <p:cNvSpPr txBox="1">
            <a:spLocks noGrp="1"/>
          </p:cNvSpPr>
          <p:nvPr>
            <p:ph type="subTitle" idx="1"/>
          </p:nvPr>
        </p:nvSpPr>
        <p:spPr>
          <a:xfrm>
            <a:off x="225700" y="2258675"/>
            <a:ext cx="2793000" cy="2205000"/>
          </a:xfrm>
          <a:prstGeom prst="rect">
            <a:avLst/>
          </a:prstGeom>
          <a:gradFill>
            <a:gsLst>
              <a:gs pos="0">
                <a:srgbClr val="D8D8D8"/>
              </a:gs>
              <a:gs pos="100000">
                <a:schemeClr val="lt1"/>
              </a:gs>
            </a:gsLst>
            <a:path path="circle">
              <a:fillToRect l="100000" t="100000"/>
            </a:path>
            <a:tileRect r="-100000" b="-100000"/>
          </a:gradFill>
        </p:spPr>
        <p:txBody>
          <a:bodyPr spcFirstLastPara="1" wrap="square" lIns="68575" tIns="34275" rIns="68575" bIns="34275" anchor="t" anchorCtr="0">
            <a:noAutofit/>
          </a:bodyPr>
          <a:lstStyle>
            <a:lvl1pPr lvl="0" algn="ctr">
              <a:spcBef>
                <a:spcPts val="800"/>
              </a:spcBef>
              <a:spcAft>
                <a:spcPts val="0"/>
              </a:spcAft>
              <a:buSzPts val="2100"/>
              <a:buNone/>
              <a:defRPr sz="2100"/>
            </a:lvl1pPr>
            <a:lvl2pPr lvl="1">
              <a:spcBef>
                <a:spcPts val="400"/>
              </a:spcBef>
              <a:spcAft>
                <a:spcPts val="0"/>
              </a:spcAft>
              <a:buSzPts val="2400"/>
              <a:buNone/>
              <a:defRPr/>
            </a:lvl2pPr>
            <a:lvl3pPr lvl="2">
              <a:spcBef>
                <a:spcPts val="400"/>
              </a:spcBef>
              <a:spcAft>
                <a:spcPts val="0"/>
              </a:spcAft>
              <a:buSzPts val="2400"/>
              <a:buNone/>
              <a:defRPr/>
            </a:lvl3pPr>
            <a:lvl4pPr lvl="3">
              <a:spcBef>
                <a:spcPts val="400"/>
              </a:spcBef>
              <a:spcAft>
                <a:spcPts val="0"/>
              </a:spcAft>
              <a:buSzPts val="2400"/>
              <a:buNone/>
              <a:defRPr/>
            </a:lvl4pPr>
            <a:lvl5pPr lvl="4">
              <a:spcBef>
                <a:spcPts val="400"/>
              </a:spcBef>
              <a:spcAft>
                <a:spcPts val="0"/>
              </a:spcAft>
              <a:buSzPts val="2400"/>
              <a:buNone/>
              <a:defRPr/>
            </a:lvl5pPr>
            <a:lvl6pPr lvl="5">
              <a:spcBef>
                <a:spcPts val="400"/>
              </a:spcBef>
              <a:spcAft>
                <a:spcPts val="0"/>
              </a:spcAft>
              <a:buSzPts val="2400"/>
              <a:buNone/>
              <a:defRPr/>
            </a:lvl6pPr>
            <a:lvl7pPr lvl="6">
              <a:spcBef>
                <a:spcPts val="400"/>
              </a:spcBef>
              <a:spcAft>
                <a:spcPts val="0"/>
              </a:spcAft>
              <a:buSzPts val="2400"/>
              <a:buNone/>
              <a:defRPr/>
            </a:lvl7pPr>
            <a:lvl8pPr lvl="7">
              <a:spcBef>
                <a:spcPts val="400"/>
              </a:spcBef>
              <a:spcAft>
                <a:spcPts val="0"/>
              </a:spcAft>
              <a:buSzPts val="2400"/>
              <a:buNone/>
              <a:defRPr/>
            </a:lvl8pPr>
            <a:lvl9pPr lvl="8">
              <a:spcBef>
                <a:spcPts val="400"/>
              </a:spcBef>
              <a:spcAft>
                <a:spcPts val="0"/>
              </a:spcAft>
              <a:buSzPts val="2400"/>
              <a:buNone/>
              <a:defRPr/>
            </a:lvl9pPr>
          </a:lstStyle>
          <a:p>
            <a:endParaRPr/>
          </a:p>
        </p:txBody>
      </p:sp>
      <p:sp>
        <p:nvSpPr>
          <p:cNvPr id="68" name="Google Shape;68;p9"/>
          <p:cNvSpPr txBox="1">
            <a:spLocks noGrp="1"/>
          </p:cNvSpPr>
          <p:nvPr>
            <p:ph type="subTitle" idx="2"/>
          </p:nvPr>
        </p:nvSpPr>
        <p:spPr>
          <a:xfrm>
            <a:off x="3182575" y="2258675"/>
            <a:ext cx="2793000" cy="2205000"/>
          </a:xfrm>
          <a:prstGeom prst="rect">
            <a:avLst/>
          </a:prstGeom>
          <a:gradFill>
            <a:gsLst>
              <a:gs pos="0">
                <a:srgbClr val="D8D8D8"/>
              </a:gs>
              <a:gs pos="100000">
                <a:schemeClr val="lt1"/>
              </a:gs>
            </a:gsLst>
            <a:path path="circle">
              <a:fillToRect l="100000" t="100000"/>
            </a:path>
            <a:tileRect r="-100000" b="-100000"/>
          </a:gradFill>
        </p:spPr>
        <p:txBody>
          <a:bodyPr spcFirstLastPara="1" wrap="square" lIns="68575" tIns="34275" rIns="68575" bIns="34275" anchor="t" anchorCtr="0">
            <a:noAutofit/>
          </a:bodyPr>
          <a:lstStyle>
            <a:lvl1pPr lvl="0" algn="ctr" rtl="0">
              <a:spcBef>
                <a:spcPts val="800"/>
              </a:spcBef>
              <a:spcAft>
                <a:spcPts val="0"/>
              </a:spcAft>
              <a:buSzPts val="2100"/>
              <a:buNone/>
              <a:defRPr sz="21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69" name="Google Shape;69;p9"/>
          <p:cNvSpPr txBox="1">
            <a:spLocks noGrp="1"/>
          </p:cNvSpPr>
          <p:nvPr>
            <p:ph type="subTitle" idx="3"/>
          </p:nvPr>
        </p:nvSpPr>
        <p:spPr>
          <a:xfrm>
            <a:off x="6139450" y="2258675"/>
            <a:ext cx="2793000" cy="2205000"/>
          </a:xfrm>
          <a:prstGeom prst="rect">
            <a:avLst/>
          </a:prstGeom>
          <a:gradFill>
            <a:gsLst>
              <a:gs pos="0">
                <a:srgbClr val="D8D8D8"/>
              </a:gs>
              <a:gs pos="100000">
                <a:schemeClr val="lt1"/>
              </a:gs>
            </a:gsLst>
            <a:path path="circle">
              <a:fillToRect l="100000" t="100000"/>
            </a:path>
            <a:tileRect r="-100000" b="-100000"/>
          </a:gradFill>
        </p:spPr>
        <p:txBody>
          <a:bodyPr spcFirstLastPara="1" wrap="square" lIns="68575" tIns="34275" rIns="68575" bIns="34275" anchor="t" anchorCtr="0">
            <a:noAutofit/>
          </a:bodyPr>
          <a:lstStyle>
            <a:lvl1pPr lvl="0" algn="ctr" rtl="0">
              <a:spcBef>
                <a:spcPts val="800"/>
              </a:spcBef>
              <a:spcAft>
                <a:spcPts val="0"/>
              </a:spcAft>
              <a:buSzPts val="2100"/>
              <a:buNone/>
              <a:defRPr sz="21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3_Section Start #2">
  <p:cSld name="1_Section Start #1">
    <p:spTree>
      <p:nvGrpSpPr>
        <p:cNvPr id="1" name="Shape 70"/>
        <p:cNvGrpSpPr/>
        <p:nvPr/>
      </p:nvGrpSpPr>
      <p:grpSpPr>
        <a:xfrm>
          <a:off x="0" y="0"/>
          <a:ext cx="0" cy="0"/>
          <a:chOff x="0" y="0"/>
          <a:chExt cx="0" cy="0"/>
        </a:xfrm>
      </p:grpSpPr>
      <p:sp>
        <p:nvSpPr>
          <p:cNvPr id="71" name="Google Shape;71;p10"/>
          <p:cNvSpPr/>
          <p:nvPr/>
        </p:nvSpPr>
        <p:spPr>
          <a:xfrm rot="10800000" flipH="1">
            <a:off x="466628" y="601909"/>
            <a:ext cx="8058903" cy="3939680"/>
          </a:xfrm>
          <a:prstGeom prst="rect">
            <a:avLst/>
          </a:prstGeom>
          <a:solidFill>
            <a:schemeClr val="lt1"/>
          </a:solidFill>
          <a:ln>
            <a:noFill/>
          </a:ln>
          <a:effectLst>
            <a:outerShdw blurRad="152400" dist="76200" algn="l" rotWithShape="0">
              <a:srgbClr val="000000">
                <a:alpha val="23921"/>
              </a:srgbClr>
            </a:outerShdw>
          </a:effectLst>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72" name="Google Shape;72;p10"/>
          <p:cNvSpPr txBox="1">
            <a:spLocks noGrp="1"/>
          </p:cNvSpPr>
          <p:nvPr>
            <p:ph type="title"/>
          </p:nvPr>
        </p:nvSpPr>
        <p:spPr>
          <a:xfrm>
            <a:off x="1548352" y="719701"/>
            <a:ext cx="6815579" cy="3582773"/>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accent1"/>
              </a:buClr>
              <a:buSzPts val="4500"/>
              <a:buFont typeface="IBM Plex Sans SemiBold"/>
              <a:buNone/>
              <a:defRPr sz="4500">
                <a:solidFill>
                  <a:schemeClr val="accen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3" name="Google Shape;73;p10"/>
          <p:cNvSpPr/>
          <p:nvPr/>
        </p:nvSpPr>
        <p:spPr>
          <a:xfrm rot="10800000" flipH="1">
            <a:off x="466628" y="601910"/>
            <a:ext cx="897903" cy="3939680"/>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623888" y="1282304"/>
            <a:ext cx="7886700" cy="2139553"/>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4500"/>
              <a:buFont typeface="IBM Plex Sans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7" name="Google Shape;77;p12"/>
          <p:cNvSpPr txBox="1">
            <a:spLocks noGrp="1"/>
          </p:cNvSpPr>
          <p:nvPr>
            <p:ph type="body" idx="1"/>
          </p:nvPr>
        </p:nvSpPr>
        <p:spPr>
          <a:xfrm>
            <a:off x="623888" y="3442097"/>
            <a:ext cx="7886700" cy="1125140"/>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800"/>
              <a:buNone/>
              <a:defRPr sz="1800">
                <a:solidFill>
                  <a:schemeClr val="dk1"/>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0" name="Google Shape;80;p13"/>
          <p:cNvSpPr txBox="1">
            <a:spLocks noGrp="1"/>
          </p:cNvSpPr>
          <p:nvPr>
            <p:ph type="body" idx="1"/>
          </p:nvPr>
        </p:nvSpPr>
        <p:spPr>
          <a:xfrm>
            <a:off x="433478" y="1369219"/>
            <a:ext cx="4081373" cy="3263504"/>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81" name="Google Shape;81;p13"/>
          <p:cNvSpPr txBox="1">
            <a:spLocks noGrp="1"/>
          </p:cNvSpPr>
          <p:nvPr>
            <p:ph type="body" idx="2"/>
          </p:nvPr>
        </p:nvSpPr>
        <p:spPr>
          <a:xfrm>
            <a:off x="4629150" y="1369219"/>
            <a:ext cx="4292720" cy="3263504"/>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2"/>
        <p:cNvGrpSpPr/>
        <p:nvPr/>
      </p:nvGrpSpPr>
      <p:grpSpPr>
        <a:xfrm>
          <a:off x="0" y="0"/>
          <a:ext cx="0" cy="0"/>
          <a:chOff x="0" y="0"/>
          <a:chExt cx="0" cy="0"/>
        </a:xfrm>
      </p:grpSpPr>
      <p:sp>
        <p:nvSpPr>
          <p:cNvPr id="83" name="Google Shape;83;p14"/>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2400"/>
              <a:buFont typeface="IBM Plex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6" name="Google Shape;86;p15"/>
          <p:cNvSpPr txBox="1">
            <a:spLocks noGrp="1"/>
          </p:cNvSpPr>
          <p:nvPr>
            <p:ph type="body" idx="1"/>
          </p:nvPr>
        </p:nvSpPr>
        <p:spPr>
          <a:xfrm>
            <a:off x="3887391" y="740569"/>
            <a:ext cx="4629150" cy="3655219"/>
          </a:xfrm>
          <a:prstGeom prst="rect">
            <a:avLst/>
          </a:prstGeom>
          <a:noFill/>
          <a:ln>
            <a:noFill/>
          </a:ln>
        </p:spPr>
        <p:txBody>
          <a:bodyPr spcFirstLastPara="1" wrap="square" lIns="68575" tIns="34275" rIns="68575" bIns="34275" anchor="t" anchorCtr="0">
            <a:no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a:endParaRPr/>
          </a:p>
        </p:txBody>
      </p:sp>
      <p:sp>
        <p:nvSpPr>
          <p:cNvPr id="87" name="Google Shape;87;p15"/>
          <p:cNvSpPr txBox="1">
            <a:spLocks noGrp="1"/>
          </p:cNvSpPr>
          <p:nvPr>
            <p:ph type="body" idx="2"/>
          </p:nvPr>
        </p:nvSpPr>
        <p:spPr>
          <a:xfrm>
            <a:off x="629841" y="1543050"/>
            <a:ext cx="2949178" cy="2858691"/>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8"/>
        <p:cNvGrpSpPr/>
        <p:nvPr/>
      </p:nvGrpSpPr>
      <p:grpSpPr>
        <a:xfrm>
          <a:off x="0" y="0"/>
          <a:ext cx="0" cy="0"/>
          <a:chOff x="0" y="0"/>
          <a:chExt cx="0" cy="0"/>
        </a:xfrm>
      </p:grpSpPr>
      <p:sp>
        <p:nvSpPr>
          <p:cNvPr id="89" name="Google Shape;89;p16"/>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2400"/>
              <a:buFont typeface="IBM Plex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0" name="Google Shape;90;p16"/>
          <p:cNvSpPr>
            <a:spLocks noGrp="1"/>
          </p:cNvSpPr>
          <p:nvPr>
            <p:ph type="pic" idx="2"/>
          </p:nvPr>
        </p:nvSpPr>
        <p:spPr>
          <a:xfrm>
            <a:off x="3887391" y="740569"/>
            <a:ext cx="4629150" cy="3655219"/>
          </a:xfrm>
          <a:prstGeom prst="rect">
            <a:avLst/>
          </a:prstGeom>
          <a:noFill/>
          <a:ln>
            <a:noFill/>
          </a:ln>
        </p:spPr>
      </p:sp>
      <p:sp>
        <p:nvSpPr>
          <p:cNvPr id="91" name="Google Shape;91;p16"/>
          <p:cNvSpPr txBox="1">
            <a:spLocks noGrp="1"/>
          </p:cNvSpPr>
          <p:nvPr>
            <p:ph type="body" idx="1"/>
          </p:nvPr>
        </p:nvSpPr>
        <p:spPr>
          <a:xfrm>
            <a:off x="629841" y="1543050"/>
            <a:ext cx="2949178" cy="2858691"/>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terior layout 1">
  <p:cSld name="Interior layout 1">
    <p:spTree>
      <p:nvGrpSpPr>
        <p:cNvPr id="1" name="Shape 92"/>
        <p:cNvGrpSpPr/>
        <p:nvPr/>
      </p:nvGrpSpPr>
      <p:grpSpPr>
        <a:xfrm>
          <a:off x="0" y="0"/>
          <a:ext cx="0" cy="0"/>
          <a:chOff x="0" y="0"/>
          <a:chExt cx="0" cy="0"/>
        </a:xfrm>
      </p:grpSpPr>
      <p:sp>
        <p:nvSpPr>
          <p:cNvPr id="93" name="Google Shape;93;p17"/>
          <p:cNvSpPr/>
          <p:nvPr/>
        </p:nvSpPr>
        <p:spPr>
          <a:xfrm rot="7465244">
            <a:off x="6932634" y="3475968"/>
            <a:ext cx="3188963" cy="1893807"/>
          </a:xfrm>
          <a:custGeom>
            <a:avLst/>
            <a:gdLst/>
            <a:ahLst/>
            <a:cxnLst/>
            <a:rect l="l" t="t" r="r" b="b"/>
            <a:pathLst>
              <a:path w="3449973" h="2053390" extrusionOk="0">
                <a:moveTo>
                  <a:pt x="0" y="1402395"/>
                </a:moveTo>
                <a:lnTo>
                  <a:pt x="2016210" y="0"/>
                </a:lnTo>
                <a:lnTo>
                  <a:pt x="3449973" y="2053390"/>
                </a:lnTo>
                <a:lnTo>
                  <a:pt x="0" y="1402395"/>
                </a:lnTo>
                <a:close/>
              </a:path>
            </a:pathLst>
          </a:cu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94" name="Google Shape;94;p17"/>
          <p:cNvSpPr txBox="1">
            <a:spLocks noGrp="1"/>
          </p:cNvSpPr>
          <p:nvPr>
            <p:ph type="title"/>
          </p:nvPr>
        </p:nvSpPr>
        <p:spPr>
          <a:xfrm>
            <a:off x="447676" y="694601"/>
            <a:ext cx="8452800" cy="76290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5" name="Google Shape;95;p17"/>
          <p:cNvSpPr txBox="1">
            <a:spLocks noGrp="1"/>
          </p:cNvSpPr>
          <p:nvPr>
            <p:ph type="body" idx="1"/>
          </p:nvPr>
        </p:nvSpPr>
        <p:spPr>
          <a:xfrm>
            <a:off x="447675" y="1520894"/>
            <a:ext cx="8452800" cy="3183000"/>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96" name="Google Shape;96;p17"/>
          <p:cNvSpPr txBox="1">
            <a:spLocks noGrp="1"/>
          </p:cNvSpPr>
          <p:nvPr>
            <p:ph type="ftr" idx="11"/>
          </p:nvPr>
        </p:nvSpPr>
        <p:spPr>
          <a:xfrm>
            <a:off x="1662319" y="4767263"/>
            <a:ext cx="5777100" cy="273900"/>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sz="1100"/>
            </a:lvl1pPr>
            <a:lvl2pPr lvl="1" algn="l">
              <a:spcBef>
                <a:spcPts val="0"/>
              </a:spcBef>
              <a:spcAft>
                <a:spcPts val="0"/>
              </a:spcAft>
              <a:buSzPts val="1100"/>
              <a:buNone/>
              <a:defRPr sz="1100"/>
            </a:lvl2pPr>
            <a:lvl3pPr lvl="2" algn="l">
              <a:spcBef>
                <a:spcPts val="0"/>
              </a:spcBef>
              <a:spcAft>
                <a:spcPts val="0"/>
              </a:spcAft>
              <a:buSzPts val="1100"/>
              <a:buNone/>
              <a:defRPr sz="1100"/>
            </a:lvl3pPr>
            <a:lvl4pPr lvl="3" algn="l">
              <a:spcBef>
                <a:spcPts val="0"/>
              </a:spcBef>
              <a:spcAft>
                <a:spcPts val="0"/>
              </a:spcAft>
              <a:buSzPts val="1100"/>
              <a:buNone/>
              <a:defRPr sz="1100"/>
            </a:lvl4pPr>
            <a:lvl5pPr lvl="4" algn="l">
              <a:spcBef>
                <a:spcPts val="0"/>
              </a:spcBef>
              <a:spcAft>
                <a:spcPts val="0"/>
              </a:spcAft>
              <a:buSzPts val="1100"/>
              <a:buNone/>
              <a:defRPr sz="1100"/>
            </a:lvl5pPr>
            <a:lvl6pPr lvl="5" algn="l">
              <a:spcBef>
                <a:spcPts val="0"/>
              </a:spcBef>
              <a:spcAft>
                <a:spcPts val="0"/>
              </a:spcAft>
              <a:buSzPts val="1100"/>
              <a:buNone/>
              <a:defRPr sz="1100"/>
            </a:lvl6pPr>
            <a:lvl7pPr lvl="6" algn="l">
              <a:spcBef>
                <a:spcPts val="0"/>
              </a:spcBef>
              <a:spcAft>
                <a:spcPts val="0"/>
              </a:spcAft>
              <a:buSzPts val="1100"/>
              <a:buNone/>
              <a:defRPr sz="1100"/>
            </a:lvl7pPr>
            <a:lvl8pPr lvl="7" algn="l">
              <a:spcBef>
                <a:spcPts val="0"/>
              </a:spcBef>
              <a:spcAft>
                <a:spcPts val="0"/>
              </a:spcAft>
              <a:buSzPts val="1100"/>
              <a:buNone/>
              <a:defRPr sz="1100"/>
            </a:lvl8pPr>
            <a:lvl9pPr lvl="8" algn="l">
              <a:spcBef>
                <a:spcPts val="0"/>
              </a:spcBef>
              <a:spcAft>
                <a:spcPts val="0"/>
              </a:spcAft>
              <a:buSzPts val="1100"/>
              <a:buNone/>
              <a:defRPr sz="1100"/>
            </a:lvl9pPr>
          </a:lstStyle>
          <a:p>
            <a:endParaRPr/>
          </a:p>
        </p:txBody>
      </p:sp>
      <p:sp>
        <p:nvSpPr>
          <p:cNvPr id="97" name="Google Shape;97;p17"/>
          <p:cNvSpPr txBox="1">
            <a:spLocks noGrp="1"/>
          </p:cNvSpPr>
          <p:nvPr>
            <p:ph type="sldNum" idx="12"/>
          </p:nvPr>
        </p:nvSpPr>
        <p:spPr>
          <a:xfrm>
            <a:off x="7481680" y="4767263"/>
            <a:ext cx="14190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sz="900" b="0" i="0" u="none" strike="noStrike" cap="none">
                <a:solidFill>
                  <a:schemeClr val="dk1"/>
                </a:solidFill>
                <a:latin typeface="Arial"/>
                <a:ea typeface="Arial"/>
                <a:cs typeface="Arial"/>
                <a:sym typeface="Arial"/>
              </a:defRPr>
            </a:lvl1pPr>
            <a:lvl2pPr marL="0" lvl="1" indent="0" algn="r">
              <a:spcBef>
                <a:spcPts val="0"/>
              </a:spcBef>
              <a:buNone/>
              <a:defRPr sz="900" b="0" i="0" u="none" strike="noStrike" cap="none">
                <a:solidFill>
                  <a:schemeClr val="dk1"/>
                </a:solidFill>
                <a:latin typeface="Arial"/>
                <a:ea typeface="Arial"/>
                <a:cs typeface="Arial"/>
                <a:sym typeface="Arial"/>
              </a:defRPr>
            </a:lvl2pPr>
            <a:lvl3pPr marL="0" lvl="2" indent="0" algn="r">
              <a:spcBef>
                <a:spcPts val="0"/>
              </a:spcBef>
              <a:buNone/>
              <a:defRPr sz="900" b="0" i="0" u="none" strike="noStrike" cap="none">
                <a:solidFill>
                  <a:schemeClr val="dk1"/>
                </a:solidFill>
                <a:latin typeface="Arial"/>
                <a:ea typeface="Arial"/>
                <a:cs typeface="Arial"/>
                <a:sym typeface="Arial"/>
              </a:defRPr>
            </a:lvl3pPr>
            <a:lvl4pPr marL="0" lvl="3" indent="0" algn="r">
              <a:spcBef>
                <a:spcPts val="0"/>
              </a:spcBef>
              <a:buNone/>
              <a:defRPr sz="900" b="0" i="0" u="none" strike="noStrike" cap="none">
                <a:solidFill>
                  <a:schemeClr val="dk1"/>
                </a:solidFill>
                <a:latin typeface="Arial"/>
                <a:ea typeface="Arial"/>
                <a:cs typeface="Arial"/>
                <a:sym typeface="Arial"/>
              </a:defRPr>
            </a:lvl4pPr>
            <a:lvl5pPr marL="0" lvl="4" indent="0" algn="r">
              <a:spcBef>
                <a:spcPts val="0"/>
              </a:spcBef>
              <a:buNone/>
              <a:defRPr sz="900" b="0" i="0" u="none" strike="noStrike" cap="none">
                <a:solidFill>
                  <a:schemeClr val="dk1"/>
                </a:solidFill>
                <a:latin typeface="Arial"/>
                <a:ea typeface="Arial"/>
                <a:cs typeface="Arial"/>
                <a:sym typeface="Arial"/>
              </a:defRPr>
            </a:lvl5pPr>
            <a:lvl6pPr marL="0" lvl="5" indent="0" algn="r">
              <a:spcBef>
                <a:spcPts val="0"/>
              </a:spcBef>
              <a:buNone/>
              <a:defRPr sz="900" b="0" i="0" u="none" strike="noStrike" cap="none">
                <a:solidFill>
                  <a:schemeClr val="dk1"/>
                </a:solidFill>
                <a:latin typeface="Arial"/>
                <a:ea typeface="Arial"/>
                <a:cs typeface="Arial"/>
                <a:sym typeface="Arial"/>
              </a:defRPr>
            </a:lvl6pPr>
            <a:lvl7pPr marL="0" lvl="6" indent="0" algn="r">
              <a:spcBef>
                <a:spcPts val="0"/>
              </a:spcBef>
              <a:buNone/>
              <a:defRPr sz="900" b="0" i="0" u="none" strike="noStrike" cap="none">
                <a:solidFill>
                  <a:schemeClr val="dk1"/>
                </a:solidFill>
                <a:latin typeface="Arial"/>
                <a:ea typeface="Arial"/>
                <a:cs typeface="Arial"/>
                <a:sym typeface="Arial"/>
              </a:defRPr>
            </a:lvl7pPr>
            <a:lvl8pPr marL="0" lvl="7" indent="0" algn="r">
              <a:spcBef>
                <a:spcPts val="0"/>
              </a:spcBef>
              <a:buNone/>
              <a:defRPr sz="900" b="0" i="0" u="none" strike="noStrike" cap="none">
                <a:solidFill>
                  <a:schemeClr val="dk1"/>
                </a:solidFill>
                <a:latin typeface="Arial"/>
                <a:ea typeface="Arial"/>
                <a:cs typeface="Arial"/>
                <a:sym typeface="Arial"/>
              </a:defRPr>
            </a:lvl8pPr>
            <a:lvl9pPr marL="0" lvl="8" indent="0" algn="r">
              <a:spcBef>
                <a:spcPts val="0"/>
              </a:spcBef>
              <a:buNone/>
              <a:defRPr sz="9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
        <p:nvSpPr>
          <p:cNvPr id="98" name="Google Shape;98;p17"/>
          <p:cNvSpPr/>
          <p:nvPr/>
        </p:nvSpPr>
        <p:spPr>
          <a:xfrm rot="-3293800">
            <a:off x="-481168" y="-84980"/>
            <a:ext cx="1454855" cy="865915"/>
          </a:xfrm>
          <a:custGeom>
            <a:avLst/>
            <a:gdLst/>
            <a:ahLst/>
            <a:cxnLst/>
            <a:rect l="l" t="t" r="r" b="b"/>
            <a:pathLst>
              <a:path w="3449973" h="2053390" extrusionOk="0">
                <a:moveTo>
                  <a:pt x="0" y="1402395"/>
                </a:moveTo>
                <a:lnTo>
                  <a:pt x="2016210" y="0"/>
                </a:lnTo>
                <a:lnTo>
                  <a:pt x="3449973" y="2053390"/>
                </a:lnTo>
                <a:lnTo>
                  <a:pt x="0" y="1402395"/>
                </a:lnTo>
                <a:close/>
              </a:path>
            </a:pathLst>
          </a:custGeom>
          <a:solidFill>
            <a:schemeClr val="dk2"/>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99" name="Google Shape;99;p17" descr="Shape&#10;&#10;Description automatically generated"/>
          <p:cNvPicPr preferRelativeResize="0"/>
          <p:nvPr/>
        </p:nvPicPr>
        <p:blipFill rotWithShape="1">
          <a:blip r:embed="rId2">
            <a:alphaModFix/>
          </a:blip>
          <a:srcRect/>
          <a:stretch/>
        </p:blipFill>
        <p:spPr>
          <a:xfrm>
            <a:off x="8283087" y="161201"/>
            <a:ext cx="695325" cy="533400"/>
          </a:xfrm>
          <a:prstGeom prst="rect">
            <a:avLst/>
          </a:prstGeom>
          <a:noFill/>
          <a:ln>
            <a:noFill/>
          </a:ln>
        </p:spPr>
      </p:pic>
      <p:pic>
        <p:nvPicPr>
          <p:cNvPr id="100" name="Google Shape;100;p17" descr="Logo&#10;&#10;Description automatically generated"/>
          <p:cNvPicPr preferRelativeResize="0"/>
          <p:nvPr/>
        </p:nvPicPr>
        <p:blipFill rotWithShape="1">
          <a:blip r:embed="rId3">
            <a:alphaModFix/>
          </a:blip>
          <a:srcRect/>
          <a:stretch/>
        </p:blipFill>
        <p:spPr>
          <a:xfrm>
            <a:off x="447675" y="4797452"/>
            <a:ext cx="1008971" cy="213464"/>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Title Slide #1" type="title">
  <p:cSld name="TITLE">
    <p:spTree>
      <p:nvGrpSpPr>
        <p:cNvPr id="1" name="Shape 107"/>
        <p:cNvGrpSpPr/>
        <p:nvPr/>
      </p:nvGrpSpPr>
      <p:grpSpPr>
        <a:xfrm>
          <a:off x="0" y="0"/>
          <a:ext cx="0" cy="0"/>
          <a:chOff x="0" y="0"/>
          <a:chExt cx="0" cy="0"/>
        </a:xfrm>
      </p:grpSpPr>
      <p:sp>
        <p:nvSpPr>
          <p:cNvPr id="108" name="Google Shape;108;p19"/>
          <p:cNvSpPr/>
          <p:nvPr/>
        </p:nvSpPr>
        <p:spPr>
          <a:xfrm>
            <a:off x="0" y="0"/>
            <a:ext cx="9144000" cy="3103800"/>
          </a:xfrm>
          <a:prstGeom prst="rect">
            <a:avLst/>
          </a:prstGeom>
          <a:gradFill>
            <a:gsLst>
              <a:gs pos="0">
                <a:srgbClr val="00309B"/>
              </a:gs>
              <a:gs pos="50000">
                <a:srgbClr val="0046DF"/>
              </a:gs>
              <a:gs pos="100000">
                <a:srgbClr val="0054FF"/>
              </a:gs>
            </a:gsLst>
            <a:lin ang="8099331"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09" name="Google Shape;109;p19"/>
          <p:cNvSpPr txBox="1">
            <a:spLocks noGrp="1"/>
          </p:cNvSpPr>
          <p:nvPr>
            <p:ph type="ctrTitle"/>
          </p:nvPr>
        </p:nvSpPr>
        <p:spPr>
          <a:xfrm>
            <a:off x="403000" y="289875"/>
            <a:ext cx="8293200" cy="2619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lt1"/>
              </a:buClr>
              <a:buSzPts val="5000"/>
              <a:buFont typeface="IBM Plex Sans SemiBold"/>
              <a:buNone/>
              <a:defRPr sz="50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0" name="Google Shape;110;p19"/>
          <p:cNvSpPr txBox="1">
            <a:spLocks noGrp="1"/>
          </p:cNvSpPr>
          <p:nvPr>
            <p:ph type="subTitle" idx="1"/>
          </p:nvPr>
        </p:nvSpPr>
        <p:spPr>
          <a:xfrm>
            <a:off x="402996" y="3316673"/>
            <a:ext cx="8293200" cy="1143900"/>
          </a:xfrm>
          <a:prstGeom prst="rect">
            <a:avLst/>
          </a:prstGeom>
          <a:noFill/>
          <a:ln>
            <a:noFill/>
          </a:ln>
        </p:spPr>
        <p:txBody>
          <a:bodyPr spcFirstLastPara="1" wrap="square" lIns="68575" tIns="34275" rIns="68575" bIns="34275" anchor="t" anchorCtr="0">
            <a:noAutofit/>
          </a:bodyPr>
          <a:lstStyle>
            <a:lvl1pPr lvl="0" algn="l">
              <a:lnSpc>
                <a:spcPct val="90000"/>
              </a:lnSpc>
              <a:spcBef>
                <a:spcPts val="800"/>
              </a:spcBef>
              <a:spcAft>
                <a:spcPts val="0"/>
              </a:spcAft>
              <a:buClr>
                <a:schemeClr val="dk1"/>
              </a:buClr>
              <a:buSzPts val="2400"/>
              <a:buNone/>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111" name="Google Shape;111;p19" descr="ICPSR"/>
          <p:cNvPicPr preferRelativeResize="0"/>
          <p:nvPr/>
        </p:nvPicPr>
        <p:blipFill rotWithShape="1">
          <a:blip r:embed="rId2">
            <a:alphaModFix/>
          </a:blip>
          <a:srcRect/>
          <a:stretch/>
        </p:blipFill>
        <p:spPr>
          <a:xfrm>
            <a:off x="7854884" y="4772361"/>
            <a:ext cx="1110851" cy="233781"/>
          </a:xfrm>
          <a:prstGeom prst="rect">
            <a:avLst/>
          </a:prstGeom>
          <a:noFill/>
          <a:ln>
            <a:noFill/>
          </a:ln>
        </p:spPr>
      </p:pic>
      <p:sp>
        <p:nvSpPr>
          <p:cNvPr id="112" name="Google Shape;112;p19"/>
          <p:cNvSpPr/>
          <p:nvPr/>
        </p:nvSpPr>
        <p:spPr>
          <a:xfrm rot="5400000">
            <a:off x="-327491" y="3907372"/>
            <a:ext cx="1242900" cy="61500"/>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1_Title Slide #2">
  <p:cSld name="Title Slide #2">
    <p:spTree>
      <p:nvGrpSpPr>
        <p:cNvPr id="1" name="Shape 113"/>
        <p:cNvGrpSpPr/>
        <p:nvPr/>
      </p:nvGrpSpPr>
      <p:grpSpPr>
        <a:xfrm>
          <a:off x="0" y="0"/>
          <a:ext cx="0" cy="0"/>
          <a:chOff x="0" y="0"/>
          <a:chExt cx="0" cy="0"/>
        </a:xfrm>
      </p:grpSpPr>
      <p:sp>
        <p:nvSpPr>
          <p:cNvPr id="114" name="Google Shape;114;p20"/>
          <p:cNvSpPr/>
          <p:nvPr/>
        </p:nvSpPr>
        <p:spPr>
          <a:xfrm>
            <a:off x="263106" y="360576"/>
            <a:ext cx="8617788" cy="4157221"/>
          </a:xfrm>
          <a:prstGeom prst="rect">
            <a:avLst/>
          </a:prstGeom>
          <a:solidFill>
            <a:schemeClr val="lt1"/>
          </a:solidFill>
          <a:ln>
            <a:noFill/>
          </a:ln>
          <a:effectLst>
            <a:outerShdw blurRad="266700" dist="76200" dir="5400000" algn="t" rotWithShape="0">
              <a:srgbClr val="000000">
                <a:alpha val="23921"/>
              </a:srgbClr>
            </a:outerShdw>
          </a:effectLst>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15" name="Google Shape;115;p20"/>
          <p:cNvSpPr txBox="1">
            <a:spLocks noGrp="1"/>
          </p:cNvSpPr>
          <p:nvPr>
            <p:ph type="ctrTitle"/>
          </p:nvPr>
        </p:nvSpPr>
        <p:spPr>
          <a:xfrm>
            <a:off x="333473" y="487838"/>
            <a:ext cx="8477054" cy="2898742"/>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dk1"/>
              </a:buClr>
              <a:buSzPts val="5000"/>
              <a:buFont typeface="IBM Plex Sans SemiBold"/>
              <a:buNone/>
              <a:defRPr sz="50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6" name="Google Shape;116;p20"/>
          <p:cNvSpPr txBox="1">
            <a:spLocks noGrp="1"/>
          </p:cNvSpPr>
          <p:nvPr>
            <p:ph type="subTitle" idx="1"/>
          </p:nvPr>
        </p:nvSpPr>
        <p:spPr>
          <a:xfrm>
            <a:off x="333473" y="3386581"/>
            <a:ext cx="8477054" cy="1046376"/>
          </a:xfrm>
          <a:prstGeom prst="rect">
            <a:avLst/>
          </a:prstGeom>
          <a:noFill/>
          <a:ln>
            <a:noFill/>
          </a:ln>
        </p:spPr>
        <p:txBody>
          <a:bodyPr spcFirstLastPara="1" wrap="square" lIns="68575" tIns="34275" rIns="68575" bIns="34275" anchor="t" anchorCtr="0">
            <a:noAutofit/>
          </a:bodyPr>
          <a:lstStyle>
            <a:lvl1pPr lvl="0" algn="ctr">
              <a:lnSpc>
                <a:spcPct val="90000"/>
              </a:lnSpc>
              <a:spcBef>
                <a:spcPts val="800"/>
              </a:spcBef>
              <a:spcAft>
                <a:spcPts val="0"/>
              </a:spcAft>
              <a:buClr>
                <a:schemeClr val="accent1"/>
              </a:buClr>
              <a:buSzPts val="2400"/>
              <a:buNone/>
              <a:defRPr sz="2400">
                <a:solidFill>
                  <a:schemeClr val="accent1"/>
                </a:solidFill>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sp>
        <p:nvSpPr>
          <p:cNvPr id="117" name="Google Shape;117;p20"/>
          <p:cNvSpPr/>
          <p:nvPr/>
        </p:nvSpPr>
        <p:spPr>
          <a:xfrm>
            <a:off x="263105" y="184421"/>
            <a:ext cx="8617787" cy="176155"/>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1_Title Slide #3">
  <p:cSld name="1_Title Slide #2">
    <p:spTree>
      <p:nvGrpSpPr>
        <p:cNvPr id="1" name="Shape 118"/>
        <p:cNvGrpSpPr/>
        <p:nvPr/>
      </p:nvGrpSpPr>
      <p:grpSpPr>
        <a:xfrm>
          <a:off x="0" y="0"/>
          <a:ext cx="0" cy="0"/>
          <a:chOff x="0" y="0"/>
          <a:chExt cx="0" cy="0"/>
        </a:xfrm>
      </p:grpSpPr>
      <p:sp>
        <p:nvSpPr>
          <p:cNvPr id="119" name="Google Shape;119;p21"/>
          <p:cNvSpPr>
            <a:spLocks noGrp="1"/>
          </p:cNvSpPr>
          <p:nvPr>
            <p:ph type="pic" idx="2"/>
          </p:nvPr>
        </p:nvSpPr>
        <p:spPr>
          <a:xfrm>
            <a:off x="0" y="0"/>
            <a:ext cx="9143999" cy="1979629"/>
          </a:xfrm>
          <a:prstGeom prst="rect">
            <a:avLst/>
          </a:prstGeom>
          <a:solidFill>
            <a:schemeClr val="lt1"/>
          </a:solidFill>
          <a:ln>
            <a:noFill/>
          </a:ln>
        </p:spPr>
      </p:sp>
      <p:sp>
        <p:nvSpPr>
          <p:cNvPr id="120" name="Google Shape;120;p21"/>
          <p:cNvSpPr/>
          <p:nvPr/>
        </p:nvSpPr>
        <p:spPr>
          <a:xfrm>
            <a:off x="0" y="1854050"/>
            <a:ext cx="9144000" cy="3293400"/>
          </a:xfrm>
          <a:prstGeom prst="rect">
            <a:avLst/>
          </a:prstGeom>
          <a:gradFill>
            <a:gsLst>
              <a:gs pos="0">
                <a:srgbClr val="00309B"/>
              </a:gs>
              <a:gs pos="50000">
                <a:srgbClr val="0046DF"/>
              </a:gs>
              <a:gs pos="100000">
                <a:srgbClr val="0054FF"/>
              </a:gs>
            </a:gsLst>
            <a:lin ang="8099331"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21" name="Google Shape;121;p21"/>
          <p:cNvSpPr txBox="1">
            <a:spLocks noGrp="1"/>
          </p:cNvSpPr>
          <p:nvPr>
            <p:ph type="ctrTitle"/>
          </p:nvPr>
        </p:nvSpPr>
        <p:spPr>
          <a:xfrm>
            <a:off x="279083" y="1971496"/>
            <a:ext cx="8585700" cy="1986600"/>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lt1"/>
              </a:buClr>
              <a:buSzPts val="5000"/>
              <a:buFont typeface="IBM Plex Sans SemiBold"/>
              <a:buNone/>
              <a:defRPr sz="50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22" name="Google Shape;122;p21"/>
          <p:cNvSpPr txBox="1">
            <a:spLocks noGrp="1"/>
          </p:cNvSpPr>
          <p:nvPr>
            <p:ph type="subTitle" idx="1"/>
          </p:nvPr>
        </p:nvSpPr>
        <p:spPr>
          <a:xfrm>
            <a:off x="279083" y="3891495"/>
            <a:ext cx="8585700" cy="539700"/>
          </a:xfrm>
          <a:prstGeom prst="rect">
            <a:avLst/>
          </a:prstGeom>
          <a:noFill/>
          <a:ln>
            <a:noFill/>
          </a:ln>
        </p:spPr>
        <p:txBody>
          <a:bodyPr spcFirstLastPara="1" wrap="square" lIns="68575" tIns="34275" rIns="68575" bIns="34275" anchor="t" anchorCtr="0">
            <a:noAutofit/>
          </a:bodyPr>
          <a:lstStyle>
            <a:lvl1pPr lvl="0" algn="ctr">
              <a:lnSpc>
                <a:spcPct val="90000"/>
              </a:lnSpc>
              <a:spcBef>
                <a:spcPts val="800"/>
              </a:spcBef>
              <a:spcAft>
                <a:spcPts val="0"/>
              </a:spcAft>
              <a:buClr>
                <a:schemeClr val="lt1"/>
              </a:buClr>
              <a:buSzPts val="2400"/>
              <a:buNone/>
              <a:defRPr>
                <a:solidFill>
                  <a:schemeClr val="lt1"/>
                </a:solidFill>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123" name="Google Shape;123;p21" descr="ICPSR"/>
          <p:cNvPicPr preferRelativeResize="0"/>
          <p:nvPr/>
        </p:nvPicPr>
        <p:blipFill rotWithShape="1">
          <a:blip r:embed="rId2">
            <a:alphaModFix/>
          </a:blip>
          <a:srcRect/>
          <a:stretch/>
        </p:blipFill>
        <p:spPr>
          <a:xfrm>
            <a:off x="7742283" y="4754645"/>
            <a:ext cx="1256965" cy="264531"/>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1_Authors">
  <p:cSld name="1_Inside Slide #1">
    <p:spTree>
      <p:nvGrpSpPr>
        <p:cNvPr id="1" name="Shape 124"/>
        <p:cNvGrpSpPr/>
        <p:nvPr/>
      </p:nvGrpSpPr>
      <p:grpSpPr>
        <a:xfrm>
          <a:off x="0" y="0"/>
          <a:ext cx="0" cy="0"/>
          <a:chOff x="0" y="0"/>
          <a:chExt cx="0" cy="0"/>
        </a:xfrm>
      </p:grpSpPr>
      <p:sp>
        <p:nvSpPr>
          <p:cNvPr id="125" name="Google Shape;125;p22"/>
          <p:cNvSpPr txBox="1">
            <a:spLocks noGrp="1"/>
          </p:cNvSpPr>
          <p:nvPr>
            <p:ph type="title"/>
          </p:nvPr>
        </p:nvSpPr>
        <p:spPr>
          <a:xfrm>
            <a:off x="277935" y="183266"/>
            <a:ext cx="8643935" cy="994172"/>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dk1"/>
              </a:buClr>
              <a:buSzPts val="3300"/>
              <a:buFont typeface="IBM Plex Sans SemiBold"/>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26" name="Google Shape;126;p22"/>
          <p:cNvSpPr>
            <a:spLocks noGrp="1"/>
          </p:cNvSpPr>
          <p:nvPr>
            <p:ph type="pic" idx="2"/>
          </p:nvPr>
        </p:nvSpPr>
        <p:spPr>
          <a:xfrm>
            <a:off x="785973" y="1056302"/>
            <a:ext cx="939300" cy="939300"/>
          </a:xfrm>
          <a:prstGeom prst="ellipse">
            <a:avLst/>
          </a:prstGeom>
          <a:noFill/>
          <a:ln w="9525" cap="flat" cmpd="sng">
            <a:solidFill>
              <a:srgbClr val="BFBFBF"/>
            </a:solidFill>
            <a:prstDash val="solid"/>
            <a:round/>
            <a:headEnd type="none" w="sm" len="sm"/>
            <a:tailEnd type="none" w="sm" len="sm"/>
          </a:ln>
        </p:spPr>
      </p:sp>
      <p:sp>
        <p:nvSpPr>
          <p:cNvPr id="127" name="Google Shape;127;p22"/>
          <p:cNvSpPr txBox="1">
            <a:spLocks noGrp="1"/>
          </p:cNvSpPr>
          <p:nvPr>
            <p:ph type="body" idx="1"/>
          </p:nvPr>
        </p:nvSpPr>
        <p:spPr>
          <a:xfrm>
            <a:off x="277935" y="2097881"/>
            <a:ext cx="19479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28" name="Google Shape;128;p22"/>
          <p:cNvSpPr>
            <a:spLocks noGrp="1"/>
          </p:cNvSpPr>
          <p:nvPr>
            <p:ph type="pic" idx="3"/>
          </p:nvPr>
        </p:nvSpPr>
        <p:spPr>
          <a:xfrm>
            <a:off x="3018896" y="1056302"/>
            <a:ext cx="939300" cy="939300"/>
          </a:xfrm>
          <a:prstGeom prst="ellipse">
            <a:avLst/>
          </a:prstGeom>
          <a:noFill/>
          <a:ln w="9525" cap="flat" cmpd="sng">
            <a:solidFill>
              <a:srgbClr val="BFBFBF"/>
            </a:solidFill>
            <a:prstDash val="solid"/>
            <a:round/>
            <a:headEnd type="none" w="sm" len="sm"/>
            <a:tailEnd type="none" w="sm" len="sm"/>
          </a:ln>
        </p:spPr>
      </p:sp>
      <p:sp>
        <p:nvSpPr>
          <p:cNvPr id="129" name="Google Shape;129;p22"/>
          <p:cNvSpPr txBox="1">
            <a:spLocks noGrp="1"/>
          </p:cNvSpPr>
          <p:nvPr>
            <p:ph type="body" idx="4"/>
          </p:nvPr>
        </p:nvSpPr>
        <p:spPr>
          <a:xfrm>
            <a:off x="2514690" y="2097881"/>
            <a:ext cx="19479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30" name="Google Shape;130;p22"/>
          <p:cNvSpPr>
            <a:spLocks noGrp="1"/>
          </p:cNvSpPr>
          <p:nvPr>
            <p:ph type="pic" idx="5"/>
          </p:nvPr>
        </p:nvSpPr>
        <p:spPr>
          <a:xfrm>
            <a:off x="5251820" y="1056302"/>
            <a:ext cx="939300" cy="939300"/>
          </a:xfrm>
          <a:prstGeom prst="ellipse">
            <a:avLst/>
          </a:prstGeom>
          <a:noFill/>
          <a:ln w="9525" cap="flat" cmpd="sng">
            <a:solidFill>
              <a:srgbClr val="BFBFBF"/>
            </a:solidFill>
            <a:prstDash val="solid"/>
            <a:round/>
            <a:headEnd type="none" w="sm" len="sm"/>
            <a:tailEnd type="none" w="sm" len="sm"/>
          </a:ln>
        </p:spPr>
      </p:sp>
      <p:sp>
        <p:nvSpPr>
          <p:cNvPr id="131" name="Google Shape;131;p22"/>
          <p:cNvSpPr txBox="1">
            <a:spLocks noGrp="1"/>
          </p:cNvSpPr>
          <p:nvPr>
            <p:ph type="body" idx="6"/>
          </p:nvPr>
        </p:nvSpPr>
        <p:spPr>
          <a:xfrm>
            <a:off x="4751445" y="2097881"/>
            <a:ext cx="19458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32" name="Google Shape;132;p22"/>
          <p:cNvSpPr>
            <a:spLocks noGrp="1"/>
          </p:cNvSpPr>
          <p:nvPr>
            <p:ph type="pic" idx="7"/>
          </p:nvPr>
        </p:nvSpPr>
        <p:spPr>
          <a:xfrm>
            <a:off x="7484742" y="1056302"/>
            <a:ext cx="939300" cy="939300"/>
          </a:xfrm>
          <a:prstGeom prst="ellipse">
            <a:avLst/>
          </a:prstGeom>
          <a:noFill/>
          <a:ln w="9525" cap="flat" cmpd="sng">
            <a:solidFill>
              <a:srgbClr val="BFBFBF"/>
            </a:solidFill>
            <a:prstDash val="solid"/>
            <a:round/>
            <a:headEnd type="none" w="sm" len="sm"/>
            <a:tailEnd type="none" w="sm" len="sm"/>
          </a:ln>
        </p:spPr>
      </p:sp>
      <p:sp>
        <p:nvSpPr>
          <p:cNvPr id="133" name="Google Shape;133;p22"/>
          <p:cNvSpPr txBox="1">
            <a:spLocks noGrp="1"/>
          </p:cNvSpPr>
          <p:nvPr>
            <p:ph type="body" idx="8"/>
          </p:nvPr>
        </p:nvSpPr>
        <p:spPr>
          <a:xfrm>
            <a:off x="6986162" y="2097881"/>
            <a:ext cx="1945800" cy="245400"/>
          </a:xfrm>
          <a:prstGeom prst="rect">
            <a:avLst/>
          </a:prstGeom>
          <a:noFill/>
          <a:ln>
            <a:noFill/>
          </a:ln>
        </p:spPr>
        <p:txBody>
          <a:bodyPr spcFirstLastPara="1" wrap="square" lIns="68575" tIns="34275" rIns="68575" bIns="34275" anchor="t" anchorCtr="0">
            <a:noAutofit/>
          </a:bodyPr>
          <a:lstStyle>
            <a:lvl1pPr marL="457200" lvl="0" indent="-228600" algn="ctr" rtl="0">
              <a:lnSpc>
                <a:spcPct val="90000"/>
              </a:lnSpc>
              <a:spcBef>
                <a:spcPts val="800"/>
              </a:spcBef>
              <a:spcAft>
                <a:spcPts val="0"/>
              </a:spcAft>
              <a:buClr>
                <a:schemeClr val="dk1"/>
              </a:buClr>
              <a:buSzPts val="1200"/>
              <a:buNone/>
              <a:defRPr sz="1200" b="1"/>
            </a:lvl1pPr>
            <a:lvl2pPr marL="914400" lvl="1" indent="-228600" algn="ctr" rtl="0">
              <a:lnSpc>
                <a:spcPct val="90000"/>
              </a:lnSpc>
              <a:spcBef>
                <a:spcPts val="400"/>
              </a:spcBef>
              <a:spcAft>
                <a:spcPts val="0"/>
              </a:spcAft>
              <a:buClr>
                <a:schemeClr val="dk1"/>
              </a:buClr>
              <a:buSzPts val="1200"/>
              <a:buNone/>
              <a:defRPr sz="1200" b="1"/>
            </a:lvl2pPr>
            <a:lvl3pPr marL="1371600" lvl="2" indent="-228600" algn="ctr" rtl="0">
              <a:lnSpc>
                <a:spcPct val="90000"/>
              </a:lnSpc>
              <a:spcBef>
                <a:spcPts val="400"/>
              </a:spcBef>
              <a:spcAft>
                <a:spcPts val="0"/>
              </a:spcAft>
              <a:buClr>
                <a:schemeClr val="dk1"/>
              </a:buClr>
              <a:buSzPts val="1200"/>
              <a:buNone/>
              <a:defRPr sz="1200" b="1"/>
            </a:lvl3pPr>
            <a:lvl4pPr marL="1828800" lvl="3" indent="-228600" algn="ctr" rtl="0">
              <a:lnSpc>
                <a:spcPct val="90000"/>
              </a:lnSpc>
              <a:spcBef>
                <a:spcPts val="400"/>
              </a:spcBef>
              <a:spcAft>
                <a:spcPts val="0"/>
              </a:spcAft>
              <a:buClr>
                <a:schemeClr val="dk1"/>
              </a:buClr>
              <a:buSzPts val="1200"/>
              <a:buNone/>
              <a:defRPr sz="1200" b="1"/>
            </a:lvl4pPr>
            <a:lvl5pPr marL="2286000" lvl="4" indent="-228600" algn="ctr" rtl="0">
              <a:lnSpc>
                <a:spcPct val="90000"/>
              </a:lnSpc>
              <a:spcBef>
                <a:spcPts val="400"/>
              </a:spcBef>
              <a:spcAft>
                <a:spcPts val="0"/>
              </a:spcAft>
              <a:buClr>
                <a:schemeClr val="dk1"/>
              </a:buClr>
              <a:buSzPts val="1200"/>
              <a:buNone/>
              <a:defRPr sz="1200" b="1"/>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pic>
        <p:nvPicPr>
          <p:cNvPr id="134" name="Google Shape;134;p22"/>
          <p:cNvPicPr preferRelativeResize="0"/>
          <p:nvPr/>
        </p:nvPicPr>
        <p:blipFill rotWithShape="1">
          <a:blip r:embed="rId2">
            <a:alphaModFix/>
          </a:blip>
          <a:srcRect/>
          <a:stretch/>
        </p:blipFill>
        <p:spPr>
          <a:xfrm>
            <a:off x="277935" y="4804102"/>
            <a:ext cx="905773" cy="190621"/>
          </a:xfrm>
          <a:prstGeom prst="rect">
            <a:avLst/>
          </a:prstGeom>
          <a:noFill/>
          <a:ln>
            <a:noFill/>
          </a:ln>
        </p:spPr>
      </p:pic>
      <p:sp>
        <p:nvSpPr>
          <p:cNvPr id="135" name="Google Shape;135;p22"/>
          <p:cNvSpPr txBox="1">
            <a:spLocks noGrp="1"/>
          </p:cNvSpPr>
          <p:nvPr>
            <p:ph type="subTitle" idx="9"/>
          </p:nvPr>
        </p:nvSpPr>
        <p:spPr>
          <a:xfrm>
            <a:off x="27730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136" name="Google Shape;136;p22"/>
          <p:cNvSpPr txBox="1">
            <a:spLocks noGrp="1"/>
          </p:cNvSpPr>
          <p:nvPr>
            <p:ph type="subTitle" idx="13"/>
          </p:nvPr>
        </p:nvSpPr>
        <p:spPr>
          <a:xfrm>
            <a:off x="251245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137" name="Google Shape;137;p22"/>
          <p:cNvSpPr txBox="1">
            <a:spLocks noGrp="1"/>
          </p:cNvSpPr>
          <p:nvPr>
            <p:ph type="subTitle" idx="14"/>
          </p:nvPr>
        </p:nvSpPr>
        <p:spPr>
          <a:xfrm>
            <a:off x="474930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138" name="Google Shape;138;p22"/>
          <p:cNvSpPr txBox="1">
            <a:spLocks noGrp="1"/>
          </p:cNvSpPr>
          <p:nvPr>
            <p:ph type="subTitle" idx="15"/>
          </p:nvPr>
        </p:nvSpPr>
        <p:spPr>
          <a:xfrm>
            <a:off x="6984000" y="2587576"/>
            <a:ext cx="1947900" cy="1921200"/>
          </a:xfrm>
          <a:prstGeom prst="rect">
            <a:avLst/>
          </a:prstGeom>
          <a:gradFill>
            <a:gsLst>
              <a:gs pos="0">
                <a:srgbClr val="D8D8D8"/>
              </a:gs>
              <a:gs pos="100000">
                <a:schemeClr val="lt1"/>
              </a:gs>
            </a:gsLst>
            <a:path path="circle">
              <a:fillToRect l="100000" t="100000"/>
            </a:path>
            <a:tileRect r="-100000" b="-100000"/>
          </a:gradFill>
          <a:ln>
            <a:noFill/>
          </a:ln>
        </p:spPr>
        <p:txBody>
          <a:bodyPr spcFirstLastPara="1" wrap="square" lIns="68575" tIns="34275" rIns="68575" bIns="34275" anchor="t" anchorCtr="0">
            <a:noAutofit/>
          </a:bodyPr>
          <a:lstStyle>
            <a:lvl1pPr lvl="0" algn="ctr" rtl="0">
              <a:spcBef>
                <a:spcPts val="800"/>
              </a:spcBef>
              <a:spcAft>
                <a:spcPts val="0"/>
              </a:spcAft>
              <a:buSzPts val="1800"/>
              <a:buNone/>
              <a:defRPr sz="18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Inside Slide #1" type="obj">
  <p:cSld name="OBJECT">
    <p:spTree>
      <p:nvGrpSpPr>
        <p:cNvPr id="1" name="Shape 139"/>
        <p:cNvGrpSpPr/>
        <p:nvPr/>
      </p:nvGrpSpPr>
      <p:grpSpPr>
        <a:xfrm>
          <a:off x="0" y="0"/>
          <a:ext cx="0" cy="0"/>
          <a:chOff x="0" y="0"/>
          <a:chExt cx="0" cy="0"/>
        </a:xfrm>
      </p:grpSpPr>
      <p:sp>
        <p:nvSpPr>
          <p:cNvPr id="140" name="Google Shape;140;p23"/>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41" name="Google Shape;141;p23"/>
          <p:cNvSpPr txBox="1">
            <a:spLocks noGrp="1"/>
          </p:cNvSpPr>
          <p:nvPr>
            <p:ph type="body" idx="1"/>
          </p:nvPr>
        </p:nvSpPr>
        <p:spPr>
          <a:xfrm>
            <a:off x="433478" y="1261613"/>
            <a:ext cx="8488392" cy="3422531"/>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matchingName="3_Section Start #1">
  <p:cSld name="Section Start #1">
    <p:spTree>
      <p:nvGrpSpPr>
        <p:cNvPr id="1" name="Shape 142"/>
        <p:cNvGrpSpPr/>
        <p:nvPr/>
      </p:nvGrpSpPr>
      <p:grpSpPr>
        <a:xfrm>
          <a:off x="0" y="0"/>
          <a:ext cx="0" cy="0"/>
          <a:chOff x="0" y="0"/>
          <a:chExt cx="0" cy="0"/>
        </a:xfrm>
      </p:grpSpPr>
      <p:sp>
        <p:nvSpPr>
          <p:cNvPr id="143" name="Google Shape;143;p24"/>
          <p:cNvSpPr/>
          <p:nvPr/>
        </p:nvSpPr>
        <p:spPr>
          <a:xfrm rot="10800000" flipH="1">
            <a:off x="433633" y="431276"/>
            <a:ext cx="8276735" cy="4280947"/>
          </a:xfrm>
          <a:prstGeom prst="rect">
            <a:avLst/>
          </a:prstGeom>
          <a:gradFill>
            <a:gsLst>
              <a:gs pos="0">
                <a:srgbClr val="00309B"/>
              </a:gs>
              <a:gs pos="50000">
                <a:srgbClr val="0046DF"/>
              </a:gs>
              <a:gs pos="100000">
                <a:srgbClr val="0054FF"/>
              </a:gs>
            </a:gsLst>
            <a:lin ang="81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44" name="Google Shape;144;p24"/>
          <p:cNvSpPr txBox="1">
            <a:spLocks noGrp="1"/>
          </p:cNvSpPr>
          <p:nvPr>
            <p:ph type="title"/>
          </p:nvPr>
        </p:nvSpPr>
        <p:spPr>
          <a:xfrm>
            <a:off x="783604" y="933254"/>
            <a:ext cx="7576793" cy="3540352"/>
          </a:xfrm>
          <a:prstGeom prst="rect">
            <a:avLst/>
          </a:prstGeom>
          <a:noFill/>
          <a:ln>
            <a:noFill/>
          </a:ln>
        </p:spPr>
        <p:txBody>
          <a:bodyPr spcFirstLastPara="1" wrap="square" lIns="68575" tIns="34275" rIns="68575" bIns="34275" anchor="t" anchorCtr="0">
            <a:noAutofit/>
          </a:bodyPr>
          <a:lstStyle>
            <a:lvl1pPr lvl="0" algn="ctr">
              <a:lnSpc>
                <a:spcPct val="90000"/>
              </a:lnSpc>
              <a:spcBef>
                <a:spcPts val="0"/>
              </a:spcBef>
              <a:spcAft>
                <a:spcPts val="0"/>
              </a:spcAft>
              <a:buClr>
                <a:schemeClr val="lt1"/>
              </a:buClr>
              <a:buSzPts val="4500"/>
              <a:buFont typeface="IBM Plex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45" name="Google Shape;145;p24"/>
          <p:cNvSpPr/>
          <p:nvPr/>
        </p:nvSpPr>
        <p:spPr>
          <a:xfrm rot="10800000">
            <a:off x="3950513" y="611685"/>
            <a:ext cx="1242900" cy="61500"/>
          </a:xfrm>
          <a:prstGeom prst="rect">
            <a:avLst/>
          </a:prstGeom>
          <a:solidFill>
            <a:schemeClr val="l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matchingName="6_End Slide #2">
  <p:cSld name="6_End Slide #2">
    <p:spTree>
      <p:nvGrpSpPr>
        <p:cNvPr id="1" name="Shape 146"/>
        <p:cNvGrpSpPr/>
        <p:nvPr/>
      </p:nvGrpSpPr>
      <p:grpSpPr>
        <a:xfrm>
          <a:off x="0" y="0"/>
          <a:ext cx="0" cy="0"/>
          <a:chOff x="0" y="0"/>
          <a:chExt cx="0" cy="0"/>
        </a:xfrm>
      </p:grpSpPr>
      <p:sp>
        <p:nvSpPr>
          <p:cNvPr id="147" name="Google Shape;147;p25"/>
          <p:cNvSpPr/>
          <p:nvPr/>
        </p:nvSpPr>
        <p:spPr>
          <a:xfrm>
            <a:off x="0" y="1"/>
            <a:ext cx="3429000" cy="5143499"/>
          </a:xfrm>
          <a:prstGeom prst="rect">
            <a:avLst/>
          </a:prstGeom>
          <a:gradFill>
            <a:gsLst>
              <a:gs pos="0">
                <a:srgbClr val="00309B"/>
              </a:gs>
              <a:gs pos="50000">
                <a:srgbClr val="0046DF"/>
              </a:gs>
              <a:gs pos="100000">
                <a:srgbClr val="0054FF"/>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48" name="Google Shape;148;p25"/>
          <p:cNvSpPr txBox="1">
            <a:spLocks noGrp="1"/>
          </p:cNvSpPr>
          <p:nvPr>
            <p:ph type="subTitle" idx="1"/>
          </p:nvPr>
        </p:nvSpPr>
        <p:spPr>
          <a:xfrm>
            <a:off x="3768727" y="1095865"/>
            <a:ext cx="4927499" cy="3211802"/>
          </a:xfrm>
          <a:prstGeom prst="rect">
            <a:avLst/>
          </a:prstGeom>
          <a:noFill/>
          <a:ln>
            <a:noFill/>
          </a:ln>
        </p:spPr>
        <p:txBody>
          <a:bodyPr spcFirstLastPara="1" wrap="square" lIns="68575" tIns="34275" rIns="68575" bIns="34275" anchor="t" anchorCtr="0">
            <a:noAutofit/>
          </a:bodyPr>
          <a:lstStyle>
            <a:lvl1pPr lvl="0" algn="l">
              <a:lnSpc>
                <a:spcPct val="90000"/>
              </a:lnSpc>
              <a:spcBef>
                <a:spcPts val="800"/>
              </a:spcBef>
              <a:spcAft>
                <a:spcPts val="0"/>
              </a:spcAft>
              <a:buClr>
                <a:schemeClr val="dk1"/>
              </a:buClr>
              <a:buSzPts val="2400"/>
              <a:buNone/>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a:endParaRPr/>
          </a:p>
        </p:txBody>
      </p:sp>
      <p:pic>
        <p:nvPicPr>
          <p:cNvPr id="149" name="Google Shape;149;p25"/>
          <p:cNvPicPr preferRelativeResize="0"/>
          <p:nvPr/>
        </p:nvPicPr>
        <p:blipFill rotWithShape="1">
          <a:blip r:embed="rId2">
            <a:alphaModFix/>
          </a:blip>
          <a:srcRect/>
          <a:stretch/>
        </p:blipFill>
        <p:spPr>
          <a:xfrm>
            <a:off x="7854884" y="4817345"/>
            <a:ext cx="1110851" cy="203303"/>
          </a:xfrm>
          <a:prstGeom prst="rect">
            <a:avLst/>
          </a:prstGeom>
          <a:noFill/>
          <a:ln>
            <a:noFill/>
          </a:ln>
        </p:spPr>
      </p:pic>
      <p:sp>
        <p:nvSpPr>
          <p:cNvPr id="150" name="Google Shape;150;p25"/>
          <p:cNvSpPr/>
          <p:nvPr/>
        </p:nvSpPr>
        <p:spPr>
          <a:xfrm>
            <a:off x="0" y="3103775"/>
            <a:ext cx="3429000" cy="2039725"/>
          </a:xfrm>
          <a:prstGeom prst="rect">
            <a:avLst/>
          </a:prstGeom>
          <a:gradFill>
            <a:gsLst>
              <a:gs pos="0">
                <a:srgbClr val="00309B"/>
              </a:gs>
              <a:gs pos="50000">
                <a:srgbClr val="0046DF"/>
              </a:gs>
              <a:gs pos="100000">
                <a:srgbClr val="0054FF">
                  <a:alpha val="40784"/>
                </a:srgbClr>
              </a:gs>
            </a:gsLst>
            <a:lin ang="162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51" name="Google Shape;151;p25"/>
          <p:cNvSpPr/>
          <p:nvPr/>
        </p:nvSpPr>
        <p:spPr>
          <a:xfrm>
            <a:off x="509409" y="1663352"/>
            <a:ext cx="2587296" cy="2644316"/>
          </a:xfrm>
          <a:prstGeom prst="ellipse">
            <a:avLst/>
          </a:prstGeom>
          <a:gradFill>
            <a:gsLst>
              <a:gs pos="0">
                <a:srgbClr val="00309B">
                  <a:alpha val="56078"/>
                </a:srgbClr>
              </a:gs>
              <a:gs pos="50000">
                <a:srgbClr val="0046DF">
                  <a:alpha val="50980"/>
                </a:srgbClr>
              </a:gs>
              <a:gs pos="99000">
                <a:srgbClr val="0054FF">
                  <a:alpha val="49803"/>
                </a:srgbClr>
              </a:gs>
              <a:gs pos="100000">
                <a:srgbClr val="0054FF">
                  <a:alpha val="49803"/>
                </a:srgbClr>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52" name="Google Shape;152;p25"/>
          <p:cNvSpPr txBox="1">
            <a:spLocks noGrp="1"/>
          </p:cNvSpPr>
          <p:nvPr>
            <p:ph type="ctrTitle"/>
          </p:nvPr>
        </p:nvSpPr>
        <p:spPr>
          <a:xfrm>
            <a:off x="0" y="186108"/>
            <a:ext cx="3429000" cy="2214000"/>
          </a:xfrm>
          <a:prstGeom prst="rect">
            <a:avLst/>
          </a:prstGeom>
          <a:noFill/>
          <a:ln>
            <a:noFill/>
          </a:ln>
        </p:spPr>
        <p:txBody>
          <a:bodyPr spcFirstLastPara="1" wrap="square" lIns="68575" tIns="34275" rIns="68575" bIns="34275" anchor="ctr" anchorCtr="0">
            <a:spAutoFit/>
          </a:bodyPr>
          <a:lstStyle>
            <a:lvl1pPr lvl="0" algn="ctr">
              <a:lnSpc>
                <a:spcPct val="90000"/>
              </a:lnSpc>
              <a:spcBef>
                <a:spcPts val="0"/>
              </a:spcBef>
              <a:spcAft>
                <a:spcPts val="0"/>
              </a:spcAft>
              <a:buClr>
                <a:schemeClr val="lt1"/>
              </a:buClr>
              <a:buSzPts val="5000"/>
              <a:buFont typeface="IBM Plex Sans SemiBold"/>
              <a:buNone/>
              <a:defRPr sz="50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53" name="Google Shape;153;p25"/>
          <p:cNvSpPr/>
          <p:nvPr/>
        </p:nvSpPr>
        <p:spPr>
          <a:xfrm>
            <a:off x="394583" y="3640324"/>
            <a:ext cx="1061858" cy="1085260"/>
          </a:xfrm>
          <a:prstGeom prst="ellipse">
            <a:avLst/>
          </a:prstGeom>
          <a:gradFill>
            <a:gsLst>
              <a:gs pos="0">
                <a:srgbClr val="00309B">
                  <a:alpha val="56078"/>
                </a:srgbClr>
              </a:gs>
              <a:gs pos="50000">
                <a:srgbClr val="0046DF">
                  <a:alpha val="50980"/>
                </a:srgbClr>
              </a:gs>
              <a:gs pos="99000">
                <a:srgbClr val="0054FF">
                  <a:alpha val="49803"/>
                </a:srgbClr>
              </a:gs>
              <a:gs pos="100000">
                <a:srgbClr val="0054FF">
                  <a:alpha val="49803"/>
                </a:srgbClr>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pic>
        <p:nvPicPr>
          <p:cNvPr id="154" name="Google Shape;154;p25"/>
          <p:cNvPicPr preferRelativeResize="0"/>
          <p:nvPr/>
        </p:nvPicPr>
        <p:blipFill rotWithShape="1">
          <a:blip r:embed="rId3">
            <a:alphaModFix/>
          </a:blip>
          <a:srcRect/>
          <a:stretch/>
        </p:blipFill>
        <p:spPr>
          <a:xfrm>
            <a:off x="7708769" y="4744040"/>
            <a:ext cx="1256966" cy="264531"/>
          </a:xfrm>
          <a:prstGeom prst="rect">
            <a:avLst/>
          </a:prstGeom>
          <a:noFill/>
          <a:ln>
            <a:noFill/>
          </a:ln>
        </p:spPr>
      </p:pic>
      <p:cxnSp>
        <p:nvCxnSpPr>
          <p:cNvPr id="155" name="Google Shape;155;p25"/>
          <p:cNvCxnSpPr/>
          <p:nvPr/>
        </p:nvCxnSpPr>
        <p:spPr>
          <a:xfrm>
            <a:off x="3555724" y="764359"/>
            <a:ext cx="5410012" cy="0"/>
          </a:xfrm>
          <a:prstGeom prst="straightConnector1">
            <a:avLst/>
          </a:prstGeom>
          <a:noFill/>
          <a:ln w="57150" cap="flat" cmpd="sng">
            <a:solidFill>
              <a:schemeClr val="accent1"/>
            </a:solidFill>
            <a:prstDash val="solid"/>
            <a:miter lim="800000"/>
            <a:headEnd type="none" w="sm" len="sm"/>
            <a:tailEnd type="none" w="sm" len="sm"/>
          </a:ln>
        </p:spPr>
      </p:cxn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5_End Slide">
  <p:cSld name="5_End Slide">
    <p:spTree>
      <p:nvGrpSpPr>
        <p:cNvPr id="1" name="Shape 156"/>
        <p:cNvGrpSpPr/>
        <p:nvPr/>
      </p:nvGrpSpPr>
      <p:grpSpPr>
        <a:xfrm>
          <a:off x="0" y="0"/>
          <a:ext cx="0" cy="0"/>
          <a:chOff x="0" y="0"/>
          <a:chExt cx="0" cy="0"/>
        </a:xfrm>
      </p:grpSpPr>
      <p:sp>
        <p:nvSpPr>
          <p:cNvPr id="157" name="Google Shape;157;p26"/>
          <p:cNvSpPr/>
          <p:nvPr/>
        </p:nvSpPr>
        <p:spPr>
          <a:xfrm>
            <a:off x="7070" y="4673338"/>
            <a:ext cx="9144000" cy="470161"/>
          </a:xfrm>
          <a:prstGeom prst="rect">
            <a:avLst/>
          </a:prstGeom>
          <a:gradFill>
            <a:gsLst>
              <a:gs pos="0">
                <a:srgbClr val="00309B"/>
              </a:gs>
              <a:gs pos="50000">
                <a:srgbClr val="0046DF"/>
              </a:gs>
              <a:gs pos="100000">
                <a:srgbClr val="0054FF"/>
              </a:gs>
            </a:gsLst>
            <a:lin ang="102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58" name="Google Shape;158;p26"/>
          <p:cNvSpPr/>
          <p:nvPr/>
        </p:nvSpPr>
        <p:spPr>
          <a:xfrm>
            <a:off x="0" y="1"/>
            <a:ext cx="9144000" cy="728220"/>
          </a:xfrm>
          <a:prstGeom prst="rect">
            <a:avLst/>
          </a:prstGeom>
          <a:gradFill>
            <a:gsLst>
              <a:gs pos="0">
                <a:srgbClr val="00309B"/>
              </a:gs>
              <a:gs pos="50000">
                <a:srgbClr val="0046DF"/>
              </a:gs>
              <a:gs pos="100000">
                <a:srgbClr val="0054FF"/>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59" name="Google Shape;159;p26"/>
          <p:cNvSpPr txBox="1">
            <a:spLocks noGrp="1"/>
          </p:cNvSpPr>
          <p:nvPr>
            <p:ph type="ctrTitle"/>
          </p:nvPr>
        </p:nvSpPr>
        <p:spPr>
          <a:xfrm>
            <a:off x="402996" y="840013"/>
            <a:ext cx="8293231" cy="1208988"/>
          </a:xfrm>
          <a:prstGeom prst="rect">
            <a:avLst/>
          </a:prstGeom>
          <a:noFill/>
          <a:ln>
            <a:noFill/>
          </a:ln>
        </p:spPr>
        <p:txBody>
          <a:bodyPr spcFirstLastPara="1" wrap="square" lIns="68575" tIns="34275" rIns="68575" bIns="34275" anchor="ctr" anchorCtr="0">
            <a:noAutofit/>
          </a:bodyPr>
          <a:lstStyle>
            <a:lvl1pPr lvl="0" algn="ctr">
              <a:lnSpc>
                <a:spcPct val="90000"/>
              </a:lnSpc>
              <a:spcBef>
                <a:spcPts val="0"/>
              </a:spcBef>
              <a:spcAft>
                <a:spcPts val="0"/>
              </a:spcAft>
              <a:buClr>
                <a:schemeClr val="dk2"/>
              </a:buClr>
              <a:buSzPts val="4500"/>
              <a:buFont typeface="IBM Plex Sans SemiBold"/>
              <a:buNone/>
              <a:defRPr sz="4500">
                <a:solidFill>
                  <a:schemeClr val="dk2"/>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pic>
        <p:nvPicPr>
          <p:cNvPr id="160" name="Google Shape;160;p26"/>
          <p:cNvPicPr preferRelativeResize="0"/>
          <p:nvPr/>
        </p:nvPicPr>
        <p:blipFill rotWithShape="1">
          <a:blip r:embed="rId2">
            <a:alphaModFix/>
          </a:blip>
          <a:srcRect/>
          <a:stretch/>
        </p:blipFill>
        <p:spPr>
          <a:xfrm>
            <a:off x="7854884" y="4817345"/>
            <a:ext cx="1110851" cy="203303"/>
          </a:xfrm>
          <a:prstGeom prst="rect">
            <a:avLst/>
          </a:prstGeom>
          <a:noFill/>
          <a:ln>
            <a:noFill/>
          </a:ln>
        </p:spPr>
      </p:pic>
      <p:cxnSp>
        <p:nvCxnSpPr>
          <p:cNvPr id="161" name="Google Shape;161;p26"/>
          <p:cNvCxnSpPr/>
          <p:nvPr/>
        </p:nvCxnSpPr>
        <p:spPr>
          <a:xfrm>
            <a:off x="0" y="633651"/>
            <a:ext cx="9144000" cy="0"/>
          </a:xfrm>
          <a:prstGeom prst="straightConnector1">
            <a:avLst/>
          </a:prstGeom>
          <a:noFill/>
          <a:ln w="15875" cap="flat" cmpd="sng">
            <a:solidFill>
              <a:schemeClr val="lt1"/>
            </a:solidFill>
            <a:prstDash val="solid"/>
            <a:miter lim="800000"/>
            <a:headEnd type="none" w="sm" len="sm"/>
            <a:tailEnd type="none" w="sm" len="sm"/>
          </a:ln>
        </p:spPr>
      </p:cxnSp>
      <p:sp>
        <p:nvSpPr>
          <p:cNvPr id="162" name="Google Shape;162;p26"/>
          <p:cNvSpPr txBox="1">
            <a:spLocks noGrp="1"/>
          </p:cNvSpPr>
          <p:nvPr>
            <p:ph type="subTitle" idx="1"/>
          </p:nvPr>
        </p:nvSpPr>
        <p:spPr>
          <a:xfrm>
            <a:off x="225700" y="2258675"/>
            <a:ext cx="2793000" cy="2205000"/>
          </a:xfrm>
          <a:prstGeom prst="rect">
            <a:avLst/>
          </a:prstGeom>
          <a:gradFill>
            <a:gsLst>
              <a:gs pos="0">
                <a:srgbClr val="D8D8D8"/>
              </a:gs>
              <a:gs pos="100000">
                <a:schemeClr val="lt1"/>
              </a:gs>
            </a:gsLst>
            <a:path path="circle">
              <a:fillToRect l="100000" t="100000"/>
            </a:path>
            <a:tileRect r="-100000" b="-100000"/>
          </a:gradFill>
        </p:spPr>
        <p:txBody>
          <a:bodyPr spcFirstLastPara="1" wrap="square" lIns="68575" tIns="34275" rIns="68575" bIns="34275" anchor="t" anchorCtr="0">
            <a:noAutofit/>
          </a:bodyPr>
          <a:lstStyle>
            <a:lvl1pPr lvl="0" algn="ctr">
              <a:spcBef>
                <a:spcPts val="800"/>
              </a:spcBef>
              <a:spcAft>
                <a:spcPts val="0"/>
              </a:spcAft>
              <a:buSzPts val="2100"/>
              <a:buNone/>
              <a:defRPr sz="2100"/>
            </a:lvl1pPr>
            <a:lvl2pPr lvl="1">
              <a:spcBef>
                <a:spcPts val="400"/>
              </a:spcBef>
              <a:spcAft>
                <a:spcPts val="0"/>
              </a:spcAft>
              <a:buSzPts val="2400"/>
              <a:buNone/>
              <a:defRPr/>
            </a:lvl2pPr>
            <a:lvl3pPr lvl="2">
              <a:spcBef>
                <a:spcPts val="400"/>
              </a:spcBef>
              <a:spcAft>
                <a:spcPts val="0"/>
              </a:spcAft>
              <a:buSzPts val="2400"/>
              <a:buNone/>
              <a:defRPr/>
            </a:lvl3pPr>
            <a:lvl4pPr lvl="3">
              <a:spcBef>
                <a:spcPts val="400"/>
              </a:spcBef>
              <a:spcAft>
                <a:spcPts val="0"/>
              </a:spcAft>
              <a:buSzPts val="2400"/>
              <a:buNone/>
              <a:defRPr/>
            </a:lvl4pPr>
            <a:lvl5pPr lvl="4">
              <a:spcBef>
                <a:spcPts val="400"/>
              </a:spcBef>
              <a:spcAft>
                <a:spcPts val="0"/>
              </a:spcAft>
              <a:buSzPts val="2400"/>
              <a:buNone/>
              <a:defRPr/>
            </a:lvl5pPr>
            <a:lvl6pPr lvl="5">
              <a:spcBef>
                <a:spcPts val="400"/>
              </a:spcBef>
              <a:spcAft>
                <a:spcPts val="0"/>
              </a:spcAft>
              <a:buSzPts val="2400"/>
              <a:buNone/>
              <a:defRPr/>
            </a:lvl6pPr>
            <a:lvl7pPr lvl="6">
              <a:spcBef>
                <a:spcPts val="400"/>
              </a:spcBef>
              <a:spcAft>
                <a:spcPts val="0"/>
              </a:spcAft>
              <a:buSzPts val="2400"/>
              <a:buNone/>
              <a:defRPr/>
            </a:lvl7pPr>
            <a:lvl8pPr lvl="7">
              <a:spcBef>
                <a:spcPts val="400"/>
              </a:spcBef>
              <a:spcAft>
                <a:spcPts val="0"/>
              </a:spcAft>
              <a:buSzPts val="2400"/>
              <a:buNone/>
              <a:defRPr/>
            </a:lvl8pPr>
            <a:lvl9pPr lvl="8">
              <a:spcBef>
                <a:spcPts val="400"/>
              </a:spcBef>
              <a:spcAft>
                <a:spcPts val="0"/>
              </a:spcAft>
              <a:buSzPts val="2400"/>
              <a:buNone/>
              <a:defRPr/>
            </a:lvl9pPr>
          </a:lstStyle>
          <a:p>
            <a:endParaRPr/>
          </a:p>
        </p:txBody>
      </p:sp>
      <p:sp>
        <p:nvSpPr>
          <p:cNvPr id="163" name="Google Shape;163;p26"/>
          <p:cNvSpPr txBox="1">
            <a:spLocks noGrp="1"/>
          </p:cNvSpPr>
          <p:nvPr>
            <p:ph type="subTitle" idx="2"/>
          </p:nvPr>
        </p:nvSpPr>
        <p:spPr>
          <a:xfrm>
            <a:off x="3182575" y="2258675"/>
            <a:ext cx="2793000" cy="2205000"/>
          </a:xfrm>
          <a:prstGeom prst="rect">
            <a:avLst/>
          </a:prstGeom>
          <a:gradFill>
            <a:gsLst>
              <a:gs pos="0">
                <a:srgbClr val="D8D8D8"/>
              </a:gs>
              <a:gs pos="100000">
                <a:schemeClr val="lt1"/>
              </a:gs>
            </a:gsLst>
            <a:path path="circle">
              <a:fillToRect l="100000" t="100000"/>
            </a:path>
            <a:tileRect r="-100000" b="-100000"/>
          </a:gradFill>
        </p:spPr>
        <p:txBody>
          <a:bodyPr spcFirstLastPara="1" wrap="square" lIns="68575" tIns="34275" rIns="68575" bIns="34275" anchor="t" anchorCtr="0">
            <a:noAutofit/>
          </a:bodyPr>
          <a:lstStyle>
            <a:lvl1pPr lvl="0" algn="ctr" rtl="0">
              <a:spcBef>
                <a:spcPts val="800"/>
              </a:spcBef>
              <a:spcAft>
                <a:spcPts val="0"/>
              </a:spcAft>
              <a:buSzPts val="2100"/>
              <a:buNone/>
              <a:defRPr sz="21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
        <p:nvSpPr>
          <p:cNvPr id="164" name="Google Shape;164;p26"/>
          <p:cNvSpPr txBox="1">
            <a:spLocks noGrp="1"/>
          </p:cNvSpPr>
          <p:nvPr>
            <p:ph type="subTitle" idx="3"/>
          </p:nvPr>
        </p:nvSpPr>
        <p:spPr>
          <a:xfrm>
            <a:off x="6139450" y="2258675"/>
            <a:ext cx="2793000" cy="2205000"/>
          </a:xfrm>
          <a:prstGeom prst="rect">
            <a:avLst/>
          </a:prstGeom>
          <a:gradFill>
            <a:gsLst>
              <a:gs pos="0">
                <a:srgbClr val="D8D8D8"/>
              </a:gs>
              <a:gs pos="100000">
                <a:schemeClr val="lt1"/>
              </a:gs>
            </a:gsLst>
            <a:path path="circle">
              <a:fillToRect l="100000" t="100000"/>
            </a:path>
            <a:tileRect r="-100000" b="-100000"/>
          </a:gradFill>
        </p:spPr>
        <p:txBody>
          <a:bodyPr spcFirstLastPara="1" wrap="square" lIns="68575" tIns="34275" rIns="68575" bIns="34275" anchor="t" anchorCtr="0">
            <a:noAutofit/>
          </a:bodyPr>
          <a:lstStyle>
            <a:lvl1pPr lvl="0" algn="ctr" rtl="0">
              <a:spcBef>
                <a:spcPts val="800"/>
              </a:spcBef>
              <a:spcAft>
                <a:spcPts val="0"/>
              </a:spcAft>
              <a:buSzPts val="2100"/>
              <a:buNone/>
              <a:defRPr sz="2100"/>
            </a:lvl1pPr>
            <a:lvl2pPr lvl="1" rtl="0">
              <a:spcBef>
                <a:spcPts val="400"/>
              </a:spcBef>
              <a:spcAft>
                <a:spcPts val="0"/>
              </a:spcAft>
              <a:buSzPts val="2400"/>
              <a:buNone/>
              <a:defRPr/>
            </a:lvl2pPr>
            <a:lvl3pPr lvl="2" rtl="0">
              <a:spcBef>
                <a:spcPts val="400"/>
              </a:spcBef>
              <a:spcAft>
                <a:spcPts val="0"/>
              </a:spcAft>
              <a:buSzPts val="2400"/>
              <a:buNone/>
              <a:defRPr/>
            </a:lvl3pPr>
            <a:lvl4pPr lvl="3" rtl="0">
              <a:spcBef>
                <a:spcPts val="400"/>
              </a:spcBef>
              <a:spcAft>
                <a:spcPts val="0"/>
              </a:spcAft>
              <a:buSzPts val="2400"/>
              <a:buNone/>
              <a:defRPr/>
            </a:lvl4pPr>
            <a:lvl5pPr lvl="4" rtl="0">
              <a:spcBef>
                <a:spcPts val="400"/>
              </a:spcBef>
              <a:spcAft>
                <a:spcPts val="0"/>
              </a:spcAft>
              <a:buSzPts val="2400"/>
              <a:buNone/>
              <a:defRPr/>
            </a:lvl5pPr>
            <a:lvl6pPr lvl="5" rtl="0">
              <a:spcBef>
                <a:spcPts val="400"/>
              </a:spcBef>
              <a:spcAft>
                <a:spcPts val="0"/>
              </a:spcAft>
              <a:buSzPts val="2400"/>
              <a:buNone/>
              <a:defRPr/>
            </a:lvl6pPr>
            <a:lvl7pPr lvl="6" rtl="0">
              <a:spcBef>
                <a:spcPts val="400"/>
              </a:spcBef>
              <a:spcAft>
                <a:spcPts val="0"/>
              </a:spcAft>
              <a:buSzPts val="2400"/>
              <a:buNone/>
              <a:defRPr/>
            </a:lvl7pPr>
            <a:lvl8pPr lvl="7" rtl="0">
              <a:spcBef>
                <a:spcPts val="400"/>
              </a:spcBef>
              <a:spcAft>
                <a:spcPts val="0"/>
              </a:spcAft>
              <a:buSzPts val="2400"/>
              <a:buNone/>
              <a:defRPr/>
            </a:lvl8pPr>
            <a:lvl9pPr lvl="8" rtl="0">
              <a:spcBef>
                <a:spcPts val="400"/>
              </a:spcBef>
              <a:spcAft>
                <a:spcPts val="0"/>
              </a:spcAft>
              <a:buSzPts val="2400"/>
              <a:buNone/>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3_Section Start #2">
  <p:cSld name="1_Section Start #1">
    <p:spTree>
      <p:nvGrpSpPr>
        <p:cNvPr id="1" name="Shape 165"/>
        <p:cNvGrpSpPr/>
        <p:nvPr/>
      </p:nvGrpSpPr>
      <p:grpSpPr>
        <a:xfrm>
          <a:off x="0" y="0"/>
          <a:ext cx="0" cy="0"/>
          <a:chOff x="0" y="0"/>
          <a:chExt cx="0" cy="0"/>
        </a:xfrm>
      </p:grpSpPr>
      <p:sp>
        <p:nvSpPr>
          <p:cNvPr id="166" name="Google Shape;166;p27"/>
          <p:cNvSpPr/>
          <p:nvPr/>
        </p:nvSpPr>
        <p:spPr>
          <a:xfrm rot="10800000" flipH="1">
            <a:off x="466628" y="601909"/>
            <a:ext cx="8058903" cy="3939680"/>
          </a:xfrm>
          <a:prstGeom prst="rect">
            <a:avLst/>
          </a:prstGeom>
          <a:solidFill>
            <a:schemeClr val="lt1"/>
          </a:solidFill>
          <a:ln>
            <a:noFill/>
          </a:ln>
          <a:effectLst>
            <a:outerShdw blurRad="152400" dist="76200" algn="l" rotWithShape="0">
              <a:srgbClr val="000000">
                <a:alpha val="23921"/>
              </a:srgbClr>
            </a:outerShdw>
          </a:effectLst>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
        <p:nvSpPr>
          <p:cNvPr id="167" name="Google Shape;167;p27"/>
          <p:cNvSpPr txBox="1">
            <a:spLocks noGrp="1"/>
          </p:cNvSpPr>
          <p:nvPr>
            <p:ph type="title"/>
          </p:nvPr>
        </p:nvSpPr>
        <p:spPr>
          <a:xfrm>
            <a:off x="1548352" y="719701"/>
            <a:ext cx="6815579" cy="3582773"/>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accent1"/>
              </a:buClr>
              <a:buSzPts val="4500"/>
              <a:buFont typeface="IBM Plex Sans SemiBold"/>
              <a:buNone/>
              <a:defRPr sz="4500">
                <a:solidFill>
                  <a:schemeClr val="accen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68" name="Google Shape;168;p27"/>
          <p:cNvSpPr/>
          <p:nvPr/>
        </p:nvSpPr>
        <p:spPr>
          <a:xfrm rot="10800000" flipH="1">
            <a:off x="466628" y="601910"/>
            <a:ext cx="897903" cy="3939680"/>
          </a:xfrm>
          <a:prstGeom prst="rect">
            <a:avLst/>
          </a:prstGeom>
          <a:solidFill>
            <a:schemeClr val="accent1"/>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9"/>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0"/>
        <p:cNvGrpSpPr/>
        <p:nvPr/>
      </p:nvGrpSpPr>
      <p:grpSpPr>
        <a:xfrm>
          <a:off x="0" y="0"/>
          <a:ext cx="0" cy="0"/>
          <a:chOff x="0" y="0"/>
          <a:chExt cx="0" cy="0"/>
        </a:xfrm>
      </p:grpSpPr>
      <p:sp>
        <p:nvSpPr>
          <p:cNvPr id="171" name="Google Shape;171;p29"/>
          <p:cNvSpPr txBox="1">
            <a:spLocks noGrp="1"/>
          </p:cNvSpPr>
          <p:nvPr>
            <p:ph type="title"/>
          </p:nvPr>
        </p:nvSpPr>
        <p:spPr>
          <a:xfrm>
            <a:off x="623888" y="1282304"/>
            <a:ext cx="7886700" cy="2139553"/>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4500"/>
              <a:buFont typeface="IBM Plex Sans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72" name="Google Shape;172;p29"/>
          <p:cNvSpPr txBox="1">
            <a:spLocks noGrp="1"/>
          </p:cNvSpPr>
          <p:nvPr>
            <p:ph type="body" idx="1"/>
          </p:nvPr>
        </p:nvSpPr>
        <p:spPr>
          <a:xfrm>
            <a:off x="623888" y="3442097"/>
            <a:ext cx="7886700" cy="1125140"/>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800"/>
              <a:buNone/>
              <a:defRPr sz="1800">
                <a:solidFill>
                  <a:schemeClr val="dk1"/>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73"/>
        <p:cNvGrpSpPr/>
        <p:nvPr/>
      </p:nvGrpSpPr>
      <p:grpSpPr>
        <a:xfrm>
          <a:off x="0" y="0"/>
          <a:ext cx="0" cy="0"/>
          <a:chOff x="0" y="0"/>
          <a:chExt cx="0" cy="0"/>
        </a:xfrm>
      </p:grpSpPr>
      <p:sp>
        <p:nvSpPr>
          <p:cNvPr id="174" name="Google Shape;174;p30"/>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75" name="Google Shape;175;p30"/>
          <p:cNvSpPr txBox="1">
            <a:spLocks noGrp="1"/>
          </p:cNvSpPr>
          <p:nvPr>
            <p:ph type="body" idx="1"/>
          </p:nvPr>
        </p:nvSpPr>
        <p:spPr>
          <a:xfrm>
            <a:off x="433478" y="1369219"/>
            <a:ext cx="4081373" cy="3263504"/>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76" name="Google Shape;176;p30"/>
          <p:cNvSpPr txBox="1">
            <a:spLocks noGrp="1"/>
          </p:cNvSpPr>
          <p:nvPr>
            <p:ph type="body" idx="2"/>
          </p:nvPr>
        </p:nvSpPr>
        <p:spPr>
          <a:xfrm>
            <a:off x="4629150" y="1369219"/>
            <a:ext cx="4292720" cy="3263504"/>
          </a:xfrm>
          <a:prstGeom prst="rect">
            <a:avLst/>
          </a:prstGeom>
          <a:noFill/>
          <a:ln>
            <a:noFill/>
          </a:ln>
        </p:spPr>
        <p:txBody>
          <a:bodyPr spcFirstLastPara="1" wrap="square" lIns="68575" tIns="34275" rIns="68575" bIns="34275" anchor="t" anchorCtr="0">
            <a:no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7"/>
        <p:cNvGrpSpPr/>
        <p:nvPr/>
      </p:nvGrpSpPr>
      <p:grpSpPr>
        <a:xfrm>
          <a:off x="0" y="0"/>
          <a:ext cx="0" cy="0"/>
          <a:chOff x="0" y="0"/>
          <a:chExt cx="0" cy="0"/>
        </a:xfrm>
      </p:grpSpPr>
      <p:sp>
        <p:nvSpPr>
          <p:cNvPr id="178" name="Google Shape;178;p31"/>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79"/>
        <p:cNvGrpSpPr/>
        <p:nvPr/>
      </p:nvGrpSpPr>
      <p:grpSpPr>
        <a:xfrm>
          <a:off x="0" y="0"/>
          <a:ext cx="0" cy="0"/>
          <a:chOff x="0" y="0"/>
          <a:chExt cx="0" cy="0"/>
        </a:xfrm>
      </p:grpSpPr>
      <p:sp>
        <p:nvSpPr>
          <p:cNvPr id="180" name="Google Shape;180;p32"/>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2400"/>
              <a:buFont typeface="IBM Plex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81" name="Google Shape;181;p32"/>
          <p:cNvSpPr txBox="1">
            <a:spLocks noGrp="1"/>
          </p:cNvSpPr>
          <p:nvPr>
            <p:ph type="body" idx="1"/>
          </p:nvPr>
        </p:nvSpPr>
        <p:spPr>
          <a:xfrm>
            <a:off x="3887391" y="740569"/>
            <a:ext cx="4629150" cy="3655219"/>
          </a:xfrm>
          <a:prstGeom prst="rect">
            <a:avLst/>
          </a:prstGeom>
          <a:noFill/>
          <a:ln>
            <a:noFill/>
          </a:ln>
        </p:spPr>
        <p:txBody>
          <a:bodyPr spcFirstLastPara="1" wrap="square" lIns="68575" tIns="34275" rIns="68575" bIns="34275" anchor="t" anchorCtr="0">
            <a:no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a:endParaRPr/>
          </a:p>
        </p:txBody>
      </p:sp>
      <p:sp>
        <p:nvSpPr>
          <p:cNvPr id="182" name="Google Shape;182;p32"/>
          <p:cNvSpPr txBox="1">
            <a:spLocks noGrp="1"/>
          </p:cNvSpPr>
          <p:nvPr>
            <p:ph type="body" idx="2"/>
          </p:nvPr>
        </p:nvSpPr>
        <p:spPr>
          <a:xfrm>
            <a:off x="629841" y="1543050"/>
            <a:ext cx="2949178" cy="2858691"/>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83"/>
        <p:cNvGrpSpPr/>
        <p:nvPr/>
      </p:nvGrpSpPr>
      <p:grpSpPr>
        <a:xfrm>
          <a:off x="0" y="0"/>
          <a:ext cx="0" cy="0"/>
          <a:chOff x="0" y="0"/>
          <a:chExt cx="0" cy="0"/>
        </a:xfrm>
      </p:grpSpPr>
      <p:sp>
        <p:nvSpPr>
          <p:cNvPr id="184" name="Google Shape;184;p33"/>
          <p:cNvSpPr txBox="1">
            <a:spLocks noGrp="1"/>
          </p:cNvSpPr>
          <p:nvPr>
            <p:ph type="title"/>
          </p:nvPr>
        </p:nvSpPr>
        <p:spPr>
          <a:xfrm>
            <a:off x="629841" y="342900"/>
            <a:ext cx="2949178" cy="1200150"/>
          </a:xfrm>
          <a:prstGeom prst="rect">
            <a:avLst/>
          </a:prstGeom>
          <a:noFill/>
          <a:ln>
            <a:noFill/>
          </a:ln>
        </p:spPr>
        <p:txBody>
          <a:bodyPr spcFirstLastPara="1" wrap="square" lIns="68575" tIns="34275" rIns="68575" bIns="34275" anchor="b" anchorCtr="0">
            <a:noAutofit/>
          </a:bodyPr>
          <a:lstStyle>
            <a:lvl1pPr lvl="0" algn="l">
              <a:lnSpc>
                <a:spcPct val="90000"/>
              </a:lnSpc>
              <a:spcBef>
                <a:spcPts val="0"/>
              </a:spcBef>
              <a:spcAft>
                <a:spcPts val="0"/>
              </a:spcAft>
              <a:buClr>
                <a:schemeClr val="dk1"/>
              </a:buClr>
              <a:buSzPts val="2400"/>
              <a:buFont typeface="IBM Plex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85" name="Google Shape;185;p33"/>
          <p:cNvSpPr>
            <a:spLocks noGrp="1"/>
          </p:cNvSpPr>
          <p:nvPr>
            <p:ph type="pic" idx="2"/>
          </p:nvPr>
        </p:nvSpPr>
        <p:spPr>
          <a:xfrm>
            <a:off x="3887391" y="740569"/>
            <a:ext cx="4629150" cy="3655219"/>
          </a:xfrm>
          <a:prstGeom prst="rect">
            <a:avLst/>
          </a:prstGeom>
          <a:noFill/>
          <a:ln>
            <a:noFill/>
          </a:ln>
        </p:spPr>
      </p:sp>
      <p:sp>
        <p:nvSpPr>
          <p:cNvPr id="186" name="Google Shape;186;p33"/>
          <p:cNvSpPr txBox="1">
            <a:spLocks noGrp="1"/>
          </p:cNvSpPr>
          <p:nvPr>
            <p:ph type="body" idx="1"/>
          </p:nvPr>
        </p:nvSpPr>
        <p:spPr>
          <a:xfrm>
            <a:off x="629841" y="1543050"/>
            <a:ext cx="2949178" cy="2858691"/>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1.pn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800"/>
              <a:buFont typeface="IBM Plex Sans SemiBold"/>
              <a:buNone/>
              <a:defRPr sz="3800" b="1" i="0" u="none" strike="noStrike" cap="none">
                <a:solidFill>
                  <a:schemeClr val="dk1"/>
                </a:solidFill>
                <a:latin typeface="IBM Plex Sans SemiBold"/>
                <a:ea typeface="IBM Plex Sans SemiBold"/>
                <a:cs typeface="IBM Plex Sans SemiBold"/>
                <a:sym typeface="IBM Plex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7" name="Google Shape;7;p1"/>
          <p:cNvSpPr txBox="1">
            <a:spLocks noGrp="1"/>
          </p:cNvSpPr>
          <p:nvPr>
            <p:ph type="body" idx="1"/>
          </p:nvPr>
        </p:nvSpPr>
        <p:spPr>
          <a:xfrm>
            <a:off x="433478" y="1261613"/>
            <a:ext cx="8488392" cy="3422531"/>
          </a:xfrm>
          <a:prstGeom prst="rect">
            <a:avLst/>
          </a:prstGeom>
          <a:noFill/>
          <a:ln>
            <a:noFill/>
          </a:ln>
        </p:spPr>
        <p:txBody>
          <a:bodyPr spcFirstLastPara="1" wrap="square" lIns="68575" tIns="34275" rIns="68575" bIns="34275" anchor="t" anchorCtr="0">
            <a:noAutofit/>
          </a:bodyPr>
          <a:lstStyle>
            <a:lvl1pPr marL="457200" marR="0" lvl="0" indent="-381000" algn="l" rtl="0">
              <a:lnSpc>
                <a:spcPct val="90000"/>
              </a:lnSpc>
              <a:spcBef>
                <a:spcPts val="8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1pPr>
            <a:lvl2pPr marL="914400" marR="0" lvl="1"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2pPr>
            <a:lvl3pPr marL="1371600" marR="0" lvl="2"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3pPr>
            <a:lvl4pPr marL="1828800" marR="0" lvl="3"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4pPr>
            <a:lvl5pPr marL="2286000" marR="0" lvl="4"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5pPr>
            <a:lvl6pPr marL="2743200" marR="0" lvl="5"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6pPr>
            <a:lvl7pPr marL="3200400" marR="0" lvl="6"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7pPr>
            <a:lvl8pPr marL="3657600" marR="0" lvl="7"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8pPr>
            <a:lvl9pPr marL="4114800" marR="0" lvl="8"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526545" y="4767263"/>
            <a:ext cx="395325"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1pPr>
            <a:lvl2pPr marL="0" marR="0" lvl="1"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2pPr>
            <a:lvl3pPr marL="0" marR="0" lvl="2"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3pPr>
            <a:lvl4pPr marL="0" marR="0" lvl="3"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4pPr>
            <a:lvl5pPr marL="0" marR="0" lvl="4"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5pPr>
            <a:lvl6pPr marL="0" marR="0" lvl="5"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6pPr>
            <a:lvl7pPr marL="0" marR="0" lvl="6"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7pPr>
            <a:lvl8pPr marL="0" marR="0" lvl="7"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8pPr>
            <a:lvl9pPr marL="0" marR="0" lvl="8"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9pPr>
          </a:lstStyle>
          <a:p>
            <a:pPr marL="0" lvl="0" indent="0" algn="r" rtl="0">
              <a:spcBef>
                <a:spcPts val="0"/>
              </a:spcBef>
              <a:spcAft>
                <a:spcPts val="0"/>
              </a:spcAft>
              <a:buNone/>
            </a:pPr>
            <a:fld id="{00000000-1234-1234-1234-123412341234}" type="slidenum">
              <a:rPr lang="en"/>
              <a:t>‹#›</a:t>
            </a:fld>
            <a:endParaRPr/>
          </a:p>
        </p:txBody>
      </p:sp>
      <p:sp>
        <p:nvSpPr>
          <p:cNvPr id="9" name="Google Shape;9;p1"/>
          <p:cNvSpPr/>
          <p:nvPr/>
        </p:nvSpPr>
        <p:spPr>
          <a:xfrm>
            <a:off x="0" y="0"/>
            <a:ext cx="271732" cy="5143500"/>
          </a:xfrm>
          <a:prstGeom prst="rect">
            <a:avLst/>
          </a:prstGeom>
          <a:gradFill>
            <a:gsLst>
              <a:gs pos="0">
                <a:srgbClr val="00309B"/>
              </a:gs>
              <a:gs pos="50000">
                <a:srgbClr val="0046DF"/>
              </a:gs>
              <a:gs pos="100000">
                <a:srgbClr val="0054FF"/>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pic>
        <p:nvPicPr>
          <p:cNvPr id="10" name="Google Shape;10;p1"/>
          <p:cNvPicPr preferRelativeResize="0"/>
          <p:nvPr/>
        </p:nvPicPr>
        <p:blipFill rotWithShape="1">
          <a:blip r:embed="rId17">
            <a:alphaModFix/>
          </a:blip>
          <a:srcRect/>
          <a:stretch/>
        </p:blipFill>
        <p:spPr>
          <a:xfrm>
            <a:off x="433477" y="4804102"/>
            <a:ext cx="905773" cy="19062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8" r:id="rId10"/>
    <p:sldLayoutId id="2147483659" r:id="rId11"/>
    <p:sldLayoutId id="2147483660" r:id="rId12"/>
    <p:sldLayoutId id="2147483661" r:id="rId13"/>
    <p:sldLayoutId id="2147483662" r:id="rId14"/>
    <p:sldLayoutId id="2147483663" r:id="rId1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1"/>
        <p:cNvGrpSpPr/>
        <p:nvPr/>
      </p:nvGrpSpPr>
      <p:grpSpPr>
        <a:xfrm>
          <a:off x="0" y="0"/>
          <a:ext cx="0" cy="0"/>
          <a:chOff x="0" y="0"/>
          <a:chExt cx="0" cy="0"/>
        </a:xfrm>
      </p:grpSpPr>
      <p:sp>
        <p:nvSpPr>
          <p:cNvPr id="102" name="Google Shape;102;p18"/>
          <p:cNvSpPr txBox="1">
            <a:spLocks noGrp="1"/>
          </p:cNvSpPr>
          <p:nvPr>
            <p:ph type="title"/>
          </p:nvPr>
        </p:nvSpPr>
        <p:spPr>
          <a:xfrm>
            <a:off x="433478" y="102394"/>
            <a:ext cx="8488392" cy="1075045"/>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800"/>
              <a:buFont typeface="IBM Plex Sans SemiBold"/>
              <a:buNone/>
              <a:defRPr sz="3800" b="1" i="0" u="none" strike="noStrike" cap="none">
                <a:solidFill>
                  <a:schemeClr val="dk1"/>
                </a:solidFill>
                <a:latin typeface="IBM Plex Sans SemiBold"/>
                <a:ea typeface="IBM Plex Sans SemiBold"/>
                <a:cs typeface="IBM Plex Sans SemiBold"/>
                <a:sym typeface="IBM Plex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103" name="Google Shape;103;p18"/>
          <p:cNvSpPr txBox="1">
            <a:spLocks noGrp="1"/>
          </p:cNvSpPr>
          <p:nvPr>
            <p:ph type="body" idx="1"/>
          </p:nvPr>
        </p:nvSpPr>
        <p:spPr>
          <a:xfrm>
            <a:off x="433478" y="1261613"/>
            <a:ext cx="8488392" cy="3422531"/>
          </a:xfrm>
          <a:prstGeom prst="rect">
            <a:avLst/>
          </a:prstGeom>
          <a:noFill/>
          <a:ln>
            <a:noFill/>
          </a:ln>
        </p:spPr>
        <p:txBody>
          <a:bodyPr spcFirstLastPara="1" wrap="square" lIns="68575" tIns="34275" rIns="68575" bIns="34275" anchor="t" anchorCtr="0">
            <a:noAutofit/>
          </a:bodyPr>
          <a:lstStyle>
            <a:lvl1pPr marL="457200" marR="0" lvl="0" indent="-381000" algn="l" rtl="0">
              <a:lnSpc>
                <a:spcPct val="90000"/>
              </a:lnSpc>
              <a:spcBef>
                <a:spcPts val="8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1pPr>
            <a:lvl2pPr marL="914400" marR="0" lvl="1"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2pPr>
            <a:lvl3pPr marL="1371600" marR="0" lvl="2"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3pPr>
            <a:lvl4pPr marL="1828800" marR="0" lvl="3"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4pPr>
            <a:lvl5pPr marL="2286000" marR="0" lvl="4"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Atkinson Hyperlegible"/>
                <a:ea typeface="Atkinson Hyperlegible"/>
                <a:cs typeface="Atkinson Hyperlegible"/>
                <a:sym typeface="Atkinson Hyperlegible"/>
              </a:defRPr>
            </a:lvl5pPr>
            <a:lvl6pPr marL="2743200" marR="0" lvl="5"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6pPr>
            <a:lvl7pPr marL="3200400" marR="0" lvl="6"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7pPr>
            <a:lvl8pPr marL="3657600" marR="0" lvl="7"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8pPr>
            <a:lvl9pPr marL="4114800" marR="0" lvl="8" indent="-381000" algn="l" rtl="0">
              <a:lnSpc>
                <a:spcPct val="90000"/>
              </a:lnSpc>
              <a:spcBef>
                <a:spcPts val="4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9pPr>
          </a:lstStyle>
          <a:p>
            <a:endParaRPr/>
          </a:p>
        </p:txBody>
      </p:sp>
      <p:sp>
        <p:nvSpPr>
          <p:cNvPr id="104" name="Google Shape;104;p18"/>
          <p:cNvSpPr txBox="1">
            <a:spLocks noGrp="1"/>
          </p:cNvSpPr>
          <p:nvPr>
            <p:ph type="sldNum" idx="12"/>
          </p:nvPr>
        </p:nvSpPr>
        <p:spPr>
          <a:xfrm>
            <a:off x="8526545" y="4767263"/>
            <a:ext cx="395325"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1pPr>
            <a:lvl2pPr marL="0" marR="0" lvl="1"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2pPr>
            <a:lvl3pPr marL="0" marR="0" lvl="2"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3pPr>
            <a:lvl4pPr marL="0" marR="0" lvl="3"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4pPr>
            <a:lvl5pPr marL="0" marR="0" lvl="4"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5pPr>
            <a:lvl6pPr marL="0" marR="0" lvl="5"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6pPr>
            <a:lvl7pPr marL="0" marR="0" lvl="6"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7pPr>
            <a:lvl8pPr marL="0" marR="0" lvl="7"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8pPr>
            <a:lvl9pPr marL="0" marR="0" lvl="8" indent="0" algn="r" rtl="0">
              <a:spcBef>
                <a:spcPts val="0"/>
              </a:spcBef>
              <a:buNone/>
              <a:defRPr sz="800" b="0" i="0" u="none" strike="noStrike" cap="none">
                <a:solidFill>
                  <a:srgbClr val="707070"/>
                </a:solidFill>
                <a:latin typeface="Atkinson Hyperlegible"/>
                <a:ea typeface="Atkinson Hyperlegible"/>
                <a:cs typeface="Atkinson Hyperlegible"/>
                <a:sym typeface="Atkinson Hyperlegible"/>
              </a:defRPr>
            </a:lvl9pPr>
          </a:lstStyle>
          <a:p>
            <a:pPr marL="0" lvl="0" indent="0" algn="r" rtl="0">
              <a:spcBef>
                <a:spcPts val="0"/>
              </a:spcBef>
              <a:spcAft>
                <a:spcPts val="0"/>
              </a:spcAft>
              <a:buNone/>
            </a:pPr>
            <a:fld id="{00000000-1234-1234-1234-123412341234}" type="slidenum">
              <a:rPr lang="en"/>
              <a:t>‹#›</a:t>
            </a:fld>
            <a:endParaRPr/>
          </a:p>
        </p:txBody>
      </p:sp>
      <p:sp>
        <p:nvSpPr>
          <p:cNvPr id="105" name="Google Shape;105;p18"/>
          <p:cNvSpPr/>
          <p:nvPr/>
        </p:nvSpPr>
        <p:spPr>
          <a:xfrm>
            <a:off x="0" y="0"/>
            <a:ext cx="271732" cy="5143500"/>
          </a:xfrm>
          <a:prstGeom prst="rect">
            <a:avLst/>
          </a:prstGeom>
          <a:gradFill>
            <a:gsLst>
              <a:gs pos="0">
                <a:srgbClr val="00309B"/>
              </a:gs>
              <a:gs pos="50000">
                <a:srgbClr val="0046DF"/>
              </a:gs>
              <a:gs pos="100000">
                <a:srgbClr val="0054FF"/>
              </a:gs>
            </a:gsLst>
            <a:lin ang="2700000" scaled="0"/>
          </a:gra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chemeClr val="lt1"/>
              </a:solidFill>
              <a:latin typeface="Calibri"/>
              <a:ea typeface="Calibri"/>
              <a:cs typeface="Calibri"/>
              <a:sym typeface="Calibri"/>
            </a:endParaRPr>
          </a:p>
        </p:txBody>
      </p:sp>
      <p:pic>
        <p:nvPicPr>
          <p:cNvPr id="106" name="Google Shape;106;p18"/>
          <p:cNvPicPr preferRelativeResize="0"/>
          <p:nvPr/>
        </p:nvPicPr>
        <p:blipFill rotWithShape="1">
          <a:blip r:embed="rId17">
            <a:alphaModFix/>
          </a:blip>
          <a:srcRect/>
          <a:stretch/>
        </p:blipFill>
        <p:spPr>
          <a:xfrm>
            <a:off x="433477" y="4804102"/>
            <a:ext cx="905773" cy="19062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hyperlink" Target="https://www.icpsr.umich.edu/web/ICPSR/studies/39191" TargetMode="Externa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s://harmonize.icpsr.umich.edu/"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0.xml"/><Relationship Id="rId1" Type="http://schemas.openxmlformats.org/officeDocument/2006/relationships/slideLayout" Target="../slideLayouts/slideLayout5.xml"/><Relationship Id="rId4" Type="http://schemas.openxmlformats.org/officeDocument/2006/relationships/hyperlink" Target="https://ddialliance.org/"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5"/>
          <p:cNvSpPr txBox="1">
            <a:spLocks noGrp="1"/>
          </p:cNvSpPr>
          <p:nvPr>
            <p:ph type="ctrTitle"/>
          </p:nvPr>
        </p:nvSpPr>
        <p:spPr>
          <a:xfrm>
            <a:off x="402996" y="840013"/>
            <a:ext cx="8293200" cy="12090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New DDI Activities @ ICPSR</a:t>
            </a:r>
            <a:endParaRPr/>
          </a:p>
        </p:txBody>
      </p:sp>
      <p:sp>
        <p:nvSpPr>
          <p:cNvPr id="219" name="Google Shape;219;p35"/>
          <p:cNvSpPr txBox="1">
            <a:spLocks noGrp="1"/>
          </p:cNvSpPr>
          <p:nvPr>
            <p:ph type="ctrTitle"/>
          </p:nvPr>
        </p:nvSpPr>
        <p:spPr>
          <a:xfrm>
            <a:off x="425396" y="3510388"/>
            <a:ext cx="8293200" cy="12090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2100" b="0">
                <a:latin typeface="Atkinson Hyperlegible"/>
                <a:ea typeface="Atkinson Hyperlegible"/>
                <a:cs typeface="Atkinson Hyperlegible"/>
                <a:sym typeface="Atkinson Hyperlegible"/>
              </a:rPr>
              <a:t>Sanda Ionescu, Jennifer Zeiger, Andrew Wirzburger, Jared Lyle</a:t>
            </a:r>
            <a:endParaRPr sz="2100" b="0">
              <a:latin typeface="Atkinson Hyperlegible"/>
              <a:ea typeface="Atkinson Hyperlegible"/>
              <a:cs typeface="Atkinson Hyperlegible"/>
              <a:sym typeface="Atkinson Hyperlegible"/>
            </a:endParaRPr>
          </a:p>
          <a:p>
            <a:pPr marL="0" lvl="0" indent="0" algn="l" rtl="0">
              <a:spcBef>
                <a:spcPts val="0"/>
              </a:spcBef>
              <a:spcAft>
                <a:spcPts val="0"/>
              </a:spcAft>
              <a:buNone/>
            </a:pPr>
            <a:r>
              <a:rPr lang="en" sz="2100" b="0">
                <a:latin typeface="Atkinson Hyperlegible"/>
                <a:ea typeface="Atkinson Hyperlegible"/>
                <a:cs typeface="Atkinson Hyperlegible"/>
                <a:sym typeface="Atkinson Hyperlegible"/>
              </a:rPr>
              <a:t>Metadata &amp; Preservation Unit Monthly Presentation</a:t>
            </a:r>
            <a:endParaRPr sz="2100" b="0">
              <a:latin typeface="Atkinson Hyperlegible"/>
              <a:ea typeface="Atkinson Hyperlegible"/>
              <a:cs typeface="Atkinson Hyperlegible"/>
              <a:sym typeface="Atkinson Hyperlegible"/>
            </a:endParaRPr>
          </a:p>
          <a:p>
            <a:pPr marL="0" lvl="0" indent="0" algn="l" rtl="0">
              <a:spcBef>
                <a:spcPts val="0"/>
              </a:spcBef>
              <a:spcAft>
                <a:spcPts val="0"/>
              </a:spcAft>
              <a:buNone/>
            </a:pPr>
            <a:r>
              <a:rPr lang="en" sz="2100" b="0">
                <a:latin typeface="Atkinson Hyperlegible"/>
                <a:ea typeface="Atkinson Hyperlegible"/>
                <a:cs typeface="Atkinson Hyperlegible"/>
                <a:sym typeface="Atkinson Hyperlegible"/>
              </a:rPr>
              <a:t>20 October 2025</a:t>
            </a:r>
            <a:endParaRPr sz="2100" b="0">
              <a:latin typeface="Atkinson Hyperlegible"/>
              <a:ea typeface="Atkinson Hyperlegible"/>
              <a:cs typeface="Atkinson Hyperlegible"/>
              <a:sym typeface="Atkinson Hyperlegible"/>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6"/>
          <p:cNvSpPr txBox="1">
            <a:spLocks noGrp="1"/>
          </p:cNvSpPr>
          <p:nvPr>
            <p:ph type="title"/>
          </p:nvPr>
        </p:nvSpPr>
        <p:spPr>
          <a:xfrm>
            <a:off x="433478" y="-6"/>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Agenda</a:t>
            </a:r>
            <a:endParaRPr/>
          </a:p>
        </p:txBody>
      </p:sp>
      <p:sp>
        <p:nvSpPr>
          <p:cNvPr id="225" name="Google Shape;225;p36"/>
          <p:cNvSpPr txBox="1">
            <a:spLocks noGrp="1"/>
          </p:cNvSpPr>
          <p:nvPr>
            <p:ph type="body" idx="1"/>
          </p:nvPr>
        </p:nvSpPr>
        <p:spPr>
          <a:xfrm>
            <a:off x="433475" y="1003200"/>
            <a:ext cx="8488500" cy="3137100"/>
          </a:xfrm>
          <a:prstGeom prst="rect">
            <a:avLst/>
          </a:prstGeom>
          <a:noFill/>
        </p:spPr>
        <p:txBody>
          <a:bodyPr spcFirstLastPara="1" wrap="square" lIns="68575" tIns="34275" rIns="68575" bIns="34275" anchor="t" anchorCtr="0">
            <a:noAutofit/>
          </a:bodyPr>
          <a:lstStyle/>
          <a:p>
            <a:pPr marL="914400" lvl="0" indent="-381000" algn="l" rtl="0">
              <a:lnSpc>
                <a:spcPct val="115000"/>
              </a:lnSpc>
              <a:spcBef>
                <a:spcPts val="0"/>
              </a:spcBef>
              <a:spcAft>
                <a:spcPts val="0"/>
              </a:spcAft>
              <a:buSzPts val="2400"/>
              <a:buFont typeface="Atkinson Hyperlegible"/>
              <a:buChar char="●"/>
            </a:pPr>
            <a:r>
              <a:rPr lang="en"/>
              <a:t>What is DDI? </a:t>
            </a:r>
            <a:endParaRPr/>
          </a:p>
          <a:p>
            <a:pPr marL="914400" lvl="0" indent="-381000" algn="l" rtl="0">
              <a:lnSpc>
                <a:spcPct val="115000"/>
              </a:lnSpc>
              <a:spcBef>
                <a:spcPts val="1000"/>
              </a:spcBef>
              <a:spcAft>
                <a:spcPts val="0"/>
              </a:spcAft>
              <a:buSzPts val="2400"/>
              <a:buFont typeface="Atkinson Hyperlegible"/>
              <a:buChar char="●"/>
            </a:pPr>
            <a:r>
              <a:rPr lang="en"/>
              <a:t>How does ICPSR use DDI? </a:t>
            </a:r>
            <a:endParaRPr/>
          </a:p>
          <a:p>
            <a:pPr marL="914400" lvl="0" indent="-381000" algn="l" rtl="0">
              <a:lnSpc>
                <a:spcPct val="115000"/>
              </a:lnSpc>
              <a:spcBef>
                <a:spcPts val="1000"/>
              </a:spcBef>
              <a:spcAft>
                <a:spcPts val="0"/>
              </a:spcAft>
              <a:buSzPts val="2400"/>
              <a:buChar char="●"/>
            </a:pPr>
            <a:r>
              <a:rPr lang="en"/>
              <a:t>New DDI projects</a:t>
            </a:r>
            <a:endParaRPr/>
          </a:p>
          <a:p>
            <a:pPr marL="1371600" lvl="1" indent="-317500" algn="l" rtl="0">
              <a:lnSpc>
                <a:spcPct val="115000"/>
              </a:lnSpc>
              <a:spcBef>
                <a:spcPts val="0"/>
              </a:spcBef>
              <a:spcAft>
                <a:spcPts val="0"/>
              </a:spcAft>
              <a:buSzPts val="1400"/>
              <a:buChar char="○"/>
            </a:pPr>
            <a:r>
              <a:rPr lang="en"/>
              <a:t>Variable descriptions and search</a:t>
            </a:r>
            <a:endParaRPr/>
          </a:p>
          <a:p>
            <a:pPr marL="1371600" lvl="1" indent="-317500" algn="l" rtl="0">
              <a:lnSpc>
                <a:spcPct val="115000"/>
              </a:lnSpc>
              <a:spcBef>
                <a:spcPts val="0"/>
              </a:spcBef>
              <a:spcAft>
                <a:spcPts val="0"/>
              </a:spcAft>
              <a:buSzPts val="1400"/>
              <a:buChar char="○"/>
            </a:pPr>
            <a:r>
              <a:rPr lang="en"/>
              <a:t>Variable-level metadata </a:t>
            </a:r>
            <a:endParaRPr/>
          </a:p>
          <a:p>
            <a:pPr marL="1371600" lvl="1" indent="-317500" algn="l" rtl="0">
              <a:lnSpc>
                <a:spcPct val="115000"/>
              </a:lnSpc>
              <a:spcBef>
                <a:spcPts val="0"/>
              </a:spcBef>
              <a:spcAft>
                <a:spcPts val="0"/>
              </a:spcAft>
              <a:buSzPts val="1400"/>
              <a:buChar char="○"/>
            </a:pPr>
            <a:r>
              <a:rPr lang="en"/>
              <a:t>Controlled vocabularies </a:t>
            </a:r>
            <a:endParaRPr/>
          </a:p>
          <a:p>
            <a:pPr marL="1371600" lvl="1" indent="-317500" algn="l" rtl="0">
              <a:lnSpc>
                <a:spcPct val="115000"/>
              </a:lnSpc>
              <a:spcBef>
                <a:spcPts val="0"/>
              </a:spcBef>
              <a:spcAft>
                <a:spcPts val="0"/>
              </a:spcAft>
              <a:buSzPts val="1400"/>
              <a:buChar char="○"/>
            </a:pPr>
            <a:r>
              <a:rPr lang="en"/>
              <a:t>Interoperability </a:t>
            </a:r>
            <a:endParaRPr/>
          </a:p>
          <a:p>
            <a:pPr marL="914400" lvl="0" indent="-381000" algn="l" rtl="0">
              <a:lnSpc>
                <a:spcPct val="115000"/>
              </a:lnSpc>
              <a:spcBef>
                <a:spcPts val="0"/>
              </a:spcBef>
              <a:spcAft>
                <a:spcPts val="0"/>
              </a:spcAft>
              <a:buSzPts val="2400"/>
              <a:buChar char="●"/>
            </a:pPr>
            <a:r>
              <a:rPr lang="en"/>
              <a:t>Get involved in the DDI Alliance! </a:t>
            </a:r>
            <a:endParaRPr/>
          </a:p>
          <a:p>
            <a:pPr marL="914400" lvl="0" indent="0" algn="l" rtl="0">
              <a:lnSpc>
                <a:spcPct val="115000"/>
              </a:lnSpc>
              <a:spcBef>
                <a:spcPts val="1000"/>
              </a:spcBef>
              <a:spcAft>
                <a:spcPts val="0"/>
              </a:spcAft>
              <a:buNone/>
            </a:pPr>
            <a:endParaRPr/>
          </a:p>
          <a:p>
            <a:pPr marL="1828800" lvl="0" indent="0" algn="l" rtl="0">
              <a:lnSpc>
                <a:spcPct val="115000"/>
              </a:lnSpc>
              <a:spcBef>
                <a:spcPts val="1000"/>
              </a:spcBef>
              <a:spcAft>
                <a:spcPts val="0"/>
              </a:spcAft>
              <a:buNone/>
            </a:pPr>
            <a:endParaRPr sz="1150">
              <a:latin typeface="Arial"/>
              <a:ea typeface="Arial"/>
              <a:cs typeface="Arial"/>
              <a:sym typeface="Arial"/>
            </a:endParaRPr>
          </a:p>
          <a:p>
            <a:pPr marL="0" lvl="0" indent="0" algn="l" rtl="0">
              <a:spcBef>
                <a:spcPts val="800"/>
              </a:spcBef>
              <a:spcAft>
                <a:spcPts val="0"/>
              </a:spcAft>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7"/>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What is DDI?</a:t>
            </a:r>
            <a:endParaRPr/>
          </a:p>
        </p:txBody>
      </p:sp>
      <p:sp>
        <p:nvSpPr>
          <p:cNvPr id="231" name="Google Shape;231;p37"/>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32" name="Google Shape;232;p37"/>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33" name="Google Shape;233;p37"/>
          <p:cNvPicPr preferRelativeResize="0"/>
          <p:nvPr/>
        </p:nvPicPr>
        <p:blipFill>
          <a:blip r:embed="rId4">
            <a:alphaModFix/>
          </a:blip>
          <a:stretch>
            <a:fillRect/>
          </a:stretch>
        </p:blipFill>
        <p:spPr>
          <a:xfrm>
            <a:off x="0" y="0"/>
            <a:ext cx="9144000" cy="5143500"/>
          </a:xfrm>
          <a:prstGeom prst="rect">
            <a:avLst/>
          </a:prstGeom>
          <a:noFill/>
          <a:ln>
            <a:noFill/>
          </a:ln>
        </p:spPr>
      </p:pic>
      <p:pic>
        <p:nvPicPr>
          <p:cNvPr id="234" name="Google Shape;234;p37"/>
          <p:cNvPicPr preferRelativeResize="0"/>
          <p:nvPr/>
        </p:nvPicPr>
        <p:blipFill>
          <a:blip r:embed="rId5">
            <a:alphaModFix/>
          </a:blip>
          <a:stretch>
            <a:fillRect/>
          </a:stretch>
        </p:blipFill>
        <p:spPr>
          <a:xfrm>
            <a:off x="0" y="0"/>
            <a:ext cx="9144000"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8"/>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How does ICPSR use DDI?</a:t>
            </a:r>
            <a:endParaRPr/>
          </a:p>
        </p:txBody>
      </p:sp>
      <p:sp>
        <p:nvSpPr>
          <p:cNvPr id="240" name="Google Shape;240;p38"/>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41" name="Google Shape;241;p38"/>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42" name="Google Shape;242;p38"/>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9"/>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248" name="Google Shape;248;p39"/>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49" name="Google Shape;249;p39"/>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50" name="Google Shape;250;p39"/>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40"/>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256" name="Google Shape;256;p40"/>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57" name="Google Shape;257;p40"/>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58" name="Google Shape;258;p40"/>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41"/>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264" name="Google Shape;264;p41"/>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65" name="Google Shape;265;p41"/>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66" name="Google Shape;266;p41"/>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42"/>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272" name="Google Shape;272;p42"/>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73" name="Google Shape;273;p42"/>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43"/>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000">
                <a:latin typeface="Arial"/>
                <a:ea typeface="Arial"/>
                <a:cs typeface="Arial"/>
                <a:sym typeface="Arial"/>
              </a:rPr>
              <a:t>“Variable-level metadata only” studies</a:t>
            </a:r>
            <a:endParaRPr sz="3000"/>
          </a:p>
        </p:txBody>
      </p:sp>
      <p:sp>
        <p:nvSpPr>
          <p:cNvPr id="279" name="Google Shape;279;p43"/>
          <p:cNvSpPr txBox="1">
            <a:spLocks noGrp="1"/>
          </p:cNvSpPr>
          <p:nvPr>
            <p:ph type="body" idx="1"/>
          </p:nvPr>
        </p:nvSpPr>
        <p:spPr>
          <a:xfrm>
            <a:off x="393675" y="1122351"/>
            <a:ext cx="8488500" cy="3593400"/>
          </a:xfrm>
          <a:prstGeom prst="rect">
            <a:avLst/>
          </a:prstGeom>
        </p:spPr>
        <p:txBody>
          <a:bodyPr spcFirstLastPara="1" wrap="square" lIns="68575" tIns="34275" rIns="68575" bIns="34275" anchor="t" anchorCtr="0">
            <a:noAutofit/>
          </a:bodyPr>
          <a:lstStyle/>
          <a:p>
            <a:pPr marL="139700" lvl="0" indent="0" algn="l" rtl="0">
              <a:spcBef>
                <a:spcPts val="800"/>
              </a:spcBef>
              <a:spcAft>
                <a:spcPts val="0"/>
              </a:spcAft>
              <a:buClr>
                <a:schemeClr val="dk1"/>
              </a:buClr>
              <a:buSzPts val="1100"/>
              <a:buFont typeface="Arial"/>
              <a:buNone/>
            </a:pPr>
            <a:r>
              <a:rPr lang="en" sz="1600" b="1"/>
              <a:t>ICPSR 39191</a:t>
            </a:r>
            <a:endParaRPr sz="1600" b="1"/>
          </a:p>
          <a:p>
            <a:pPr marL="139700" lvl="0" indent="0" algn="l" rtl="0">
              <a:spcBef>
                <a:spcPts val="800"/>
              </a:spcBef>
              <a:spcAft>
                <a:spcPts val="0"/>
              </a:spcAft>
              <a:buClr>
                <a:schemeClr val="dk1"/>
              </a:buClr>
              <a:buSzPts val="1100"/>
              <a:buFont typeface="Arial"/>
              <a:buNone/>
            </a:pPr>
            <a:r>
              <a:rPr lang="en" sz="1700" u="sng">
                <a:solidFill>
                  <a:schemeClr val="hlink"/>
                </a:solidFill>
                <a:hlinkClick r:id="rId3"/>
              </a:rPr>
              <a:t>Panel Study of Income Dynamics (PSID): Transition into Adulthood Supplement, 2021</a:t>
            </a:r>
            <a:endParaRPr sz="1700" u="sng">
              <a:solidFill>
                <a:schemeClr val="hlink"/>
              </a:solidFill>
            </a:endParaRPr>
          </a:p>
          <a:p>
            <a:pPr marL="457200" lvl="0" indent="-317500" algn="l" rtl="0">
              <a:spcBef>
                <a:spcPts val="800"/>
              </a:spcBef>
              <a:spcAft>
                <a:spcPts val="0"/>
              </a:spcAft>
              <a:buSzPts val="1400"/>
              <a:buChar char="●"/>
            </a:pPr>
            <a:r>
              <a:rPr lang="en" sz="2000"/>
              <a:t>Summary in study description includes note indicating that data are not available from ICPSR, and a link to the data distributor</a:t>
            </a:r>
            <a:endParaRPr sz="2000"/>
          </a:p>
          <a:p>
            <a:pPr marL="457200" lvl="0" indent="-317500" algn="l" rtl="0">
              <a:spcBef>
                <a:spcPts val="0"/>
              </a:spcBef>
              <a:spcAft>
                <a:spcPts val="0"/>
              </a:spcAft>
              <a:buSzPts val="1400"/>
              <a:buChar char="●"/>
            </a:pPr>
            <a:r>
              <a:rPr lang="en" sz="2000"/>
              <a:t>The “Data and documentation” tab does not link to any data files</a:t>
            </a:r>
            <a:endParaRPr sz="2000"/>
          </a:p>
          <a:p>
            <a:pPr marL="457200" lvl="0" indent="-317500" algn="l" rtl="0">
              <a:spcBef>
                <a:spcPts val="0"/>
              </a:spcBef>
              <a:spcAft>
                <a:spcPts val="0"/>
              </a:spcAft>
              <a:buSzPts val="1400"/>
              <a:buChar char="●"/>
            </a:pPr>
            <a:r>
              <a:rPr lang="en" sz="2000"/>
              <a:t>The Variables tab lists and searches variables within study</a:t>
            </a:r>
            <a:endParaRPr sz="2000"/>
          </a:p>
          <a:p>
            <a:pPr marL="457200" lvl="0" indent="-317500" algn="l" rtl="0">
              <a:spcBef>
                <a:spcPts val="0"/>
              </a:spcBef>
              <a:spcAft>
                <a:spcPts val="0"/>
              </a:spcAft>
              <a:buSzPts val="1400"/>
              <a:buChar char="●"/>
            </a:pPr>
            <a:r>
              <a:rPr lang="en" sz="2000"/>
              <a:t>Variable descriptions are also searched and retrieved by ICPSR’s general “Find Data” search</a:t>
            </a:r>
            <a:endParaRPr sz="2000"/>
          </a:p>
          <a:p>
            <a:pPr marL="0" lvl="0" indent="0" algn="l" rtl="0">
              <a:spcBef>
                <a:spcPts val="80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4"/>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285" name="Google Shape;285;p44"/>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286" name="Google Shape;286;p44"/>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287" name="Google Shape;287;p44"/>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45"/>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000"/>
              <a:t>New DDI Projects - Controlled Vocabularies</a:t>
            </a:r>
            <a:endParaRPr sz="3000"/>
          </a:p>
        </p:txBody>
      </p:sp>
      <p:pic>
        <p:nvPicPr>
          <p:cNvPr id="293" name="Google Shape;293;p45"/>
          <p:cNvPicPr preferRelativeResize="0"/>
          <p:nvPr/>
        </p:nvPicPr>
        <p:blipFill>
          <a:blip r:embed="rId3">
            <a:alphaModFix/>
          </a:blip>
          <a:stretch>
            <a:fillRect/>
          </a:stretch>
        </p:blipFill>
        <p:spPr>
          <a:xfrm>
            <a:off x="2751663" y="1177294"/>
            <a:ext cx="3640681" cy="3661406"/>
          </a:xfrm>
          <a:prstGeom prst="rect">
            <a:avLst/>
          </a:prstGeom>
          <a:noFill/>
          <a:ln>
            <a:noFill/>
          </a:ln>
          <a:effectLst>
            <a:outerShdw blurRad="57150" dist="19050" dir="5400000" algn="bl" rotWithShape="0">
              <a:srgbClr val="000000">
                <a:alpha val="50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46"/>
          <p:cNvSpPr txBox="1">
            <a:spLocks noGrp="1"/>
          </p:cNvSpPr>
          <p:nvPr>
            <p:ph type="title"/>
          </p:nvPr>
        </p:nvSpPr>
        <p:spPr>
          <a:xfrm>
            <a:off x="327750" y="-1"/>
            <a:ext cx="8488500" cy="8091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000">
                <a:latin typeface="Arial"/>
                <a:ea typeface="Arial"/>
                <a:cs typeface="Arial"/>
                <a:sym typeface="Arial"/>
              </a:rPr>
              <a:t>New DDI Projects - Interoperability project</a:t>
            </a:r>
            <a:endParaRPr sz="3000"/>
          </a:p>
        </p:txBody>
      </p:sp>
      <p:sp>
        <p:nvSpPr>
          <p:cNvPr id="299" name="Google Shape;299;p46"/>
          <p:cNvSpPr txBox="1">
            <a:spLocks noGrp="1"/>
          </p:cNvSpPr>
          <p:nvPr>
            <p:ph type="body" idx="1"/>
          </p:nvPr>
        </p:nvSpPr>
        <p:spPr>
          <a:xfrm>
            <a:off x="557125" y="809200"/>
            <a:ext cx="8328900" cy="40509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Clr>
                <a:schemeClr val="dk1"/>
              </a:buClr>
              <a:buSzPts val="1100"/>
              <a:buFont typeface="Arial"/>
              <a:buNone/>
            </a:pPr>
            <a:r>
              <a:rPr lang="en" sz="1400">
                <a:latin typeface="Arial"/>
                <a:ea typeface="Arial"/>
                <a:cs typeface="Arial"/>
                <a:sym typeface="Arial"/>
              </a:rPr>
              <a:t>•</a:t>
            </a:r>
            <a:r>
              <a:rPr lang="en" sz="2000"/>
              <a:t>An initiative of the NACDA archive, with funding from the NIA</a:t>
            </a:r>
            <a:endParaRPr sz="2000"/>
          </a:p>
          <a:p>
            <a:pPr marL="0" lvl="0" indent="0" algn="l" rtl="0">
              <a:spcBef>
                <a:spcPts val="800"/>
              </a:spcBef>
              <a:spcAft>
                <a:spcPts val="0"/>
              </a:spcAft>
              <a:buClr>
                <a:schemeClr val="dk1"/>
              </a:buClr>
              <a:buSzPts val="1100"/>
              <a:buFont typeface="Arial"/>
              <a:buNone/>
            </a:pPr>
            <a:r>
              <a:rPr lang="en" sz="1400">
                <a:latin typeface="Arial"/>
                <a:ea typeface="Arial"/>
                <a:cs typeface="Arial"/>
                <a:sym typeface="Arial"/>
              </a:rPr>
              <a:t>•</a:t>
            </a:r>
            <a:r>
              <a:rPr lang="en" sz="2000"/>
              <a:t>Started in 2018 with a pilot project</a:t>
            </a:r>
            <a:endParaRPr sz="2000"/>
          </a:p>
          <a:p>
            <a:pPr marL="0" lvl="0" indent="0" algn="l" rtl="0">
              <a:spcBef>
                <a:spcPts val="800"/>
              </a:spcBef>
              <a:spcAft>
                <a:spcPts val="0"/>
              </a:spcAft>
              <a:buClr>
                <a:schemeClr val="dk1"/>
              </a:buClr>
              <a:buSzPts val="1100"/>
              <a:buFont typeface="Arial"/>
              <a:buNone/>
            </a:pPr>
            <a:r>
              <a:rPr lang="en" sz="1400">
                <a:latin typeface="Arial"/>
                <a:ea typeface="Arial"/>
                <a:cs typeface="Arial"/>
                <a:sym typeface="Arial"/>
              </a:rPr>
              <a:t>•</a:t>
            </a:r>
            <a:r>
              <a:rPr lang="en" sz="2000"/>
              <a:t>Current team: Sanda Ionescu, Jennifer Zeiger, and Andrew Wirzburger with Kathryn Lavender as project manager for NACDA</a:t>
            </a:r>
            <a:endParaRPr sz="2000"/>
          </a:p>
          <a:p>
            <a:pPr marL="0" lvl="0" indent="0" algn="l" rtl="0">
              <a:spcBef>
                <a:spcPts val="800"/>
              </a:spcBef>
              <a:spcAft>
                <a:spcPts val="0"/>
              </a:spcAft>
              <a:buClr>
                <a:schemeClr val="dk1"/>
              </a:buClr>
              <a:buSzPts val="1100"/>
              <a:buFont typeface="Arial"/>
              <a:buNone/>
            </a:pPr>
            <a:r>
              <a:rPr lang="en" sz="1400">
                <a:latin typeface="Arial"/>
                <a:ea typeface="Arial"/>
                <a:cs typeface="Arial"/>
                <a:sym typeface="Arial"/>
              </a:rPr>
              <a:t>•</a:t>
            </a:r>
            <a:r>
              <a:rPr lang="en" sz="2000"/>
              <a:t>Uses DDI-Lifecycle to document variable comparability across longitudinal  data</a:t>
            </a:r>
            <a:endParaRPr sz="2000"/>
          </a:p>
          <a:p>
            <a:pPr marL="0" lvl="0" indent="0" algn="l" rtl="0">
              <a:spcBef>
                <a:spcPts val="800"/>
              </a:spcBef>
              <a:spcAft>
                <a:spcPts val="0"/>
              </a:spcAft>
              <a:buClr>
                <a:schemeClr val="dk1"/>
              </a:buClr>
              <a:buSzPts val="1100"/>
              <a:buFont typeface="Arial"/>
              <a:buNone/>
            </a:pPr>
            <a:r>
              <a:rPr lang="en" sz="1400">
                <a:latin typeface="Arial"/>
                <a:ea typeface="Arial"/>
                <a:cs typeface="Arial"/>
                <a:sym typeface="Arial"/>
              </a:rPr>
              <a:t>•</a:t>
            </a:r>
            <a:r>
              <a:rPr lang="en" sz="2000"/>
              <a:t>Uses Colectica software and user support</a:t>
            </a:r>
            <a:endParaRPr sz="2000"/>
          </a:p>
          <a:p>
            <a:pPr marL="12700" lvl="0" indent="0" algn="l" rtl="0">
              <a:spcBef>
                <a:spcPts val="400"/>
              </a:spcBef>
              <a:spcAft>
                <a:spcPts val="0"/>
              </a:spcAft>
              <a:buClr>
                <a:schemeClr val="dk1"/>
              </a:buClr>
              <a:buSzPts val="1100"/>
              <a:buFont typeface="Arial"/>
              <a:buNone/>
            </a:pPr>
            <a:r>
              <a:rPr lang="en" sz="1400">
                <a:latin typeface="Arial"/>
                <a:ea typeface="Arial"/>
                <a:cs typeface="Arial"/>
                <a:sym typeface="Arial"/>
              </a:rPr>
              <a:t>•</a:t>
            </a:r>
            <a:r>
              <a:rPr lang="en" sz="2000"/>
              <a:t>Colectica Designer – DDI editor / converter</a:t>
            </a:r>
            <a:endParaRPr sz="2000"/>
          </a:p>
          <a:p>
            <a:pPr marL="12700" lvl="0" indent="0" algn="l" rtl="0">
              <a:spcBef>
                <a:spcPts val="400"/>
              </a:spcBef>
              <a:spcAft>
                <a:spcPts val="0"/>
              </a:spcAft>
              <a:buClr>
                <a:schemeClr val="dk1"/>
              </a:buClr>
              <a:buSzPts val="1100"/>
              <a:buFont typeface="Arial"/>
              <a:buNone/>
            </a:pPr>
            <a:r>
              <a:rPr lang="en" sz="1400">
                <a:latin typeface="Arial"/>
                <a:ea typeface="Arial"/>
                <a:cs typeface="Arial"/>
                <a:sym typeface="Arial"/>
              </a:rPr>
              <a:t>•</a:t>
            </a:r>
            <a:r>
              <a:rPr lang="en" sz="2000"/>
              <a:t>Colectica Portal – publication and dissemination</a:t>
            </a:r>
            <a:endParaRPr sz="2000"/>
          </a:p>
          <a:p>
            <a:pPr marL="12700" lvl="0" indent="0" algn="l" rtl="0">
              <a:spcBef>
                <a:spcPts val="400"/>
              </a:spcBef>
              <a:spcAft>
                <a:spcPts val="0"/>
              </a:spcAft>
              <a:buClr>
                <a:schemeClr val="dk1"/>
              </a:buClr>
              <a:buSzPts val="1100"/>
              <a:buFont typeface="Arial"/>
              <a:buNone/>
            </a:pPr>
            <a:r>
              <a:rPr lang="en" sz="1400">
                <a:latin typeface="Arial"/>
                <a:ea typeface="Arial"/>
                <a:cs typeface="Arial"/>
                <a:sym typeface="Arial"/>
              </a:rPr>
              <a:t>•</a:t>
            </a:r>
            <a:r>
              <a:rPr lang="en" sz="2000"/>
              <a:t>Link to Portal from the NACDA site:</a:t>
            </a:r>
            <a:endParaRPr sz="2000"/>
          </a:p>
          <a:p>
            <a:pPr marL="1371600" lvl="0" indent="0" algn="l" rtl="0">
              <a:spcBef>
                <a:spcPts val="400"/>
              </a:spcBef>
              <a:spcAft>
                <a:spcPts val="0"/>
              </a:spcAft>
              <a:buClr>
                <a:schemeClr val="dk1"/>
              </a:buClr>
              <a:buSzPts val="1100"/>
              <a:buFont typeface="Arial"/>
              <a:buNone/>
            </a:pPr>
            <a:r>
              <a:rPr lang="en" sz="2000" u="sng">
                <a:solidFill>
                  <a:schemeClr val="hlink"/>
                </a:solidFill>
                <a:hlinkClick r:id="rId3"/>
              </a:rPr>
              <a:t>Home - NACDA-ICPSR</a:t>
            </a:r>
            <a:r>
              <a:rPr lang="en" sz="2000" u="sng">
                <a:solidFill>
                  <a:schemeClr val="hlink"/>
                </a:solidFill>
              </a:rPr>
              <a:t>	</a:t>
            </a:r>
            <a:endParaRPr sz="2000" u="sng">
              <a:solidFill>
                <a:schemeClr val="hlink"/>
              </a:solidFill>
            </a:endParaRPr>
          </a:p>
          <a:p>
            <a:pPr marL="0" lvl="0" indent="0" algn="l" rtl="0">
              <a:spcBef>
                <a:spcPts val="800"/>
              </a:spcBef>
              <a:spcAft>
                <a:spcPts val="0"/>
              </a:spcAft>
              <a:buNone/>
            </a:pPr>
            <a:endParaRPr/>
          </a:p>
        </p:txBody>
      </p:sp>
      <p:pic>
        <p:nvPicPr>
          <p:cNvPr id="300" name="Google Shape;300;p46"/>
          <p:cNvPicPr preferRelativeResize="0"/>
          <p:nvPr/>
        </p:nvPicPr>
        <p:blipFill>
          <a:blip r:embed="rId4">
            <a:alphaModFix/>
          </a:blip>
          <a:stretch>
            <a:fillRect/>
          </a:stretch>
        </p:blipFill>
        <p:spPr>
          <a:xfrm>
            <a:off x="5422075" y="4158325"/>
            <a:ext cx="2208600" cy="925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47"/>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Interoperability Projects</a:t>
            </a:r>
            <a:endParaRPr/>
          </a:p>
        </p:txBody>
      </p:sp>
      <p:sp>
        <p:nvSpPr>
          <p:cNvPr id="306" name="Google Shape;306;p47"/>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07" name="Google Shape;307;p47"/>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308" name="Google Shape;308;p47"/>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48"/>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14" name="Google Shape;314;p48"/>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15" name="Google Shape;315;p48"/>
          <p:cNvPicPr preferRelativeResize="0"/>
          <p:nvPr/>
        </p:nvPicPr>
        <p:blipFill>
          <a:blip r:embed="rId3">
            <a:alphaModFix/>
          </a:blip>
          <a:stretch>
            <a:fillRect/>
          </a:stretch>
        </p:blipFill>
        <p:spPr>
          <a:xfrm>
            <a:off x="0" y="9949"/>
            <a:ext cx="9144000" cy="5143500"/>
          </a:xfrm>
          <a:prstGeom prst="rect">
            <a:avLst/>
          </a:prstGeom>
          <a:noFill/>
          <a:ln>
            <a:noFill/>
          </a:ln>
        </p:spPr>
      </p:pic>
      <p:pic>
        <p:nvPicPr>
          <p:cNvPr id="316" name="Google Shape;316;p48"/>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49"/>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22" name="Google Shape;322;p49"/>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23" name="Google Shape;323;p49"/>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50"/>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29" name="Google Shape;329;p50"/>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30" name="Google Shape;330;p50"/>
          <p:cNvPicPr preferRelativeResize="0"/>
          <p:nvPr/>
        </p:nvPicPr>
        <p:blipFill>
          <a:blip r:embed="rId3">
            <a:alphaModFix/>
          </a:blip>
          <a:stretch>
            <a:fillRect/>
          </a:stretch>
        </p:blipFill>
        <p:spPr>
          <a:xfrm>
            <a:off x="0" y="9949"/>
            <a:ext cx="9144000" cy="5143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51"/>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36" name="Google Shape;336;p51"/>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37" name="Google Shape;337;p51"/>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52"/>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43" name="Google Shape;343;p52"/>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44" name="Google Shape;344;p52"/>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53"/>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50" name="Google Shape;350;p53"/>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51" name="Google Shape;351;p53"/>
          <p:cNvPicPr preferRelativeResize="0"/>
          <p:nvPr/>
        </p:nvPicPr>
        <p:blipFill>
          <a:blip r:embed="rId3">
            <a:alphaModFix/>
          </a:blip>
          <a:stretch>
            <a:fillRect/>
          </a:stretch>
        </p:blipFill>
        <p:spPr>
          <a:xfrm>
            <a:off x="0" y="19897"/>
            <a:ext cx="9144000" cy="51435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54"/>
          <p:cNvSpPr txBox="1">
            <a:spLocks noGrp="1"/>
          </p:cNvSpPr>
          <p:nvPr>
            <p:ph type="title"/>
          </p:nvPr>
        </p:nvSpPr>
        <p:spPr>
          <a:xfrm>
            <a:off x="433475" y="89550"/>
            <a:ext cx="8488500" cy="8853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sz="2400">
              <a:latin typeface="Arial"/>
              <a:ea typeface="Arial"/>
              <a:cs typeface="Arial"/>
              <a:sym typeface="Arial"/>
            </a:endParaRPr>
          </a:p>
          <a:p>
            <a:pPr marL="0" lvl="0" indent="0" algn="l" rtl="0">
              <a:spcBef>
                <a:spcPts val="0"/>
              </a:spcBef>
              <a:spcAft>
                <a:spcPts val="0"/>
              </a:spcAft>
              <a:buNone/>
            </a:pPr>
            <a:endParaRPr sz="2400">
              <a:latin typeface="Arial"/>
              <a:ea typeface="Arial"/>
              <a:cs typeface="Arial"/>
              <a:sym typeface="Arial"/>
            </a:endParaRPr>
          </a:p>
        </p:txBody>
      </p:sp>
      <p:sp>
        <p:nvSpPr>
          <p:cNvPr id="357" name="Google Shape;357;p54"/>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58" name="Google Shape;358;p54"/>
          <p:cNvPicPr preferRelativeResize="0"/>
          <p:nvPr/>
        </p:nvPicPr>
        <p:blipFill>
          <a:blip r:embed="rId3">
            <a:alphaModFix/>
          </a:blip>
          <a:stretch>
            <a:fillRect/>
          </a:stretch>
        </p:blipFill>
        <p:spPr>
          <a:xfrm>
            <a:off x="152400" y="59699"/>
            <a:ext cx="9144000" cy="524615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55"/>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p:txBody>
      </p:sp>
      <p:sp>
        <p:nvSpPr>
          <p:cNvPr id="364" name="Google Shape;364;p55"/>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365" name="Google Shape;365;p55"/>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56"/>
          <p:cNvSpPr txBox="1">
            <a:spLocks noGrp="1"/>
          </p:cNvSpPr>
          <p:nvPr>
            <p:ph type="title"/>
          </p:nvPr>
        </p:nvSpPr>
        <p:spPr>
          <a:xfrm>
            <a:off x="1548353" y="719701"/>
            <a:ext cx="6815700" cy="3582900"/>
          </a:xfrm>
          <a:prstGeom prst="rect">
            <a:avLst/>
          </a:prstGeom>
        </p:spPr>
        <p:txBody>
          <a:bodyPr spcFirstLastPara="1" wrap="square" lIns="68575" tIns="34275" rIns="68575" bIns="34275" anchor="ctr" anchorCtr="0">
            <a:normAutofit/>
          </a:bodyPr>
          <a:lstStyle/>
          <a:p>
            <a:pPr marL="0" lvl="0" indent="0" algn="l" rtl="0">
              <a:spcBef>
                <a:spcPts val="0"/>
              </a:spcBef>
              <a:spcAft>
                <a:spcPts val="0"/>
              </a:spcAft>
              <a:buNone/>
            </a:pPr>
            <a:r>
              <a:rPr lang="en"/>
              <a:t>Creating DDI-Lifecycle for the NACDA Portal</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57"/>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Step 1 - Construct a Concordance</a:t>
            </a:r>
            <a:endParaRPr/>
          </a:p>
        </p:txBody>
      </p:sp>
      <p:pic>
        <p:nvPicPr>
          <p:cNvPr id="376" name="Google Shape;376;p57"/>
          <p:cNvPicPr preferRelativeResize="0"/>
          <p:nvPr/>
        </p:nvPicPr>
        <p:blipFill rotWithShape="1">
          <a:blip r:embed="rId3">
            <a:alphaModFix/>
          </a:blip>
          <a:srcRect r="30977"/>
          <a:stretch/>
        </p:blipFill>
        <p:spPr>
          <a:xfrm>
            <a:off x="152400" y="2703325"/>
            <a:ext cx="8902548" cy="1983025"/>
          </a:xfrm>
          <a:prstGeom prst="rect">
            <a:avLst/>
          </a:prstGeom>
          <a:noFill/>
          <a:ln w="9525" cap="flat" cmpd="sng">
            <a:solidFill>
              <a:schemeClr val="dk2"/>
            </a:solidFill>
            <a:prstDash val="solid"/>
            <a:round/>
            <a:headEnd type="none" w="sm" len="sm"/>
            <a:tailEnd type="none" w="sm" len="sm"/>
          </a:ln>
        </p:spPr>
      </p:pic>
      <p:sp>
        <p:nvSpPr>
          <p:cNvPr id="377" name="Google Shape;377;p57"/>
          <p:cNvSpPr/>
          <p:nvPr/>
        </p:nvSpPr>
        <p:spPr>
          <a:xfrm>
            <a:off x="538275" y="1794246"/>
            <a:ext cx="981000" cy="4665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Concepts (topics)</a:t>
            </a:r>
            <a:endParaRPr>
              <a:latin typeface="Atkinson Hyperlegible"/>
              <a:ea typeface="Atkinson Hyperlegible"/>
              <a:cs typeface="Atkinson Hyperlegible"/>
              <a:sym typeface="Atkinson Hyperlegible"/>
            </a:endParaRPr>
          </a:p>
        </p:txBody>
      </p:sp>
      <p:sp>
        <p:nvSpPr>
          <p:cNvPr id="378" name="Google Shape;378;p57"/>
          <p:cNvSpPr/>
          <p:nvPr/>
        </p:nvSpPr>
        <p:spPr>
          <a:xfrm>
            <a:off x="1743300" y="1794246"/>
            <a:ext cx="1605900" cy="4665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Conceptual variable name</a:t>
            </a:r>
            <a:endParaRPr>
              <a:latin typeface="Atkinson Hyperlegible"/>
              <a:ea typeface="Atkinson Hyperlegible"/>
              <a:cs typeface="Atkinson Hyperlegible"/>
              <a:sym typeface="Atkinson Hyperlegible"/>
            </a:endParaRPr>
          </a:p>
        </p:txBody>
      </p:sp>
      <p:sp>
        <p:nvSpPr>
          <p:cNvPr id="379" name="Google Shape;379;p57"/>
          <p:cNvSpPr/>
          <p:nvPr/>
        </p:nvSpPr>
        <p:spPr>
          <a:xfrm>
            <a:off x="3573225" y="1794246"/>
            <a:ext cx="1605900" cy="4665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Conceptual variable label</a:t>
            </a:r>
            <a:endParaRPr>
              <a:latin typeface="Atkinson Hyperlegible"/>
              <a:ea typeface="Atkinson Hyperlegible"/>
              <a:cs typeface="Atkinson Hyperlegible"/>
              <a:sym typeface="Atkinson Hyperlegible"/>
            </a:endParaRPr>
          </a:p>
        </p:txBody>
      </p:sp>
      <p:sp>
        <p:nvSpPr>
          <p:cNvPr id="380" name="Google Shape;380;p57"/>
          <p:cNvSpPr/>
          <p:nvPr/>
        </p:nvSpPr>
        <p:spPr>
          <a:xfrm>
            <a:off x="5688375" y="1794250"/>
            <a:ext cx="1605900" cy="633900"/>
          </a:xfrm>
          <a:prstGeom prst="roundRect">
            <a:avLst>
              <a:gd name="adj" fmla="val 16667"/>
            </a:avLst>
          </a:prstGeom>
          <a:solidFill>
            <a:srgbClr val="F4CCCC"/>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None/>
            </a:pPr>
            <a:r>
              <a:rPr lang="en">
                <a:latin typeface="Atkinson Hyperlegible"/>
                <a:ea typeface="Atkinson Hyperlegible"/>
                <a:cs typeface="Atkinson Hyperlegible"/>
                <a:sym typeface="Atkinson Hyperlegible"/>
              </a:rPr>
              <a:t>Instance (single wave) variable label</a:t>
            </a:r>
            <a:endParaRPr>
              <a:latin typeface="Atkinson Hyperlegible"/>
              <a:ea typeface="Atkinson Hyperlegible"/>
              <a:cs typeface="Atkinson Hyperlegible"/>
              <a:sym typeface="Atkinson Hyperlegible"/>
            </a:endParaRPr>
          </a:p>
        </p:txBody>
      </p:sp>
      <p:sp>
        <p:nvSpPr>
          <p:cNvPr id="381" name="Google Shape;381;p57"/>
          <p:cNvSpPr/>
          <p:nvPr/>
        </p:nvSpPr>
        <p:spPr>
          <a:xfrm>
            <a:off x="7374075" y="1725248"/>
            <a:ext cx="1605900" cy="870600"/>
          </a:xfrm>
          <a:prstGeom prst="roundRect">
            <a:avLst>
              <a:gd name="adj" fmla="val 16667"/>
            </a:avLst>
          </a:prstGeom>
          <a:solidFill>
            <a:srgbClr val="F4CCCC"/>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Instance variable names </a:t>
            </a:r>
            <a:endParaRPr>
              <a:latin typeface="Atkinson Hyperlegible"/>
              <a:ea typeface="Atkinson Hyperlegible"/>
              <a:cs typeface="Atkinson Hyperlegible"/>
              <a:sym typeface="Atkinson Hyperlegible"/>
            </a:endParaRPr>
          </a:p>
          <a:p>
            <a:pPr marL="0" lvl="0" indent="0" algn="ctr" rtl="0">
              <a:spcBef>
                <a:spcPts val="0"/>
              </a:spcBef>
              <a:spcAft>
                <a:spcPts val="0"/>
              </a:spcAft>
              <a:buNone/>
            </a:pPr>
            <a:r>
              <a:rPr lang="en">
                <a:latin typeface="Atkinson Hyperlegible"/>
                <a:ea typeface="Atkinson Hyperlegible"/>
                <a:cs typeface="Atkinson Hyperlegible"/>
                <a:sym typeface="Atkinson Hyperlegible"/>
              </a:rPr>
              <a:t>(in columns by data file)</a:t>
            </a:r>
            <a:endParaRPr>
              <a:latin typeface="Atkinson Hyperlegible"/>
              <a:ea typeface="Atkinson Hyperlegible"/>
              <a:cs typeface="Atkinson Hyperlegible"/>
              <a:sym typeface="Atkinson Hyperlegible"/>
            </a:endParaRPr>
          </a:p>
        </p:txBody>
      </p:sp>
      <p:sp>
        <p:nvSpPr>
          <p:cNvPr id="382" name="Google Shape;382;p57"/>
          <p:cNvSpPr txBox="1"/>
          <p:nvPr/>
        </p:nvSpPr>
        <p:spPr>
          <a:xfrm>
            <a:off x="5536250" y="1234340"/>
            <a:ext cx="3518700" cy="431100"/>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Pulled from existing documentation:</a:t>
            </a:r>
            <a:endParaRPr sz="1600">
              <a:solidFill>
                <a:schemeClr val="dk1"/>
              </a:solidFill>
              <a:latin typeface="Atkinson Hyperlegible"/>
              <a:ea typeface="Atkinson Hyperlegible"/>
              <a:cs typeface="Atkinson Hyperlegible"/>
              <a:sym typeface="Atkinson Hyperlegible"/>
            </a:endParaRPr>
          </a:p>
        </p:txBody>
      </p:sp>
      <p:sp>
        <p:nvSpPr>
          <p:cNvPr id="383" name="Google Shape;383;p57"/>
          <p:cNvSpPr txBox="1"/>
          <p:nvPr/>
        </p:nvSpPr>
        <p:spPr>
          <a:xfrm>
            <a:off x="1375600" y="1234340"/>
            <a:ext cx="981000" cy="431100"/>
          </a:xfrm>
          <a:prstGeom prst="rect">
            <a:avLst/>
          </a:prstGeom>
          <a:noFill/>
          <a:ln w="9525" cap="flat" cmpd="sng">
            <a:solidFill>
              <a:schemeClr val="dk2"/>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Created:</a:t>
            </a:r>
            <a:endParaRPr sz="1600">
              <a:solidFill>
                <a:schemeClr val="dk1"/>
              </a:solidFill>
              <a:latin typeface="Atkinson Hyperlegible"/>
              <a:ea typeface="Atkinson Hyperlegible"/>
              <a:cs typeface="Atkinson Hyperlegible"/>
              <a:sym typeface="Atkinson Hyperlegible"/>
            </a:endParaRPr>
          </a:p>
        </p:txBody>
      </p:sp>
      <p:cxnSp>
        <p:nvCxnSpPr>
          <p:cNvPr id="384" name="Google Shape;384;p57"/>
          <p:cNvCxnSpPr>
            <a:stCxn id="377" idx="2"/>
          </p:cNvCxnSpPr>
          <p:nvPr/>
        </p:nvCxnSpPr>
        <p:spPr>
          <a:xfrm flipH="1">
            <a:off x="825375" y="2260746"/>
            <a:ext cx="203400" cy="538200"/>
          </a:xfrm>
          <a:prstGeom prst="straightConnector1">
            <a:avLst/>
          </a:prstGeom>
          <a:noFill/>
          <a:ln w="28575" cap="flat" cmpd="sng">
            <a:solidFill>
              <a:schemeClr val="dk2"/>
            </a:solidFill>
            <a:prstDash val="solid"/>
            <a:round/>
            <a:headEnd type="none" w="med" len="med"/>
            <a:tailEnd type="triangle" w="med" len="med"/>
          </a:ln>
        </p:spPr>
      </p:cxnSp>
      <p:cxnSp>
        <p:nvCxnSpPr>
          <p:cNvPr id="385" name="Google Shape;385;p57"/>
          <p:cNvCxnSpPr>
            <a:stCxn id="378" idx="2"/>
          </p:cNvCxnSpPr>
          <p:nvPr/>
        </p:nvCxnSpPr>
        <p:spPr>
          <a:xfrm>
            <a:off x="2546250" y="2260746"/>
            <a:ext cx="25500" cy="466500"/>
          </a:xfrm>
          <a:prstGeom prst="straightConnector1">
            <a:avLst/>
          </a:prstGeom>
          <a:noFill/>
          <a:ln w="28575" cap="flat" cmpd="sng">
            <a:solidFill>
              <a:schemeClr val="dk2"/>
            </a:solidFill>
            <a:prstDash val="solid"/>
            <a:round/>
            <a:headEnd type="none" w="med" len="med"/>
            <a:tailEnd type="triangle" w="med" len="med"/>
          </a:ln>
        </p:spPr>
      </p:cxnSp>
      <p:cxnSp>
        <p:nvCxnSpPr>
          <p:cNvPr id="386" name="Google Shape;386;p57"/>
          <p:cNvCxnSpPr>
            <a:stCxn id="379" idx="2"/>
          </p:cNvCxnSpPr>
          <p:nvPr/>
        </p:nvCxnSpPr>
        <p:spPr>
          <a:xfrm flipH="1">
            <a:off x="4162575" y="2260746"/>
            <a:ext cx="213600" cy="550200"/>
          </a:xfrm>
          <a:prstGeom prst="straightConnector1">
            <a:avLst/>
          </a:prstGeom>
          <a:noFill/>
          <a:ln w="28575" cap="flat" cmpd="sng">
            <a:solidFill>
              <a:schemeClr val="dk2"/>
            </a:solidFill>
            <a:prstDash val="solid"/>
            <a:round/>
            <a:headEnd type="none" w="med" len="med"/>
            <a:tailEnd type="triangle" w="med" len="med"/>
          </a:ln>
        </p:spPr>
      </p:cxnSp>
      <p:cxnSp>
        <p:nvCxnSpPr>
          <p:cNvPr id="387" name="Google Shape;387;p57"/>
          <p:cNvCxnSpPr>
            <a:stCxn id="380" idx="2"/>
          </p:cNvCxnSpPr>
          <p:nvPr/>
        </p:nvCxnSpPr>
        <p:spPr>
          <a:xfrm flipH="1">
            <a:off x="6331725" y="2428150"/>
            <a:ext cx="159600" cy="382800"/>
          </a:xfrm>
          <a:prstGeom prst="straightConnector1">
            <a:avLst/>
          </a:prstGeom>
          <a:noFill/>
          <a:ln w="28575" cap="flat" cmpd="sng">
            <a:solidFill>
              <a:srgbClr val="FF0000"/>
            </a:solidFill>
            <a:prstDash val="solid"/>
            <a:round/>
            <a:headEnd type="none" w="med" len="med"/>
            <a:tailEnd type="triangle" w="med" len="med"/>
          </a:ln>
        </p:spPr>
      </p:cxnSp>
      <p:cxnSp>
        <p:nvCxnSpPr>
          <p:cNvPr id="388" name="Google Shape;388;p57"/>
          <p:cNvCxnSpPr>
            <a:stCxn id="381" idx="2"/>
          </p:cNvCxnSpPr>
          <p:nvPr/>
        </p:nvCxnSpPr>
        <p:spPr>
          <a:xfrm>
            <a:off x="8177025" y="2595848"/>
            <a:ext cx="132900" cy="232200"/>
          </a:xfrm>
          <a:prstGeom prst="straightConnector1">
            <a:avLst/>
          </a:prstGeom>
          <a:noFill/>
          <a:ln w="28575" cap="flat" cmpd="sng">
            <a:solidFill>
              <a:srgbClr val="FF0000"/>
            </a:solidFill>
            <a:prstDash val="solid"/>
            <a:round/>
            <a:headEnd type="none" w="med" len="med"/>
            <a:tailEnd type="triangle" w="med" len="med"/>
          </a:ln>
        </p:spPr>
      </p:cxnSp>
      <p:sp>
        <p:nvSpPr>
          <p:cNvPr id="389" name="Google Shape;389;p57"/>
          <p:cNvSpPr txBox="1"/>
          <p:nvPr/>
        </p:nvSpPr>
        <p:spPr>
          <a:xfrm>
            <a:off x="2797775" y="4686350"/>
            <a:ext cx="37599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dk1"/>
                </a:solidFill>
                <a:latin typeface="Atkinson Hyperlegible"/>
                <a:ea typeface="Atkinson Hyperlegible"/>
                <a:cs typeface="Atkinson Hyperlegible"/>
                <a:sym typeface="Atkinson Hyperlegible"/>
              </a:rPr>
              <a:t>Section of the Health and Retirement Study (HRS) concordance</a:t>
            </a:r>
            <a:endParaRPr sz="1000">
              <a:solidFill>
                <a:schemeClr val="dk1"/>
              </a:solidFill>
              <a:latin typeface="Atkinson Hyperlegible"/>
              <a:ea typeface="Atkinson Hyperlegible"/>
              <a:cs typeface="Atkinson Hyperlegible"/>
              <a:sym typeface="Atkinson Hyperlegible"/>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58"/>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Step 1a - Compare Variables</a:t>
            </a:r>
            <a:endParaRPr/>
          </a:p>
        </p:txBody>
      </p:sp>
      <p:pic>
        <p:nvPicPr>
          <p:cNvPr id="395" name="Google Shape;395;p58"/>
          <p:cNvPicPr preferRelativeResize="0"/>
          <p:nvPr/>
        </p:nvPicPr>
        <p:blipFill rotWithShape="1">
          <a:blip r:embed="rId3">
            <a:alphaModFix/>
          </a:blip>
          <a:srcRect b="30255"/>
          <a:stretch/>
        </p:blipFill>
        <p:spPr>
          <a:xfrm>
            <a:off x="2698225" y="1109325"/>
            <a:ext cx="3747552" cy="1074900"/>
          </a:xfrm>
          <a:prstGeom prst="rect">
            <a:avLst/>
          </a:prstGeom>
          <a:noFill/>
          <a:ln w="9525" cap="flat" cmpd="sng">
            <a:solidFill>
              <a:schemeClr val="dk2"/>
            </a:solidFill>
            <a:prstDash val="solid"/>
            <a:round/>
            <a:headEnd type="none" w="sm" len="sm"/>
            <a:tailEnd type="none" w="sm" len="sm"/>
          </a:ln>
        </p:spPr>
      </p:pic>
      <p:graphicFrame>
        <p:nvGraphicFramePr>
          <p:cNvPr id="396" name="Google Shape;396;p58"/>
          <p:cNvGraphicFramePr/>
          <p:nvPr/>
        </p:nvGraphicFramePr>
        <p:xfrm>
          <a:off x="952500" y="2493575"/>
          <a:ext cx="3000000" cy="3000000"/>
        </p:xfrm>
        <a:graphic>
          <a:graphicData uri="http://schemas.openxmlformats.org/drawingml/2006/table">
            <a:tbl>
              <a:tblPr>
                <a:noFill/>
                <a:tableStyleId>{EEB12F71-B409-4402-B4AB-F25407423EA1}</a:tableStyleId>
              </a:tblPr>
              <a:tblGrid>
                <a:gridCol w="1428425">
                  <a:extLst>
                    <a:ext uri="{9D8B030D-6E8A-4147-A177-3AD203B41FA5}">
                      <a16:colId xmlns:a16="http://schemas.microsoft.com/office/drawing/2014/main" val="20000"/>
                    </a:ext>
                  </a:extLst>
                </a:gridCol>
                <a:gridCol w="2901300">
                  <a:extLst>
                    <a:ext uri="{9D8B030D-6E8A-4147-A177-3AD203B41FA5}">
                      <a16:colId xmlns:a16="http://schemas.microsoft.com/office/drawing/2014/main" val="20001"/>
                    </a:ext>
                  </a:extLst>
                </a:gridCol>
                <a:gridCol w="2909275">
                  <a:extLst>
                    <a:ext uri="{9D8B030D-6E8A-4147-A177-3AD203B41FA5}">
                      <a16:colId xmlns:a16="http://schemas.microsoft.com/office/drawing/2014/main" val="20002"/>
                    </a:ext>
                  </a:extLst>
                </a:gridCol>
              </a:tblGrid>
              <a:tr h="381000">
                <a:tc>
                  <a:txBody>
                    <a:bodyPr/>
                    <a:lstStyle/>
                    <a:p>
                      <a:pPr marL="0" lvl="0" indent="0" algn="l" rtl="0">
                        <a:spcBef>
                          <a:spcPts val="0"/>
                        </a:spcBef>
                        <a:spcAft>
                          <a:spcPts val="0"/>
                        </a:spcAft>
                        <a:buNone/>
                      </a:pPr>
                      <a:r>
                        <a:rPr lang="en" b="1"/>
                        <a:t>Wave</a:t>
                      </a:r>
                      <a:endParaRPr b="1"/>
                    </a:p>
                  </a:txBody>
                  <a:tcPr marL="91425" marR="91425" marT="91425" marB="91425">
                    <a:lnB w="9525" cap="flat" cmpd="sng">
                      <a:solidFill>
                        <a:srgbClr val="9E9E9E"/>
                      </a:solidFill>
                      <a:prstDash val="solid"/>
                      <a:round/>
                      <a:headEnd type="none" w="sm" len="sm"/>
                      <a:tailEnd type="none" w="sm" len="sm"/>
                    </a:lnB>
                    <a:solidFill>
                      <a:srgbClr val="EFEFEF"/>
                    </a:solidFill>
                  </a:tcPr>
                </a:tc>
                <a:tc>
                  <a:txBody>
                    <a:bodyPr/>
                    <a:lstStyle/>
                    <a:p>
                      <a:pPr marL="0" lvl="0" indent="0" algn="l" rtl="0">
                        <a:spcBef>
                          <a:spcPts val="0"/>
                        </a:spcBef>
                        <a:spcAft>
                          <a:spcPts val="0"/>
                        </a:spcAft>
                        <a:buNone/>
                      </a:pPr>
                      <a:r>
                        <a:rPr lang="en" b="1"/>
                        <a:t>2002</a:t>
                      </a:r>
                      <a:endParaRPr b="1"/>
                    </a:p>
                  </a:txBody>
                  <a:tcPr marL="91425" marR="91425" marT="91425" marB="91425">
                    <a:solidFill>
                      <a:srgbClr val="D9D9D9"/>
                    </a:solidFill>
                  </a:tcPr>
                </a:tc>
                <a:tc>
                  <a:txBody>
                    <a:bodyPr/>
                    <a:lstStyle/>
                    <a:p>
                      <a:pPr marL="0" lvl="0" indent="0" algn="l" rtl="0">
                        <a:spcBef>
                          <a:spcPts val="0"/>
                        </a:spcBef>
                        <a:spcAft>
                          <a:spcPts val="0"/>
                        </a:spcAft>
                        <a:buNone/>
                      </a:pPr>
                      <a:r>
                        <a:rPr lang="en" b="1"/>
                        <a:t>2004</a:t>
                      </a:r>
                      <a:endParaRPr b="1"/>
                    </a:p>
                  </a:txBody>
                  <a:tcPr marL="91425" marR="91425" marT="91425" marB="91425">
                    <a:solidFill>
                      <a:srgbClr val="D9D9D9"/>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 b="1"/>
                        <a:t>Name</a:t>
                      </a:r>
                      <a:endParaRPr b="1"/>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FEFEF"/>
                    </a:solidFill>
                  </a:tcPr>
                </a:tc>
                <a:tc>
                  <a:txBody>
                    <a:bodyPr/>
                    <a:lstStyle/>
                    <a:p>
                      <a:pPr marL="0" lvl="0" indent="0" algn="l" rtl="0">
                        <a:spcBef>
                          <a:spcPts val="0"/>
                        </a:spcBef>
                        <a:spcAft>
                          <a:spcPts val="0"/>
                        </a:spcAft>
                        <a:buNone/>
                      </a:pPr>
                      <a:r>
                        <a:rPr lang="en">
                          <a:solidFill>
                            <a:schemeClr val="dk1"/>
                          </a:solidFill>
                        </a:rPr>
                        <a:t>HD554</a:t>
                      </a:r>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l" rtl="0">
                        <a:spcBef>
                          <a:spcPts val="0"/>
                        </a:spcBef>
                        <a:spcAft>
                          <a:spcPts val="0"/>
                        </a:spcAft>
                        <a:buNone/>
                      </a:pPr>
                      <a:r>
                        <a:rPr lang="en"/>
                        <a:t>JD554</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 b="1"/>
                        <a:t>Label</a:t>
                      </a:r>
                      <a:endParaRPr b="1"/>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FEFEF"/>
                    </a:solidFill>
                  </a:tcPr>
                </a:tc>
                <a:tc>
                  <a:txBody>
                    <a:bodyPr/>
                    <a:lstStyle/>
                    <a:p>
                      <a:pPr marL="0" lvl="0" indent="0" algn="l" rtl="0">
                        <a:spcBef>
                          <a:spcPts val="0"/>
                        </a:spcBef>
                        <a:spcAft>
                          <a:spcPts val="0"/>
                        </a:spcAft>
                        <a:buNone/>
                      </a:pPr>
                      <a:r>
                        <a:rPr lang="en"/>
                        <a:t>GET LOST IN FAMILIAR PLACES- PC</a:t>
                      </a:r>
                      <a:endParaRPr/>
                    </a:p>
                  </a:txBody>
                  <a:tcPr marL="91425" marR="91425" marT="91425" marB="91425">
                    <a:lnL w="9525" cap="flat" cmpd="sng">
                      <a:solidFill>
                        <a:srgbClr val="9E9E9E"/>
                      </a:solidFill>
                      <a:prstDash val="solid"/>
                      <a:round/>
                      <a:headEnd type="none" w="sm" len="sm"/>
                      <a:tailEnd type="none" w="sm" len="sm"/>
                    </a:lnL>
                  </a:tcPr>
                </a:tc>
                <a:tc>
                  <a:txBody>
                    <a:bodyPr/>
                    <a:lstStyle/>
                    <a:p>
                      <a:pPr marL="0" lvl="0" indent="0" algn="l" rtl="0">
                        <a:spcBef>
                          <a:spcPts val="0"/>
                        </a:spcBef>
                        <a:spcAft>
                          <a:spcPts val="0"/>
                        </a:spcAft>
                        <a:buNone/>
                      </a:pPr>
                      <a:r>
                        <a:rPr lang="en"/>
                        <a:t>GET LOST IN FAMILIAR PLACES- PC</a:t>
                      </a: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 b="1"/>
                        <a:t>Question text</a:t>
                      </a:r>
                      <a:endParaRPr b="1"/>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EFEFEF"/>
                    </a:solidFill>
                  </a:tcPr>
                </a:tc>
                <a:tc>
                  <a:txBody>
                    <a:bodyPr/>
                    <a:lstStyle/>
                    <a:p>
                      <a:pPr marL="0" lvl="0" indent="0" algn="l" rtl="0">
                        <a:spcBef>
                          <a:spcPts val="0"/>
                        </a:spcBef>
                        <a:spcAft>
                          <a:spcPts val="0"/>
                        </a:spcAft>
                        <a:buNone/>
                      </a:pPr>
                      <a:r>
                        <a:rPr lang="en"/>
                        <a:t>Now, thinking about some current behaviors, does [he/she] ever get lost in a familiar environment?</a:t>
                      </a:r>
                      <a:endParaRPr/>
                    </a:p>
                  </a:txBody>
                  <a:tcPr marL="91425" marR="91425" marT="91425" marB="91425">
                    <a:lnL w="9525" cap="flat" cmpd="sng">
                      <a:solidFill>
                        <a:srgbClr val="9E9E9E"/>
                      </a:solidFill>
                      <a:prstDash val="solid"/>
                      <a:round/>
                      <a:headEnd type="none" w="sm" len="sm"/>
                      <a:tailEnd type="none" w="sm" len="sm"/>
                    </a:lnL>
                    <a:solidFill>
                      <a:srgbClr val="FFF2CC"/>
                    </a:solidFill>
                  </a:tcPr>
                </a:tc>
                <a:tc>
                  <a:txBody>
                    <a:bodyPr/>
                    <a:lstStyle/>
                    <a:p>
                      <a:pPr marL="0" lvl="0" indent="0" algn="l" rtl="0">
                        <a:spcBef>
                          <a:spcPts val="0"/>
                        </a:spcBef>
                        <a:spcAft>
                          <a:spcPts val="0"/>
                        </a:spcAft>
                        <a:buNone/>
                      </a:pPr>
                      <a:r>
                        <a:rPr lang="en"/>
                        <a:t>Now, thinking about some current behaviors, does [he/she] ever get lost in a familiar environment? </a:t>
                      </a:r>
                      <a:endParaRPr/>
                    </a:p>
                  </a:txBody>
                  <a:tcPr marL="91425" marR="91425" marT="91425" marB="91425">
                    <a:solidFill>
                      <a:srgbClr val="FFF2CC"/>
                    </a:solidFill>
                  </a:tcPr>
                </a:tc>
                <a:extLst>
                  <a:ext uri="{0D108BD9-81ED-4DB2-BD59-A6C34878D82A}">
                    <a16:rowId xmlns:a16="http://schemas.microsoft.com/office/drawing/2014/main" val="10003"/>
                  </a:ext>
                </a:extLst>
              </a:tr>
            </a:tbl>
          </a:graphicData>
        </a:graphic>
      </p:graphicFrame>
      <p:sp>
        <p:nvSpPr>
          <p:cNvPr id="397" name="Google Shape;397;p58"/>
          <p:cNvSpPr txBox="1"/>
          <p:nvPr/>
        </p:nvSpPr>
        <p:spPr>
          <a:xfrm>
            <a:off x="5072595" y="4025000"/>
            <a:ext cx="393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400" b="1">
                <a:solidFill>
                  <a:schemeClr val="dk2"/>
                </a:solidFill>
                <a:latin typeface="Atkinson Hyperlegible"/>
                <a:ea typeface="Atkinson Hyperlegible"/>
                <a:cs typeface="Atkinson Hyperlegible"/>
                <a:sym typeface="Atkinson Hyperlegible"/>
              </a:rPr>
              <a:t>=</a:t>
            </a:r>
            <a:endParaRPr sz="2400" b="1">
              <a:solidFill>
                <a:schemeClr val="dk2"/>
              </a:solidFill>
              <a:latin typeface="Atkinson Hyperlegible"/>
              <a:ea typeface="Atkinson Hyperlegible"/>
              <a:cs typeface="Atkinson Hyperlegible"/>
              <a:sym typeface="Atkinson Hyperlegible"/>
            </a:endParaRPr>
          </a:p>
        </p:txBody>
      </p:sp>
      <p:sp>
        <p:nvSpPr>
          <p:cNvPr id="398" name="Google Shape;398;p58"/>
          <p:cNvSpPr txBox="1"/>
          <p:nvPr/>
        </p:nvSpPr>
        <p:spPr>
          <a:xfrm>
            <a:off x="2679575" y="4718450"/>
            <a:ext cx="39963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dk1"/>
                </a:solidFill>
                <a:latin typeface="Atkinson Hyperlegible"/>
                <a:ea typeface="Atkinson Hyperlegible"/>
                <a:cs typeface="Atkinson Hyperlegible"/>
                <a:sym typeface="Atkinson Hyperlegible"/>
              </a:rPr>
              <a:t>Two instance variables from the Health and Retirement Study (HRS)</a:t>
            </a:r>
            <a:endParaRPr sz="1000">
              <a:solidFill>
                <a:schemeClr val="dk1"/>
              </a:solidFill>
              <a:latin typeface="Atkinson Hyperlegible"/>
              <a:ea typeface="Atkinson Hyperlegible"/>
              <a:cs typeface="Atkinson Hyperlegible"/>
              <a:sym typeface="Atkinson Hyperlegible"/>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59"/>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300"/>
              <a:t>Step 1b - Create Entities to Link Variables</a:t>
            </a:r>
            <a:endParaRPr sz="2900"/>
          </a:p>
        </p:txBody>
      </p:sp>
      <p:pic>
        <p:nvPicPr>
          <p:cNvPr id="404" name="Google Shape;404;p59"/>
          <p:cNvPicPr preferRelativeResize="0"/>
          <p:nvPr/>
        </p:nvPicPr>
        <p:blipFill>
          <a:blip r:embed="rId3">
            <a:alphaModFix/>
          </a:blip>
          <a:stretch>
            <a:fillRect/>
          </a:stretch>
        </p:blipFill>
        <p:spPr>
          <a:xfrm>
            <a:off x="152400" y="1177300"/>
            <a:ext cx="8839202" cy="529257"/>
          </a:xfrm>
          <a:prstGeom prst="rect">
            <a:avLst/>
          </a:prstGeom>
          <a:noFill/>
          <a:ln w="9525" cap="flat" cmpd="sng">
            <a:solidFill>
              <a:schemeClr val="dk2"/>
            </a:solidFill>
            <a:prstDash val="solid"/>
            <a:round/>
            <a:headEnd type="none" w="sm" len="sm"/>
            <a:tailEnd type="none" w="sm" len="sm"/>
          </a:ln>
        </p:spPr>
      </p:pic>
      <p:sp>
        <p:nvSpPr>
          <p:cNvPr id="405" name="Google Shape;405;p59"/>
          <p:cNvSpPr/>
          <p:nvPr/>
        </p:nvSpPr>
        <p:spPr>
          <a:xfrm>
            <a:off x="1148525" y="2253100"/>
            <a:ext cx="2066700" cy="466500"/>
          </a:xfrm>
          <a:prstGeom prst="roundRect">
            <a:avLst>
              <a:gd name="adj" fmla="val 16667"/>
            </a:avLst>
          </a:pr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 Subconcept (topic: subtopic)</a:t>
            </a:r>
            <a:endParaRPr>
              <a:latin typeface="Atkinson Hyperlegible"/>
              <a:ea typeface="Atkinson Hyperlegible"/>
              <a:cs typeface="Atkinson Hyperlegible"/>
              <a:sym typeface="Atkinson Hyperlegible"/>
            </a:endParaRPr>
          </a:p>
        </p:txBody>
      </p:sp>
      <p:sp>
        <p:nvSpPr>
          <p:cNvPr id="406" name="Google Shape;406;p59"/>
          <p:cNvSpPr/>
          <p:nvPr/>
        </p:nvSpPr>
        <p:spPr>
          <a:xfrm>
            <a:off x="4097563" y="2253096"/>
            <a:ext cx="1605900" cy="466500"/>
          </a:xfrm>
          <a:prstGeom prst="roundRect">
            <a:avLst>
              <a:gd name="adj" fmla="val 16667"/>
            </a:avLst>
          </a:prstGeom>
          <a:solidFill>
            <a:schemeClr val="l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Conceptual variable name</a:t>
            </a:r>
            <a:endParaRPr>
              <a:latin typeface="Atkinson Hyperlegible"/>
              <a:ea typeface="Atkinson Hyperlegible"/>
              <a:cs typeface="Atkinson Hyperlegible"/>
              <a:sym typeface="Atkinson Hyperlegible"/>
            </a:endParaRPr>
          </a:p>
        </p:txBody>
      </p:sp>
      <p:sp>
        <p:nvSpPr>
          <p:cNvPr id="407" name="Google Shape;407;p59"/>
          <p:cNvSpPr/>
          <p:nvPr/>
        </p:nvSpPr>
        <p:spPr>
          <a:xfrm>
            <a:off x="6585800" y="2253096"/>
            <a:ext cx="1605900" cy="466500"/>
          </a:xfrm>
          <a:prstGeom prst="roundRect">
            <a:avLst>
              <a:gd name="adj" fmla="val 16667"/>
            </a:avLst>
          </a:prstGeom>
          <a:solidFill>
            <a:schemeClr val="lt2"/>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Conceptual variable label</a:t>
            </a:r>
            <a:endParaRPr>
              <a:latin typeface="Atkinson Hyperlegible"/>
              <a:ea typeface="Atkinson Hyperlegible"/>
              <a:cs typeface="Atkinson Hyperlegible"/>
              <a:sym typeface="Atkinson Hyperlegible"/>
            </a:endParaRPr>
          </a:p>
        </p:txBody>
      </p:sp>
      <p:sp>
        <p:nvSpPr>
          <p:cNvPr id="408" name="Google Shape;408;p59"/>
          <p:cNvSpPr txBox="1"/>
          <p:nvPr/>
        </p:nvSpPr>
        <p:spPr>
          <a:xfrm>
            <a:off x="827075" y="2827725"/>
            <a:ext cx="2488200" cy="172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Conceptual variables are sorted into concepts and subconcepts. </a:t>
            </a:r>
            <a:endParaRPr sz="1600">
              <a:solidFill>
                <a:schemeClr val="dk1"/>
              </a:solidFill>
              <a:latin typeface="Atkinson Hyperlegible"/>
              <a:ea typeface="Atkinson Hyperlegible"/>
              <a:cs typeface="Atkinson Hyperlegible"/>
              <a:sym typeface="Atkinson Hyperlegible"/>
            </a:endParaRPr>
          </a:p>
          <a:p>
            <a:pPr marL="0" lvl="0" indent="0" algn="l" rtl="0">
              <a:spcBef>
                <a:spcPts val="0"/>
              </a:spcBef>
              <a:spcAft>
                <a:spcPts val="0"/>
              </a:spcAft>
              <a:buNone/>
            </a:pPr>
            <a:endParaRPr sz="1600">
              <a:solidFill>
                <a:schemeClr val="dk1"/>
              </a:solidFill>
              <a:latin typeface="Atkinson Hyperlegible"/>
              <a:ea typeface="Atkinson Hyperlegible"/>
              <a:cs typeface="Atkinson Hyperlegible"/>
              <a:sym typeface="Atkinson Hyperlegible"/>
            </a:endParaRPr>
          </a:p>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We call the taxonomy </a:t>
            </a:r>
            <a:endParaRPr sz="1600">
              <a:solidFill>
                <a:schemeClr val="dk1"/>
              </a:solidFill>
              <a:latin typeface="Atkinson Hyperlegible"/>
              <a:ea typeface="Atkinson Hyperlegible"/>
              <a:cs typeface="Atkinson Hyperlegible"/>
              <a:sym typeface="Atkinson Hyperlegible"/>
            </a:endParaRPr>
          </a:p>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as a whole a </a:t>
            </a:r>
            <a:br>
              <a:rPr lang="en" sz="1600">
                <a:solidFill>
                  <a:schemeClr val="dk1"/>
                </a:solidFill>
                <a:latin typeface="Atkinson Hyperlegible"/>
                <a:ea typeface="Atkinson Hyperlegible"/>
                <a:cs typeface="Atkinson Hyperlegible"/>
                <a:sym typeface="Atkinson Hyperlegible"/>
              </a:rPr>
            </a:br>
            <a:r>
              <a:rPr lang="en" sz="1600" b="1">
                <a:solidFill>
                  <a:schemeClr val="dk1"/>
                </a:solidFill>
                <a:latin typeface="Atkinson Hyperlegible"/>
                <a:ea typeface="Atkinson Hyperlegible"/>
                <a:cs typeface="Atkinson Hyperlegible"/>
                <a:sym typeface="Atkinson Hyperlegible"/>
              </a:rPr>
              <a:t>Concept System</a:t>
            </a:r>
            <a:endParaRPr sz="1600" b="1">
              <a:solidFill>
                <a:schemeClr val="dk1"/>
              </a:solidFill>
              <a:latin typeface="Atkinson Hyperlegible"/>
              <a:ea typeface="Atkinson Hyperlegible"/>
              <a:cs typeface="Atkinson Hyperlegible"/>
              <a:sym typeface="Atkinson Hyperlegible"/>
            </a:endParaRPr>
          </a:p>
        </p:txBody>
      </p:sp>
      <p:sp>
        <p:nvSpPr>
          <p:cNvPr id="409" name="Google Shape;409;p59"/>
          <p:cNvSpPr txBox="1"/>
          <p:nvPr/>
        </p:nvSpPr>
        <p:spPr>
          <a:xfrm>
            <a:off x="3545725" y="2827725"/>
            <a:ext cx="2456400" cy="172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A conceptual variable name is based on the instance variable name(s), with “CON_” added to differentiate.</a:t>
            </a:r>
            <a:endParaRPr sz="1600" b="1">
              <a:solidFill>
                <a:schemeClr val="dk1"/>
              </a:solidFill>
              <a:latin typeface="Atkinson Hyperlegible"/>
              <a:ea typeface="Atkinson Hyperlegible"/>
              <a:cs typeface="Atkinson Hyperlegible"/>
              <a:sym typeface="Atkinson Hyperlegible"/>
            </a:endParaRPr>
          </a:p>
        </p:txBody>
      </p:sp>
      <p:sp>
        <p:nvSpPr>
          <p:cNvPr id="410" name="Google Shape;410;p59"/>
          <p:cNvSpPr txBox="1"/>
          <p:nvPr/>
        </p:nvSpPr>
        <p:spPr>
          <a:xfrm>
            <a:off x="6255325" y="2827725"/>
            <a:ext cx="2488200" cy="172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solidFill>
                  <a:schemeClr val="dk1"/>
                </a:solidFill>
                <a:latin typeface="Atkinson Hyperlegible"/>
                <a:ea typeface="Atkinson Hyperlegible"/>
                <a:cs typeface="Atkinson Hyperlegible"/>
                <a:sym typeface="Atkinson Hyperlegible"/>
              </a:rPr>
              <a:t>A conceptual variable label is created based on the instance variables’ content (e.g. qtext) and context. </a:t>
            </a:r>
            <a:endParaRPr sz="1600" b="1">
              <a:solidFill>
                <a:schemeClr val="dk1"/>
              </a:solidFill>
              <a:latin typeface="Atkinson Hyperlegible"/>
              <a:ea typeface="Atkinson Hyperlegible"/>
              <a:cs typeface="Atkinson Hyperlegible"/>
              <a:sym typeface="Atkinson Hyperlegible"/>
            </a:endParaRPr>
          </a:p>
        </p:txBody>
      </p:sp>
      <p:cxnSp>
        <p:nvCxnSpPr>
          <p:cNvPr id="411" name="Google Shape;411;p59"/>
          <p:cNvCxnSpPr>
            <a:stCxn id="405" idx="0"/>
          </p:cNvCxnSpPr>
          <p:nvPr/>
        </p:nvCxnSpPr>
        <p:spPr>
          <a:xfrm rot="10800000">
            <a:off x="2008475" y="1693600"/>
            <a:ext cx="173400" cy="559500"/>
          </a:xfrm>
          <a:prstGeom prst="straightConnector1">
            <a:avLst/>
          </a:prstGeom>
          <a:noFill/>
          <a:ln w="28575" cap="flat" cmpd="sng">
            <a:solidFill>
              <a:schemeClr val="dk1"/>
            </a:solidFill>
            <a:prstDash val="solid"/>
            <a:round/>
            <a:headEnd type="none" w="med" len="med"/>
            <a:tailEnd type="triangle" w="med" len="med"/>
          </a:ln>
        </p:spPr>
      </p:cxnSp>
      <p:cxnSp>
        <p:nvCxnSpPr>
          <p:cNvPr id="412" name="Google Shape;412;p59"/>
          <p:cNvCxnSpPr>
            <a:stCxn id="406" idx="0"/>
          </p:cNvCxnSpPr>
          <p:nvPr/>
        </p:nvCxnSpPr>
        <p:spPr>
          <a:xfrm rot="10800000" flipH="1">
            <a:off x="4900513" y="1701396"/>
            <a:ext cx="77700" cy="551700"/>
          </a:xfrm>
          <a:prstGeom prst="straightConnector1">
            <a:avLst/>
          </a:prstGeom>
          <a:noFill/>
          <a:ln w="28575" cap="flat" cmpd="sng">
            <a:solidFill>
              <a:schemeClr val="accent2"/>
            </a:solidFill>
            <a:prstDash val="solid"/>
            <a:round/>
            <a:headEnd type="none" w="med" len="med"/>
            <a:tailEnd type="triangle" w="med" len="med"/>
          </a:ln>
        </p:spPr>
      </p:cxnSp>
      <p:cxnSp>
        <p:nvCxnSpPr>
          <p:cNvPr id="413" name="Google Shape;413;p59"/>
          <p:cNvCxnSpPr>
            <a:stCxn id="407" idx="0"/>
          </p:cNvCxnSpPr>
          <p:nvPr/>
        </p:nvCxnSpPr>
        <p:spPr>
          <a:xfrm rot="10800000">
            <a:off x="7270250" y="1693596"/>
            <a:ext cx="118500" cy="559500"/>
          </a:xfrm>
          <a:prstGeom prst="straightConnector1">
            <a:avLst/>
          </a:prstGeom>
          <a:noFill/>
          <a:ln w="28575" cap="flat" cmpd="sng">
            <a:solidFill>
              <a:schemeClr val="accent1"/>
            </a:solidFill>
            <a:prstDash val="solid"/>
            <a:round/>
            <a:headEnd type="none" w="med" len="med"/>
            <a:tailEnd type="triangle" w="med" len="med"/>
          </a:ln>
        </p:spPr>
      </p:cxn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60"/>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Concept System Structure</a:t>
            </a:r>
            <a:endParaRPr/>
          </a:p>
        </p:txBody>
      </p:sp>
      <p:grpSp>
        <p:nvGrpSpPr>
          <p:cNvPr id="419" name="Google Shape;419;p60"/>
          <p:cNvGrpSpPr/>
          <p:nvPr/>
        </p:nvGrpSpPr>
        <p:grpSpPr>
          <a:xfrm>
            <a:off x="-61716" y="329897"/>
            <a:ext cx="9018302" cy="4717027"/>
            <a:chOff x="-61716" y="222242"/>
            <a:chExt cx="9018302" cy="4717027"/>
          </a:xfrm>
        </p:grpSpPr>
        <p:cxnSp>
          <p:nvCxnSpPr>
            <p:cNvPr id="420" name="Google Shape;420;p60"/>
            <p:cNvCxnSpPr>
              <a:stCxn id="421" idx="6"/>
              <a:endCxn id="422" idx="2"/>
            </p:cNvCxnSpPr>
            <p:nvPr/>
          </p:nvCxnSpPr>
          <p:spPr>
            <a:xfrm>
              <a:off x="1300559" y="2997092"/>
              <a:ext cx="702300" cy="936000"/>
            </a:xfrm>
            <a:prstGeom prst="bentConnector3">
              <a:avLst>
                <a:gd name="adj1" fmla="val 49995"/>
              </a:avLst>
            </a:prstGeom>
            <a:noFill/>
            <a:ln w="19050" cap="flat" cmpd="sng">
              <a:solidFill>
                <a:schemeClr val="dk2"/>
              </a:solidFill>
              <a:prstDash val="solid"/>
              <a:round/>
              <a:headEnd type="none" w="sm" len="sm"/>
              <a:tailEnd type="none" w="sm" len="sm"/>
            </a:ln>
          </p:spPr>
        </p:cxnSp>
        <p:cxnSp>
          <p:nvCxnSpPr>
            <p:cNvPr id="423" name="Google Shape;423;p60"/>
            <p:cNvCxnSpPr>
              <a:stCxn id="421" idx="6"/>
              <a:endCxn id="424" idx="2"/>
            </p:cNvCxnSpPr>
            <p:nvPr/>
          </p:nvCxnSpPr>
          <p:spPr>
            <a:xfrm rot="10800000" flipH="1">
              <a:off x="1300559" y="2061092"/>
              <a:ext cx="702300" cy="936000"/>
            </a:xfrm>
            <a:prstGeom prst="bentConnector3">
              <a:avLst>
                <a:gd name="adj1" fmla="val 49995"/>
              </a:avLst>
            </a:prstGeom>
            <a:noFill/>
            <a:ln w="19050" cap="flat" cmpd="sng">
              <a:solidFill>
                <a:schemeClr val="dk2"/>
              </a:solidFill>
              <a:prstDash val="solid"/>
              <a:round/>
              <a:headEnd type="none" w="sm" len="sm"/>
              <a:tailEnd type="none" w="sm" len="sm"/>
            </a:ln>
          </p:spPr>
        </p:cxnSp>
        <p:cxnSp>
          <p:nvCxnSpPr>
            <p:cNvPr id="425" name="Google Shape;425;p60"/>
            <p:cNvCxnSpPr>
              <a:stCxn id="426" idx="3"/>
              <a:endCxn id="427" idx="2"/>
            </p:cNvCxnSpPr>
            <p:nvPr/>
          </p:nvCxnSpPr>
          <p:spPr>
            <a:xfrm rot="10800000" flipH="1">
              <a:off x="3050083" y="1603900"/>
              <a:ext cx="595800" cy="457200"/>
            </a:xfrm>
            <a:prstGeom prst="bentConnector3">
              <a:avLst>
                <a:gd name="adj1" fmla="val 49992"/>
              </a:avLst>
            </a:prstGeom>
            <a:noFill/>
            <a:ln w="19050" cap="flat" cmpd="sng">
              <a:solidFill>
                <a:schemeClr val="dk2"/>
              </a:solidFill>
              <a:prstDash val="solid"/>
              <a:round/>
              <a:headEnd type="none" w="sm" len="sm"/>
              <a:tailEnd type="none" w="sm" len="sm"/>
            </a:ln>
          </p:spPr>
        </p:cxnSp>
        <p:cxnSp>
          <p:nvCxnSpPr>
            <p:cNvPr id="428" name="Google Shape;428;p60"/>
            <p:cNvCxnSpPr>
              <a:stCxn id="426" idx="3"/>
              <a:endCxn id="429" idx="2"/>
            </p:cNvCxnSpPr>
            <p:nvPr/>
          </p:nvCxnSpPr>
          <p:spPr>
            <a:xfrm>
              <a:off x="3050083" y="2061100"/>
              <a:ext cx="595800" cy="442500"/>
            </a:xfrm>
            <a:prstGeom prst="bentConnector3">
              <a:avLst>
                <a:gd name="adj1" fmla="val 49992"/>
              </a:avLst>
            </a:prstGeom>
            <a:noFill/>
            <a:ln w="19050" cap="flat" cmpd="sng">
              <a:solidFill>
                <a:schemeClr val="dk2"/>
              </a:solidFill>
              <a:prstDash val="solid"/>
              <a:round/>
              <a:headEnd type="none" w="sm" len="sm"/>
              <a:tailEnd type="none" w="sm" len="sm"/>
            </a:ln>
          </p:spPr>
        </p:cxnSp>
        <p:cxnSp>
          <p:nvCxnSpPr>
            <p:cNvPr id="430" name="Google Shape;430;p60"/>
            <p:cNvCxnSpPr>
              <a:stCxn id="431" idx="3"/>
              <a:endCxn id="432" idx="2"/>
            </p:cNvCxnSpPr>
            <p:nvPr/>
          </p:nvCxnSpPr>
          <p:spPr>
            <a:xfrm>
              <a:off x="3071982" y="3933100"/>
              <a:ext cx="672900" cy="600"/>
            </a:xfrm>
            <a:prstGeom prst="bentConnector3">
              <a:avLst>
                <a:gd name="adj1" fmla="val 49996"/>
              </a:avLst>
            </a:prstGeom>
            <a:noFill/>
            <a:ln w="19050" cap="flat" cmpd="sng">
              <a:solidFill>
                <a:schemeClr val="dk2"/>
              </a:solidFill>
              <a:prstDash val="solid"/>
              <a:round/>
              <a:headEnd type="none" w="sm" len="sm"/>
              <a:tailEnd type="none" w="sm" len="sm"/>
            </a:ln>
          </p:spPr>
        </p:cxnSp>
        <p:grpSp>
          <p:nvGrpSpPr>
            <p:cNvPr id="433" name="Google Shape;433;p60"/>
            <p:cNvGrpSpPr/>
            <p:nvPr/>
          </p:nvGrpSpPr>
          <p:grpSpPr>
            <a:xfrm>
              <a:off x="3645785" y="1444300"/>
              <a:ext cx="1265564" cy="319200"/>
              <a:chOff x="4621325" y="1018950"/>
              <a:chExt cx="1356300" cy="319200"/>
            </a:xfrm>
          </p:grpSpPr>
          <p:sp>
            <p:nvSpPr>
              <p:cNvPr id="434" name="Google Shape;434;p60"/>
              <p:cNvSpPr/>
              <p:nvPr/>
            </p:nvSpPr>
            <p:spPr>
              <a:xfrm>
                <a:off x="4795325" y="10189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Sub-concept (subtopic)</a:t>
                </a:r>
                <a:endParaRPr sz="1100">
                  <a:solidFill>
                    <a:srgbClr val="3D3D3D"/>
                  </a:solidFill>
                  <a:latin typeface="Roboto"/>
                  <a:ea typeface="Roboto"/>
                  <a:cs typeface="Roboto"/>
                  <a:sym typeface="Roboto"/>
                </a:endParaRPr>
              </a:p>
            </p:txBody>
          </p:sp>
          <p:sp>
            <p:nvSpPr>
              <p:cNvPr id="427" name="Google Shape;427;p60"/>
              <p:cNvSpPr/>
              <p:nvPr/>
            </p:nvSpPr>
            <p:spPr>
              <a:xfrm>
                <a:off x="4621325" y="1091550"/>
                <a:ext cx="174000" cy="174000"/>
              </a:xfrm>
              <a:prstGeom prst="ellipse">
                <a:avLst/>
              </a:prstGeom>
              <a:solidFill>
                <a:srgbClr val="4141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5" name="Google Shape;435;p60"/>
            <p:cNvGrpSpPr/>
            <p:nvPr/>
          </p:nvGrpSpPr>
          <p:grpSpPr>
            <a:xfrm>
              <a:off x="2002784" y="1901500"/>
              <a:ext cx="1047298" cy="319200"/>
              <a:chOff x="2678825" y="1476158"/>
              <a:chExt cx="1047298" cy="319200"/>
            </a:xfrm>
          </p:grpSpPr>
          <p:sp>
            <p:nvSpPr>
              <p:cNvPr id="426" name="Google Shape;426;p60"/>
              <p:cNvSpPr/>
              <p:nvPr/>
            </p:nvSpPr>
            <p:spPr>
              <a:xfrm>
                <a:off x="2852823" y="1476158"/>
                <a:ext cx="873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Concept (topic)</a:t>
                </a:r>
                <a:endParaRPr sz="1100">
                  <a:solidFill>
                    <a:srgbClr val="3D3D3D"/>
                  </a:solidFill>
                  <a:latin typeface="Roboto"/>
                  <a:ea typeface="Roboto"/>
                  <a:cs typeface="Roboto"/>
                  <a:sym typeface="Roboto"/>
                </a:endParaRPr>
              </a:p>
            </p:txBody>
          </p:sp>
          <p:sp>
            <p:nvSpPr>
              <p:cNvPr id="424" name="Google Shape;424;p60"/>
              <p:cNvSpPr/>
              <p:nvPr/>
            </p:nvSpPr>
            <p:spPr>
              <a:xfrm>
                <a:off x="2678825" y="1548750"/>
                <a:ext cx="174000" cy="174000"/>
              </a:xfrm>
              <a:prstGeom prst="ellipse">
                <a:avLst/>
              </a:prstGeom>
              <a:solidFill>
                <a:srgbClr val="3D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6" name="Google Shape;436;p60"/>
            <p:cNvGrpSpPr/>
            <p:nvPr/>
          </p:nvGrpSpPr>
          <p:grpSpPr>
            <a:xfrm>
              <a:off x="-61716" y="2837492"/>
              <a:ext cx="1362275" cy="319200"/>
              <a:chOff x="614325" y="2412150"/>
              <a:chExt cx="1362275" cy="319200"/>
            </a:xfrm>
          </p:grpSpPr>
          <p:sp>
            <p:nvSpPr>
              <p:cNvPr id="437" name="Google Shape;437;p60"/>
              <p:cNvSpPr/>
              <p:nvPr/>
            </p:nvSpPr>
            <p:spPr>
              <a:xfrm>
                <a:off x="614325" y="24121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200">
                    <a:solidFill>
                      <a:schemeClr val="dk1"/>
                    </a:solidFill>
                    <a:latin typeface="Roboto"/>
                    <a:ea typeface="Roboto"/>
                    <a:cs typeface="Roboto"/>
                    <a:sym typeface="Roboto"/>
                  </a:rPr>
                  <a:t>Concept system</a:t>
                </a:r>
                <a:endParaRPr sz="1100">
                  <a:solidFill>
                    <a:srgbClr val="3D3D3D"/>
                  </a:solidFill>
                  <a:latin typeface="Roboto"/>
                  <a:ea typeface="Roboto"/>
                  <a:cs typeface="Roboto"/>
                  <a:sym typeface="Roboto"/>
                </a:endParaRPr>
              </a:p>
            </p:txBody>
          </p:sp>
          <p:sp>
            <p:nvSpPr>
              <p:cNvPr id="421" name="Google Shape;421;p60"/>
              <p:cNvSpPr/>
              <p:nvPr/>
            </p:nvSpPr>
            <p:spPr>
              <a:xfrm>
                <a:off x="1802600" y="2484750"/>
                <a:ext cx="174000" cy="174000"/>
              </a:xfrm>
              <a:prstGeom prst="ellipse">
                <a:avLst/>
              </a:prstGeom>
              <a:solidFill>
                <a:srgbClr val="2F2F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8" name="Google Shape;438;p60"/>
            <p:cNvGrpSpPr/>
            <p:nvPr/>
          </p:nvGrpSpPr>
          <p:grpSpPr>
            <a:xfrm>
              <a:off x="2002784" y="3773500"/>
              <a:ext cx="1069198" cy="319200"/>
              <a:chOff x="2678825" y="3348158"/>
              <a:chExt cx="1069198" cy="319200"/>
            </a:xfrm>
          </p:grpSpPr>
          <p:sp>
            <p:nvSpPr>
              <p:cNvPr id="431" name="Google Shape;431;p60"/>
              <p:cNvSpPr/>
              <p:nvPr/>
            </p:nvSpPr>
            <p:spPr>
              <a:xfrm>
                <a:off x="2852823" y="3348158"/>
                <a:ext cx="8952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Concept (topic)</a:t>
                </a:r>
                <a:endParaRPr sz="1100">
                  <a:solidFill>
                    <a:srgbClr val="3D3D3D"/>
                  </a:solidFill>
                  <a:latin typeface="Roboto"/>
                  <a:ea typeface="Roboto"/>
                  <a:cs typeface="Roboto"/>
                  <a:sym typeface="Roboto"/>
                </a:endParaRPr>
              </a:p>
            </p:txBody>
          </p:sp>
          <p:sp>
            <p:nvSpPr>
              <p:cNvPr id="422" name="Google Shape;422;p60"/>
              <p:cNvSpPr/>
              <p:nvPr/>
            </p:nvSpPr>
            <p:spPr>
              <a:xfrm>
                <a:off x="2678825" y="3420750"/>
                <a:ext cx="174000" cy="174000"/>
              </a:xfrm>
              <a:prstGeom prst="ellipse">
                <a:avLst/>
              </a:prstGeom>
              <a:solidFill>
                <a:srgbClr val="3D3D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9" name="Google Shape;439;p60"/>
            <p:cNvGrpSpPr/>
            <p:nvPr/>
          </p:nvGrpSpPr>
          <p:grpSpPr>
            <a:xfrm>
              <a:off x="3645785" y="2358700"/>
              <a:ext cx="1265564" cy="319200"/>
              <a:chOff x="4621325" y="1933350"/>
              <a:chExt cx="1356300" cy="319200"/>
            </a:xfrm>
          </p:grpSpPr>
          <p:sp>
            <p:nvSpPr>
              <p:cNvPr id="440" name="Google Shape;440;p60"/>
              <p:cNvSpPr/>
              <p:nvPr/>
            </p:nvSpPr>
            <p:spPr>
              <a:xfrm>
                <a:off x="4795325" y="19333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 sz="1200">
                    <a:solidFill>
                      <a:schemeClr val="dk1"/>
                    </a:solidFill>
                    <a:latin typeface="Roboto"/>
                    <a:ea typeface="Roboto"/>
                    <a:cs typeface="Roboto"/>
                    <a:sym typeface="Roboto"/>
                  </a:rPr>
                  <a:t>Sub-concept (subtopic)</a:t>
                </a:r>
                <a:endParaRPr sz="1100">
                  <a:solidFill>
                    <a:srgbClr val="3D3D3D"/>
                  </a:solidFill>
                  <a:latin typeface="Roboto"/>
                  <a:ea typeface="Roboto"/>
                  <a:cs typeface="Roboto"/>
                  <a:sym typeface="Roboto"/>
                </a:endParaRPr>
              </a:p>
            </p:txBody>
          </p:sp>
          <p:sp>
            <p:nvSpPr>
              <p:cNvPr id="429" name="Google Shape;429;p60"/>
              <p:cNvSpPr/>
              <p:nvPr/>
            </p:nvSpPr>
            <p:spPr>
              <a:xfrm>
                <a:off x="4621325" y="1991250"/>
                <a:ext cx="174000" cy="174000"/>
              </a:xfrm>
              <a:prstGeom prst="ellipse">
                <a:avLst/>
              </a:prstGeom>
              <a:solidFill>
                <a:srgbClr val="4141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1" name="Google Shape;441;p60"/>
            <p:cNvGrpSpPr/>
            <p:nvPr/>
          </p:nvGrpSpPr>
          <p:grpSpPr>
            <a:xfrm>
              <a:off x="3744834" y="3773500"/>
              <a:ext cx="1265564" cy="319200"/>
              <a:chOff x="4621325" y="3805350"/>
              <a:chExt cx="1356300" cy="319200"/>
            </a:xfrm>
          </p:grpSpPr>
          <p:sp>
            <p:nvSpPr>
              <p:cNvPr id="442" name="Google Shape;442;p60"/>
              <p:cNvSpPr/>
              <p:nvPr/>
            </p:nvSpPr>
            <p:spPr>
              <a:xfrm>
                <a:off x="4795325" y="38053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Sub-concept (subtopic)</a:t>
                </a:r>
                <a:endParaRPr sz="1100">
                  <a:solidFill>
                    <a:srgbClr val="3D3D3D"/>
                  </a:solidFill>
                  <a:latin typeface="Roboto"/>
                  <a:ea typeface="Roboto"/>
                  <a:cs typeface="Roboto"/>
                  <a:sym typeface="Roboto"/>
                </a:endParaRPr>
              </a:p>
            </p:txBody>
          </p:sp>
          <p:sp>
            <p:nvSpPr>
              <p:cNvPr id="432" name="Google Shape;432;p60"/>
              <p:cNvSpPr/>
              <p:nvPr/>
            </p:nvSpPr>
            <p:spPr>
              <a:xfrm>
                <a:off x="4621325" y="3877950"/>
                <a:ext cx="174000" cy="174000"/>
              </a:xfrm>
              <a:prstGeom prst="ellipse">
                <a:avLst/>
              </a:prstGeom>
              <a:solidFill>
                <a:srgbClr val="4141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3" name="Google Shape;443;p60"/>
            <p:cNvGrpSpPr/>
            <p:nvPr/>
          </p:nvGrpSpPr>
          <p:grpSpPr>
            <a:xfrm>
              <a:off x="4911349" y="987100"/>
              <a:ext cx="1791678" cy="1233600"/>
              <a:chOff x="5716891" y="561750"/>
              <a:chExt cx="2377177" cy="1233600"/>
            </a:xfrm>
          </p:grpSpPr>
          <p:cxnSp>
            <p:nvCxnSpPr>
              <p:cNvPr id="444" name="Google Shape;444;p60"/>
              <p:cNvCxnSpPr>
                <a:stCxn id="434" idx="3"/>
                <a:endCxn id="445" idx="2"/>
              </p:cNvCxnSpPr>
              <p:nvPr/>
            </p:nvCxnSpPr>
            <p:spPr>
              <a:xfrm rot="10800000" flipH="1">
                <a:off x="5716891" y="721350"/>
                <a:ext cx="846900" cy="457200"/>
              </a:xfrm>
              <a:prstGeom prst="bentConnector3">
                <a:avLst>
                  <a:gd name="adj1" fmla="val 49998"/>
                </a:avLst>
              </a:prstGeom>
              <a:noFill/>
              <a:ln w="19050" cap="flat" cmpd="sng">
                <a:solidFill>
                  <a:schemeClr val="dk2"/>
                </a:solidFill>
                <a:prstDash val="solid"/>
                <a:round/>
                <a:headEnd type="none" w="sm" len="sm"/>
                <a:tailEnd type="none" w="sm" len="sm"/>
              </a:ln>
            </p:spPr>
          </p:cxnSp>
          <p:cxnSp>
            <p:nvCxnSpPr>
              <p:cNvPr id="446" name="Google Shape;446;p60"/>
              <p:cNvCxnSpPr>
                <a:stCxn id="434" idx="3"/>
                <a:endCxn id="447" idx="2"/>
              </p:cNvCxnSpPr>
              <p:nvPr/>
            </p:nvCxnSpPr>
            <p:spPr>
              <a:xfrm>
                <a:off x="5716891" y="1178550"/>
                <a:ext cx="846900" cy="442500"/>
              </a:xfrm>
              <a:prstGeom prst="bentConnector3">
                <a:avLst>
                  <a:gd name="adj1" fmla="val 49998"/>
                </a:avLst>
              </a:prstGeom>
              <a:noFill/>
              <a:ln w="19050" cap="flat" cmpd="sng">
                <a:solidFill>
                  <a:schemeClr val="dk2"/>
                </a:solidFill>
                <a:prstDash val="solid"/>
                <a:round/>
                <a:headEnd type="none" w="sm" len="sm"/>
                <a:tailEnd type="none" w="sm" len="sm"/>
              </a:ln>
            </p:spPr>
          </p:cxnSp>
          <p:grpSp>
            <p:nvGrpSpPr>
              <p:cNvPr id="448" name="Google Shape;448;p60"/>
              <p:cNvGrpSpPr/>
              <p:nvPr/>
            </p:nvGrpSpPr>
            <p:grpSpPr>
              <a:xfrm>
                <a:off x="6563750" y="561750"/>
                <a:ext cx="1530318" cy="319200"/>
                <a:chOff x="6563750" y="561750"/>
                <a:chExt cx="1530318" cy="319200"/>
              </a:xfrm>
            </p:grpSpPr>
            <p:sp>
              <p:nvSpPr>
                <p:cNvPr id="449" name="Google Shape;449;p60"/>
                <p:cNvSpPr/>
                <p:nvPr/>
              </p:nvSpPr>
              <p:spPr>
                <a:xfrm>
                  <a:off x="6737768" y="561750"/>
                  <a:ext cx="1356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Conceptual variable</a:t>
                  </a:r>
                  <a:endParaRPr sz="1100">
                    <a:solidFill>
                      <a:srgbClr val="3D3D3D"/>
                    </a:solidFill>
                    <a:latin typeface="Roboto"/>
                    <a:ea typeface="Roboto"/>
                    <a:cs typeface="Roboto"/>
                    <a:sym typeface="Roboto"/>
                  </a:endParaRPr>
                </a:p>
                <a:p>
                  <a:pPr marL="0" lvl="0" indent="0" algn="l" rtl="0">
                    <a:spcBef>
                      <a:spcPts val="0"/>
                    </a:spcBef>
                    <a:spcAft>
                      <a:spcPts val="0"/>
                    </a:spcAft>
                    <a:buNone/>
                  </a:pPr>
                  <a:endParaRPr sz="1200">
                    <a:solidFill>
                      <a:schemeClr val="dk1"/>
                    </a:solidFill>
                    <a:latin typeface="Roboto"/>
                    <a:ea typeface="Roboto"/>
                    <a:cs typeface="Roboto"/>
                    <a:sym typeface="Roboto"/>
                  </a:endParaRPr>
                </a:p>
              </p:txBody>
            </p:sp>
            <p:sp>
              <p:nvSpPr>
                <p:cNvPr id="445" name="Google Shape;445;p60"/>
                <p:cNvSpPr/>
                <p:nvPr/>
              </p:nvSpPr>
              <p:spPr>
                <a:xfrm>
                  <a:off x="6563750" y="634350"/>
                  <a:ext cx="174000" cy="174000"/>
                </a:xfrm>
                <a:prstGeom prst="ellipse">
                  <a:avLst/>
                </a:prstGeom>
                <a:solidFill>
                  <a:srgbClr val="4646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0" name="Google Shape;450;p60"/>
              <p:cNvGrpSpPr/>
              <p:nvPr/>
            </p:nvGrpSpPr>
            <p:grpSpPr>
              <a:xfrm>
                <a:off x="6563750" y="1476150"/>
                <a:ext cx="1530316" cy="319200"/>
                <a:chOff x="6563750" y="1476150"/>
                <a:chExt cx="1530316" cy="319200"/>
              </a:xfrm>
            </p:grpSpPr>
            <p:sp>
              <p:nvSpPr>
                <p:cNvPr id="451" name="Google Shape;451;p60"/>
                <p:cNvSpPr/>
                <p:nvPr/>
              </p:nvSpPr>
              <p:spPr>
                <a:xfrm>
                  <a:off x="6737766" y="1476150"/>
                  <a:ext cx="1356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Conceptual variable</a:t>
                  </a:r>
                  <a:endParaRPr sz="1100">
                    <a:solidFill>
                      <a:srgbClr val="3D3D3D"/>
                    </a:solidFill>
                    <a:latin typeface="Roboto"/>
                    <a:ea typeface="Roboto"/>
                    <a:cs typeface="Roboto"/>
                    <a:sym typeface="Roboto"/>
                  </a:endParaRPr>
                </a:p>
                <a:p>
                  <a:pPr marL="0" lvl="0" indent="0" algn="l" rtl="0">
                    <a:spcBef>
                      <a:spcPts val="0"/>
                    </a:spcBef>
                    <a:spcAft>
                      <a:spcPts val="0"/>
                    </a:spcAft>
                    <a:buNone/>
                  </a:pPr>
                  <a:endParaRPr sz="1200">
                    <a:solidFill>
                      <a:schemeClr val="dk1"/>
                    </a:solidFill>
                    <a:latin typeface="Roboto"/>
                    <a:ea typeface="Roboto"/>
                    <a:cs typeface="Roboto"/>
                    <a:sym typeface="Roboto"/>
                  </a:endParaRPr>
                </a:p>
              </p:txBody>
            </p:sp>
            <p:sp>
              <p:nvSpPr>
                <p:cNvPr id="447" name="Google Shape;447;p60"/>
                <p:cNvSpPr/>
                <p:nvPr/>
              </p:nvSpPr>
              <p:spPr>
                <a:xfrm>
                  <a:off x="6563750" y="1534050"/>
                  <a:ext cx="174000" cy="174000"/>
                </a:xfrm>
                <a:prstGeom prst="ellipse">
                  <a:avLst/>
                </a:prstGeom>
                <a:solidFill>
                  <a:srgbClr val="4646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cxnSp>
          <p:nvCxnSpPr>
            <p:cNvPr id="452" name="Google Shape;452;p60"/>
            <p:cNvCxnSpPr>
              <a:stCxn id="442" idx="3"/>
              <a:endCxn id="453" idx="2"/>
            </p:cNvCxnSpPr>
            <p:nvPr/>
          </p:nvCxnSpPr>
          <p:spPr>
            <a:xfrm>
              <a:off x="5010398" y="3933100"/>
              <a:ext cx="539100" cy="648600"/>
            </a:xfrm>
            <a:prstGeom prst="bentConnector3">
              <a:avLst>
                <a:gd name="adj1" fmla="val 50012"/>
              </a:avLst>
            </a:prstGeom>
            <a:noFill/>
            <a:ln w="19050" cap="flat" cmpd="sng">
              <a:solidFill>
                <a:schemeClr val="dk2"/>
              </a:solidFill>
              <a:prstDash val="solid"/>
              <a:round/>
              <a:headEnd type="none" w="sm" len="sm"/>
              <a:tailEnd type="none" w="sm" len="sm"/>
            </a:ln>
          </p:spPr>
        </p:cxnSp>
        <p:grpSp>
          <p:nvGrpSpPr>
            <p:cNvPr id="454" name="Google Shape;454;p60"/>
            <p:cNvGrpSpPr/>
            <p:nvPr/>
          </p:nvGrpSpPr>
          <p:grpSpPr>
            <a:xfrm>
              <a:off x="5549626" y="4422086"/>
              <a:ext cx="1178499" cy="319200"/>
              <a:chOff x="6563750" y="3805350"/>
              <a:chExt cx="1563618" cy="319200"/>
            </a:xfrm>
          </p:grpSpPr>
          <p:sp>
            <p:nvSpPr>
              <p:cNvPr id="455" name="Google Shape;455;p60"/>
              <p:cNvSpPr/>
              <p:nvPr/>
            </p:nvSpPr>
            <p:spPr>
              <a:xfrm>
                <a:off x="6737768" y="3805350"/>
                <a:ext cx="13896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Conceptual variable</a:t>
                </a:r>
                <a:endParaRPr sz="1100">
                  <a:solidFill>
                    <a:srgbClr val="3D3D3D"/>
                  </a:solidFill>
                  <a:latin typeface="Roboto"/>
                  <a:ea typeface="Roboto"/>
                  <a:cs typeface="Roboto"/>
                  <a:sym typeface="Roboto"/>
                </a:endParaRPr>
              </a:p>
              <a:p>
                <a:pPr marL="0" marR="0" lvl="0" indent="0" algn="l" rtl="0">
                  <a:lnSpc>
                    <a:spcPct val="100000"/>
                  </a:lnSpc>
                  <a:spcBef>
                    <a:spcPts val="0"/>
                  </a:spcBef>
                  <a:spcAft>
                    <a:spcPts val="0"/>
                  </a:spcAft>
                  <a:buNone/>
                </a:pPr>
                <a:endParaRPr sz="1200">
                  <a:solidFill>
                    <a:schemeClr val="dk1"/>
                  </a:solidFill>
                  <a:latin typeface="Roboto"/>
                  <a:ea typeface="Roboto"/>
                  <a:cs typeface="Roboto"/>
                  <a:sym typeface="Roboto"/>
                </a:endParaRPr>
              </a:p>
            </p:txBody>
          </p:sp>
          <p:sp>
            <p:nvSpPr>
              <p:cNvPr id="453" name="Google Shape;453;p60"/>
              <p:cNvSpPr/>
              <p:nvPr/>
            </p:nvSpPr>
            <p:spPr>
              <a:xfrm>
                <a:off x="6563750" y="3877950"/>
                <a:ext cx="174000" cy="174000"/>
              </a:xfrm>
              <a:prstGeom prst="ellipse">
                <a:avLst/>
              </a:prstGeom>
              <a:solidFill>
                <a:srgbClr val="4646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6" name="Google Shape;456;p60"/>
            <p:cNvGrpSpPr/>
            <p:nvPr/>
          </p:nvGrpSpPr>
          <p:grpSpPr>
            <a:xfrm>
              <a:off x="5549626" y="3773500"/>
              <a:ext cx="1178499" cy="319200"/>
              <a:chOff x="6563750" y="3348150"/>
              <a:chExt cx="1563618" cy="319200"/>
            </a:xfrm>
          </p:grpSpPr>
          <p:sp>
            <p:nvSpPr>
              <p:cNvPr id="457" name="Google Shape;457;p60"/>
              <p:cNvSpPr/>
              <p:nvPr/>
            </p:nvSpPr>
            <p:spPr>
              <a:xfrm>
                <a:off x="6737768" y="3348150"/>
                <a:ext cx="13896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Conceptual variable</a:t>
                </a:r>
                <a:endParaRPr sz="1100">
                  <a:solidFill>
                    <a:srgbClr val="3D3D3D"/>
                  </a:solidFill>
                  <a:latin typeface="Roboto"/>
                  <a:ea typeface="Roboto"/>
                  <a:cs typeface="Roboto"/>
                  <a:sym typeface="Roboto"/>
                </a:endParaRPr>
              </a:p>
              <a:p>
                <a:pPr marL="0" marR="0" lvl="0" indent="0" algn="l" rtl="0">
                  <a:lnSpc>
                    <a:spcPct val="100000"/>
                  </a:lnSpc>
                  <a:spcBef>
                    <a:spcPts val="0"/>
                  </a:spcBef>
                  <a:spcAft>
                    <a:spcPts val="0"/>
                  </a:spcAft>
                  <a:buNone/>
                </a:pPr>
                <a:endParaRPr sz="1200">
                  <a:solidFill>
                    <a:schemeClr val="dk1"/>
                  </a:solidFill>
                  <a:latin typeface="Roboto"/>
                  <a:ea typeface="Roboto"/>
                  <a:cs typeface="Roboto"/>
                  <a:sym typeface="Roboto"/>
                </a:endParaRPr>
              </a:p>
            </p:txBody>
          </p:sp>
          <p:sp>
            <p:nvSpPr>
              <p:cNvPr id="458" name="Google Shape;458;p60"/>
              <p:cNvSpPr/>
              <p:nvPr/>
            </p:nvSpPr>
            <p:spPr>
              <a:xfrm>
                <a:off x="6563750" y="3420750"/>
                <a:ext cx="174000" cy="174000"/>
              </a:xfrm>
              <a:prstGeom prst="ellipse">
                <a:avLst/>
              </a:prstGeom>
              <a:solidFill>
                <a:srgbClr val="4646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9" name="Google Shape;459;p60"/>
            <p:cNvCxnSpPr>
              <a:stCxn id="442" idx="3"/>
              <a:endCxn id="458" idx="2"/>
            </p:cNvCxnSpPr>
            <p:nvPr/>
          </p:nvCxnSpPr>
          <p:spPr>
            <a:xfrm>
              <a:off x="5010398" y="3933100"/>
              <a:ext cx="539100" cy="600"/>
            </a:xfrm>
            <a:prstGeom prst="bentConnector3">
              <a:avLst>
                <a:gd name="adj1" fmla="val 50012"/>
              </a:avLst>
            </a:prstGeom>
            <a:noFill/>
            <a:ln w="19050" cap="flat" cmpd="sng">
              <a:solidFill>
                <a:schemeClr val="dk2"/>
              </a:solidFill>
              <a:prstDash val="solid"/>
              <a:round/>
              <a:headEnd type="none" w="sm" len="sm"/>
              <a:tailEnd type="none" w="sm" len="sm"/>
            </a:ln>
          </p:spPr>
        </p:cxnSp>
        <p:cxnSp>
          <p:nvCxnSpPr>
            <p:cNvPr id="460" name="Google Shape;460;p60"/>
            <p:cNvCxnSpPr>
              <a:stCxn id="440" idx="3"/>
              <a:endCxn id="461" idx="1"/>
            </p:cNvCxnSpPr>
            <p:nvPr/>
          </p:nvCxnSpPr>
          <p:spPr>
            <a:xfrm>
              <a:off x="4911349" y="2518300"/>
              <a:ext cx="657600" cy="257700"/>
            </a:xfrm>
            <a:prstGeom prst="bentConnector2">
              <a:avLst/>
            </a:prstGeom>
            <a:noFill/>
            <a:ln w="19050" cap="flat" cmpd="sng">
              <a:solidFill>
                <a:schemeClr val="dk2"/>
              </a:solidFill>
              <a:prstDash val="solid"/>
              <a:round/>
              <a:headEnd type="none" w="sm" len="sm"/>
              <a:tailEnd type="none" w="sm" len="sm"/>
            </a:ln>
          </p:spPr>
        </p:cxnSp>
        <p:cxnSp>
          <p:nvCxnSpPr>
            <p:cNvPr id="462" name="Google Shape;462;p60"/>
            <p:cNvCxnSpPr>
              <a:stCxn id="451" idx="3"/>
              <a:endCxn id="463" idx="2"/>
            </p:cNvCxnSpPr>
            <p:nvPr/>
          </p:nvCxnSpPr>
          <p:spPr>
            <a:xfrm rot="10800000" flipH="1">
              <a:off x="6703025" y="1502800"/>
              <a:ext cx="485400" cy="558300"/>
            </a:xfrm>
            <a:prstGeom prst="bentConnector3">
              <a:avLst>
                <a:gd name="adj1" fmla="val 49996"/>
              </a:avLst>
            </a:prstGeom>
            <a:noFill/>
            <a:ln w="19050" cap="flat" cmpd="sng">
              <a:solidFill>
                <a:schemeClr val="dk2"/>
              </a:solidFill>
              <a:prstDash val="solid"/>
              <a:round/>
              <a:headEnd type="none" w="sm" len="sm"/>
              <a:tailEnd type="none" w="sm" len="sm"/>
            </a:ln>
          </p:spPr>
        </p:cxnSp>
        <p:cxnSp>
          <p:nvCxnSpPr>
            <p:cNvPr id="464" name="Google Shape;464;p60"/>
            <p:cNvCxnSpPr>
              <a:stCxn id="451" idx="3"/>
              <a:endCxn id="465" idx="2"/>
            </p:cNvCxnSpPr>
            <p:nvPr/>
          </p:nvCxnSpPr>
          <p:spPr>
            <a:xfrm>
              <a:off x="6703025" y="2061100"/>
              <a:ext cx="485400" cy="203700"/>
            </a:xfrm>
            <a:prstGeom prst="bentConnector3">
              <a:avLst>
                <a:gd name="adj1" fmla="val 49996"/>
              </a:avLst>
            </a:prstGeom>
            <a:noFill/>
            <a:ln w="19050" cap="flat" cmpd="sng">
              <a:solidFill>
                <a:schemeClr val="dk2"/>
              </a:solidFill>
              <a:prstDash val="solid"/>
              <a:round/>
              <a:headEnd type="none" w="sm" len="sm"/>
              <a:tailEnd type="none" w="sm" len="sm"/>
            </a:ln>
          </p:spPr>
        </p:cxnSp>
        <p:grpSp>
          <p:nvGrpSpPr>
            <p:cNvPr id="466" name="Google Shape;466;p60"/>
            <p:cNvGrpSpPr/>
            <p:nvPr/>
          </p:nvGrpSpPr>
          <p:grpSpPr>
            <a:xfrm>
              <a:off x="5549626" y="2677900"/>
              <a:ext cx="1153382" cy="319200"/>
              <a:chOff x="6563750" y="561750"/>
              <a:chExt cx="1530293" cy="319200"/>
            </a:xfrm>
          </p:grpSpPr>
          <p:sp>
            <p:nvSpPr>
              <p:cNvPr id="467" name="Google Shape;467;p60"/>
              <p:cNvSpPr/>
              <p:nvPr/>
            </p:nvSpPr>
            <p:spPr>
              <a:xfrm>
                <a:off x="6737743" y="561750"/>
                <a:ext cx="1356300" cy="319200"/>
              </a:xfrm>
              <a:prstGeom prst="roundRect">
                <a:avLst>
                  <a:gd name="adj" fmla="val 16667"/>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 sz="1200">
                    <a:solidFill>
                      <a:schemeClr val="dk1"/>
                    </a:solidFill>
                    <a:latin typeface="Roboto"/>
                    <a:ea typeface="Roboto"/>
                    <a:cs typeface="Roboto"/>
                    <a:sym typeface="Roboto"/>
                  </a:rPr>
                  <a:t>Conceptual variable</a:t>
                </a:r>
                <a:endParaRPr sz="1100">
                  <a:solidFill>
                    <a:srgbClr val="3D3D3D"/>
                  </a:solidFill>
                  <a:latin typeface="Roboto"/>
                  <a:ea typeface="Roboto"/>
                  <a:cs typeface="Roboto"/>
                  <a:sym typeface="Roboto"/>
                </a:endParaRPr>
              </a:p>
            </p:txBody>
          </p:sp>
          <p:sp>
            <p:nvSpPr>
              <p:cNvPr id="461" name="Google Shape;461;p60"/>
              <p:cNvSpPr/>
              <p:nvPr/>
            </p:nvSpPr>
            <p:spPr>
              <a:xfrm>
                <a:off x="6563750" y="634350"/>
                <a:ext cx="174000" cy="174000"/>
              </a:xfrm>
              <a:prstGeom prst="ellipse">
                <a:avLst/>
              </a:prstGeom>
              <a:solidFill>
                <a:srgbClr val="4646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8" name="Google Shape;468;p60"/>
            <p:cNvGrpSpPr/>
            <p:nvPr/>
          </p:nvGrpSpPr>
          <p:grpSpPr>
            <a:xfrm>
              <a:off x="7188382" y="1343243"/>
              <a:ext cx="1606944" cy="319200"/>
              <a:chOff x="7535013" y="1247550"/>
              <a:chExt cx="1356300" cy="319200"/>
            </a:xfrm>
          </p:grpSpPr>
          <p:sp>
            <p:nvSpPr>
              <p:cNvPr id="469" name="Google Shape;469;p60"/>
              <p:cNvSpPr/>
              <p:nvPr/>
            </p:nvSpPr>
            <p:spPr>
              <a:xfrm>
                <a:off x="7709013" y="12475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63" name="Google Shape;463;p60"/>
              <p:cNvSpPr/>
              <p:nvPr/>
            </p:nvSpPr>
            <p:spPr>
              <a:xfrm>
                <a:off x="7535013" y="13201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0" name="Google Shape;470;p60"/>
            <p:cNvGrpSpPr/>
            <p:nvPr/>
          </p:nvGrpSpPr>
          <p:grpSpPr>
            <a:xfrm>
              <a:off x="7188382" y="2105243"/>
              <a:ext cx="1606944" cy="319200"/>
              <a:chOff x="7535013" y="2009550"/>
              <a:chExt cx="1356300" cy="319200"/>
            </a:xfrm>
          </p:grpSpPr>
          <p:sp>
            <p:nvSpPr>
              <p:cNvPr id="471" name="Google Shape;471;p60"/>
              <p:cNvSpPr/>
              <p:nvPr/>
            </p:nvSpPr>
            <p:spPr>
              <a:xfrm>
                <a:off x="7709013" y="20095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65" name="Google Shape;465;p60"/>
              <p:cNvSpPr/>
              <p:nvPr/>
            </p:nvSpPr>
            <p:spPr>
              <a:xfrm>
                <a:off x="7535013" y="20821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72" name="Google Shape;472;p60"/>
            <p:cNvCxnSpPr>
              <a:stCxn id="467" idx="3"/>
              <a:endCxn id="473" idx="2"/>
            </p:cNvCxnSpPr>
            <p:nvPr/>
          </p:nvCxnSpPr>
          <p:spPr>
            <a:xfrm>
              <a:off x="6703008" y="2837500"/>
              <a:ext cx="569100" cy="900"/>
            </a:xfrm>
            <a:prstGeom prst="bentConnector3">
              <a:avLst>
                <a:gd name="adj1" fmla="val 50000"/>
              </a:avLst>
            </a:prstGeom>
            <a:noFill/>
            <a:ln w="19050" cap="flat" cmpd="sng">
              <a:solidFill>
                <a:schemeClr val="dk2"/>
              </a:solidFill>
              <a:prstDash val="solid"/>
              <a:round/>
              <a:headEnd type="none" w="sm" len="sm"/>
              <a:tailEnd type="none" w="sm" len="sm"/>
            </a:ln>
          </p:spPr>
        </p:cxnSp>
        <p:grpSp>
          <p:nvGrpSpPr>
            <p:cNvPr id="474" name="Google Shape;474;p60"/>
            <p:cNvGrpSpPr/>
            <p:nvPr/>
          </p:nvGrpSpPr>
          <p:grpSpPr>
            <a:xfrm>
              <a:off x="7272113" y="2678852"/>
              <a:ext cx="1606944" cy="319200"/>
              <a:chOff x="7535013" y="3576750"/>
              <a:chExt cx="1356300" cy="319200"/>
            </a:xfrm>
          </p:grpSpPr>
          <p:sp>
            <p:nvSpPr>
              <p:cNvPr id="475" name="Google Shape;475;p60"/>
              <p:cNvSpPr/>
              <p:nvPr/>
            </p:nvSpPr>
            <p:spPr>
              <a:xfrm>
                <a:off x="7709013" y="35767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73" name="Google Shape;473;p60"/>
              <p:cNvSpPr/>
              <p:nvPr/>
            </p:nvSpPr>
            <p:spPr>
              <a:xfrm>
                <a:off x="7535013" y="36493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76" name="Google Shape;476;p60"/>
            <p:cNvCxnSpPr>
              <a:stCxn id="449" idx="3"/>
              <a:endCxn id="477" idx="2"/>
            </p:cNvCxnSpPr>
            <p:nvPr/>
          </p:nvCxnSpPr>
          <p:spPr>
            <a:xfrm rot="10800000" flipH="1">
              <a:off x="6703027" y="381700"/>
              <a:ext cx="604200" cy="765000"/>
            </a:xfrm>
            <a:prstGeom prst="bentConnector3">
              <a:avLst>
                <a:gd name="adj1" fmla="val 49998"/>
              </a:avLst>
            </a:prstGeom>
            <a:noFill/>
            <a:ln w="19050" cap="flat" cmpd="sng">
              <a:solidFill>
                <a:schemeClr val="dk2"/>
              </a:solidFill>
              <a:prstDash val="solid"/>
              <a:round/>
              <a:headEnd type="none" w="sm" len="sm"/>
              <a:tailEnd type="none" w="sm" len="sm"/>
            </a:ln>
          </p:spPr>
        </p:cxnSp>
        <p:cxnSp>
          <p:nvCxnSpPr>
            <p:cNvPr id="478" name="Google Shape;478;p60"/>
            <p:cNvCxnSpPr>
              <a:stCxn id="449" idx="3"/>
              <a:endCxn id="479" idx="2"/>
            </p:cNvCxnSpPr>
            <p:nvPr/>
          </p:nvCxnSpPr>
          <p:spPr>
            <a:xfrm rot="10800000" flipH="1">
              <a:off x="6703027" y="808900"/>
              <a:ext cx="604200" cy="337800"/>
            </a:xfrm>
            <a:prstGeom prst="bentConnector3">
              <a:avLst>
                <a:gd name="adj1" fmla="val 49998"/>
              </a:avLst>
            </a:prstGeom>
            <a:noFill/>
            <a:ln w="19050" cap="flat" cmpd="sng">
              <a:solidFill>
                <a:schemeClr val="dk2"/>
              </a:solidFill>
              <a:prstDash val="solid"/>
              <a:round/>
              <a:headEnd type="none" w="sm" len="sm"/>
              <a:tailEnd type="none" w="sm" len="sm"/>
            </a:ln>
          </p:spPr>
        </p:cxnSp>
        <p:grpSp>
          <p:nvGrpSpPr>
            <p:cNvPr id="480" name="Google Shape;480;p60"/>
            <p:cNvGrpSpPr/>
            <p:nvPr/>
          </p:nvGrpSpPr>
          <p:grpSpPr>
            <a:xfrm>
              <a:off x="7307207" y="222242"/>
              <a:ext cx="1606944" cy="319200"/>
              <a:chOff x="7535013" y="1247550"/>
              <a:chExt cx="1356300" cy="319200"/>
            </a:xfrm>
          </p:grpSpPr>
          <p:sp>
            <p:nvSpPr>
              <p:cNvPr id="481" name="Google Shape;481;p60"/>
              <p:cNvSpPr/>
              <p:nvPr/>
            </p:nvSpPr>
            <p:spPr>
              <a:xfrm>
                <a:off x="7709013" y="12475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77" name="Google Shape;477;p60"/>
              <p:cNvSpPr/>
              <p:nvPr/>
            </p:nvSpPr>
            <p:spPr>
              <a:xfrm>
                <a:off x="7535013" y="13201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2" name="Google Shape;482;p60"/>
            <p:cNvGrpSpPr/>
            <p:nvPr/>
          </p:nvGrpSpPr>
          <p:grpSpPr>
            <a:xfrm>
              <a:off x="7307207" y="649317"/>
              <a:ext cx="1606944" cy="319200"/>
              <a:chOff x="7535013" y="2009550"/>
              <a:chExt cx="1356300" cy="319200"/>
            </a:xfrm>
          </p:grpSpPr>
          <p:sp>
            <p:nvSpPr>
              <p:cNvPr id="483" name="Google Shape;483;p60"/>
              <p:cNvSpPr/>
              <p:nvPr/>
            </p:nvSpPr>
            <p:spPr>
              <a:xfrm>
                <a:off x="7709013" y="20095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79" name="Google Shape;479;p60"/>
              <p:cNvSpPr/>
              <p:nvPr/>
            </p:nvSpPr>
            <p:spPr>
              <a:xfrm>
                <a:off x="7535013" y="20821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84" name="Google Shape;484;p60"/>
            <p:cNvCxnSpPr>
              <a:stCxn id="451" idx="3"/>
              <a:endCxn id="485" idx="2"/>
            </p:cNvCxnSpPr>
            <p:nvPr/>
          </p:nvCxnSpPr>
          <p:spPr>
            <a:xfrm rot="10800000" flipH="1">
              <a:off x="6703025" y="1883800"/>
              <a:ext cx="484500" cy="177300"/>
            </a:xfrm>
            <a:prstGeom prst="bentConnector3">
              <a:avLst>
                <a:gd name="adj1" fmla="val 50007"/>
              </a:avLst>
            </a:prstGeom>
            <a:noFill/>
            <a:ln w="19050" cap="flat" cmpd="sng">
              <a:solidFill>
                <a:schemeClr val="dk2"/>
              </a:solidFill>
              <a:prstDash val="solid"/>
              <a:round/>
              <a:headEnd type="none" w="sm" len="sm"/>
              <a:tailEnd type="none" w="sm" len="sm"/>
            </a:ln>
          </p:spPr>
        </p:cxnSp>
        <p:grpSp>
          <p:nvGrpSpPr>
            <p:cNvPr id="486" name="Google Shape;486;p60"/>
            <p:cNvGrpSpPr/>
            <p:nvPr/>
          </p:nvGrpSpPr>
          <p:grpSpPr>
            <a:xfrm>
              <a:off x="7187590" y="1724243"/>
              <a:ext cx="1606944" cy="319200"/>
              <a:chOff x="7535013" y="2009550"/>
              <a:chExt cx="1356300" cy="319200"/>
            </a:xfrm>
          </p:grpSpPr>
          <p:sp>
            <p:nvSpPr>
              <p:cNvPr id="487" name="Google Shape;487;p60"/>
              <p:cNvSpPr/>
              <p:nvPr/>
            </p:nvSpPr>
            <p:spPr>
              <a:xfrm>
                <a:off x="7709013" y="20095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85" name="Google Shape;485;p60"/>
              <p:cNvSpPr/>
              <p:nvPr/>
            </p:nvSpPr>
            <p:spPr>
              <a:xfrm>
                <a:off x="7535013" y="20821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88" name="Google Shape;488;p60"/>
            <p:cNvCxnSpPr>
              <a:stCxn id="457" idx="3"/>
              <a:endCxn id="489" idx="2"/>
            </p:cNvCxnSpPr>
            <p:nvPr/>
          </p:nvCxnSpPr>
          <p:spPr>
            <a:xfrm rot="10800000" flipH="1">
              <a:off x="6728125" y="3697300"/>
              <a:ext cx="612600" cy="235800"/>
            </a:xfrm>
            <a:prstGeom prst="bentConnector3">
              <a:avLst>
                <a:gd name="adj1" fmla="val 50005"/>
              </a:avLst>
            </a:prstGeom>
            <a:noFill/>
            <a:ln w="19050" cap="flat" cmpd="sng">
              <a:solidFill>
                <a:schemeClr val="dk2"/>
              </a:solidFill>
              <a:prstDash val="solid"/>
              <a:round/>
              <a:headEnd type="none" w="sm" len="sm"/>
              <a:tailEnd type="none" w="sm" len="sm"/>
            </a:ln>
          </p:spPr>
        </p:cxnSp>
        <p:grpSp>
          <p:nvGrpSpPr>
            <p:cNvPr id="490" name="Google Shape;490;p60"/>
            <p:cNvGrpSpPr/>
            <p:nvPr/>
          </p:nvGrpSpPr>
          <p:grpSpPr>
            <a:xfrm>
              <a:off x="7340782" y="3537764"/>
              <a:ext cx="1606944" cy="319200"/>
              <a:chOff x="7535013" y="3576750"/>
              <a:chExt cx="1356300" cy="319200"/>
            </a:xfrm>
          </p:grpSpPr>
          <p:sp>
            <p:nvSpPr>
              <p:cNvPr id="491" name="Google Shape;491;p60"/>
              <p:cNvSpPr/>
              <p:nvPr/>
            </p:nvSpPr>
            <p:spPr>
              <a:xfrm>
                <a:off x="7709013" y="35767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89" name="Google Shape;489;p60"/>
              <p:cNvSpPr/>
              <p:nvPr/>
            </p:nvSpPr>
            <p:spPr>
              <a:xfrm>
                <a:off x="7535013" y="36493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92" name="Google Shape;492;p60"/>
            <p:cNvCxnSpPr>
              <a:stCxn id="467" idx="3"/>
              <a:endCxn id="493" idx="2"/>
            </p:cNvCxnSpPr>
            <p:nvPr/>
          </p:nvCxnSpPr>
          <p:spPr>
            <a:xfrm>
              <a:off x="6703008" y="2837500"/>
              <a:ext cx="613800" cy="392700"/>
            </a:xfrm>
            <a:prstGeom prst="bentConnector3">
              <a:avLst>
                <a:gd name="adj1" fmla="val 50004"/>
              </a:avLst>
            </a:prstGeom>
            <a:noFill/>
            <a:ln w="19050" cap="flat" cmpd="sng">
              <a:solidFill>
                <a:schemeClr val="dk2"/>
              </a:solidFill>
              <a:prstDash val="solid"/>
              <a:round/>
              <a:headEnd type="none" w="sm" len="sm"/>
              <a:tailEnd type="none" w="sm" len="sm"/>
            </a:ln>
          </p:spPr>
        </p:cxnSp>
        <p:grpSp>
          <p:nvGrpSpPr>
            <p:cNvPr id="494" name="Google Shape;494;p60"/>
            <p:cNvGrpSpPr/>
            <p:nvPr/>
          </p:nvGrpSpPr>
          <p:grpSpPr>
            <a:xfrm>
              <a:off x="7316859" y="3070485"/>
              <a:ext cx="1606944" cy="319200"/>
              <a:chOff x="7535013" y="3576750"/>
              <a:chExt cx="1356300" cy="319200"/>
            </a:xfrm>
          </p:grpSpPr>
          <p:sp>
            <p:nvSpPr>
              <p:cNvPr id="495" name="Google Shape;495;p60"/>
              <p:cNvSpPr/>
              <p:nvPr/>
            </p:nvSpPr>
            <p:spPr>
              <a:xfrm>
                <a:off x="7709013" y="35767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93" name="Google Shape;493;p60"/>
              <p:cNvSpPr/>
              <p:nvPr/>
            </p:nvSpPr>
            <p:spPr>
              <a:xfrm>
                <a:off x="7535013" y="36493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96" name="Google Shape;496;p60"/>
            <p:cNvCxnSpPr>
              <a:stCxn id="457" idx="3"/>
              <a:endCxn id="497" idx="2"/>
            </p:cNvCxnSpPr>
            <p:nvPr/>
          </p:nvCxnSpPr>
          <p:spPr>
            <a:xfrm>
              <a:off x="6728125" y="3933100"/>
              <a:ext cx="621600" cy="144000"/>
            </a:xfrm>
            <a:prstGeom prst="bentConnector3">
              <a:avLst>
                <a:gd name="adj1" fmla="val 49993"/>
              </a:avLst>
            </a:prstGeom>
            <a:noFill/>
            <a:ln w="19050" cap="flat" cmpd="sng">
              <a:solidFill>
                <a:schemeClr val="dk2"/>
              </a:solidFill>
              <a:prstDash val="solid"/>
              <a:round/>
              <a:headEnd type="none" w="sm" len="sm"/>
              <a:tailEnd type="none" w="sm" len="sm"/>
            </a:ln>
          </p:spPr>
        </p:cxnSp>
        <p:grpSp>
          <p:nvGrpSpPr>
            <p:cNvPr id="498" name="Google Shape;498;p60"/>
            <p:cNvGrpSpPr/>
            <p:nvPr/>
          </p:nvGrpSpPr>
          <p:grpSpPr>
            <a:xfrm>
              <a:off x="7349642" y="3917435"/>
              <a:ext cx="1606944" cy="319200"/>
              <a:chOff x="7535013" y="3576750"/>
              <a:chExt cx="1356300" cy="319200"/>
            </a:xfrm>
          </p:grpSpPr>
          <p:sp>
            <p:nvSpPr>
              <p:cNvPr id="499" name="Google Shape;499;p60"/>
              <p:cNvSpPr/>
              <p:nvPr/>
            </p:nvSpPr>
            <p:spPr>
              <a:xfrm>
                <a:off x="7709013" y="35767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497" name="Google Shape;497;p60"/>
              <p:cNvSpPr/>
              <p:nvPr/>
            </p:nvSpPr>
            <p:spPr>
              <a:xfrm>
                <a:off x="7535013" y="36493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500" name="Google Shape;500;p60"/>
            <p:cNvCxnSpPr>
              <a:endCxn id="501" idx="2"/>
            </p:cNvCxnSpPr>
            <p:nvPr/>
          </p:nvCxnSpPr>
          <p:spPr>
            <a:xfrm rot="10800000" flipH="1">
              <a:off x="6725081" y="4399999"/>
              <a:ext cx="612600" cy="175800"/>
            </a:xfrm>
            <a:prstGeom prst="bentConnector3">
              <a:avLst>
                <a:gd name="adj1" fmla="val 50000"/>
              </a:avLst>
            </a:prstGeom>
            <a:noFill/>
            <a:ln w="19050" cap="flat" cmpd="sng">
              <a:solidFill>
                <a:schemeClr val="dk2"/>
              </a:solidFill>
              <a:prstDash val="solid"/>
              <a:round/>
              <a:headEnd type="none" w="sm" len="sm"/>
              <a:tailEnd type="none" w="sm" len="sm"/>
            </a:ln>
          </p:spPr>
        </p:cxnSp>
        <p:grpSp>
          <p:nvGrpSpPr>
            <p:cNvPr id="502" name="Google Shape;502;p60"/>
            <p:cNvGrpSpPr/>
            <p:nvPr/>
          </p:nvGrpSpPr>
          <p:grpSpPr>
            <a:xfrm>
              <a:off x="7337681" y="4240399"/>
              <a:ext cx="1606944" cy="319200"/>
              <a:chOff x="7535013" y="3576750"/>
              <a:chExt cx="1356300" cy="319200"/>
            </a:xfrm>
          </p:grpSpPr>
          <p:sp>
            <p:nvSpPr>
              <p:cNvPr id="503" name="Google Shape;503;p60"/>
              <p:cNvSpPr/>
              <p:nvPr/>
            </p:nvSpPr>
            <p:spPr>
              <a:xfrm>
                <a:off x="7709013" y="35767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501" name="Google Shape;501;p60"/>
              <p:cNvSpPr/>
              <p:nvPr/>
            </p:nvSpPr>
            <p:spPr>
              <a:xfrm>
                <a:off x="7535013" y="36493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504" name="Google Shape;504;p60"/>
            <p:cNvCxnSpPr>
              <a:stCxn id="455" idx="3"/>
              <a:endCxn id="505" idx="2"/>
            </p:cNvCxnSpPr>
            <p:nvPr/>
          </p:nvCxnSpPr>
          <p:spPr>
            <a:xfrm>
              <a:off x="6728125" y="4581686"/>
              <a:ext cx="618300" cy="198000"/>
            </a:xfrm>
            <a:prstGeom prst="bentConnector3">
              <a:avLst>
                <a:gd name="adj1" fmla="val 50009"/>
              </a:avLst>
            </a:prstGeom>
            <a:noFill/>
            <a:ln w="19050" cap="flat" cmpd="sng">
              <a:solidFill>
                <a:schemeClr val="dk2"/>
              </a:solidFill>
              <a:prstDash val="solid"/>
              <a:round/>
              <a:headEnd type="none" w="sm" len="sm"/>
              <a:tailEnd type="none" w="sm" len="sm"/>
            </a:ln>
          </p:spPr>
        </p:cxnSp>
        <p:grpSp>
          <p:nvGrpSpPr>
            <p:cNvPr id="506" name="Google Shape;506;p60"/>
            <p:cNvGrpSpPr/>
            <p:nvPr/>
          </p:nvGrpSpPr>
          <p:grpSpPr>
            <a:xfrm>
              <a:off x="7346541" y="4620070"/>
              <a:ext cx="1606944" cy="319200"/>
              <a:chOff x="7535013" y="3576750"/>
              <a:chExt cx="1356300" cy="319200"/>
            </a:xfrm>
          </p:grpSpPr>
          <p:sp>
            <p:nvSpPr>
              <p:cNvPr id="507" name="Google Shape;507;p60"/>
              <p:cNvSpPr/>
              <p:nvPr/>
            </p:nvSpPr>
            <p:spPr>
              <a:xfrm>
                <a:off x="7709013" y="3576750"/>
                <a:ext cx="1182300" cy="319200"/>
              </a:xfrm>
              <a:prstGeom prst="roundRect">
                <a:avLst>
                  <a:gd name="adj" fmla="val 16667"/>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a:solidFill>
                      <a:schemeClr val="dk1"/>
                    </a:solidFill>
                    <a:latin typeface="Roboto"/>
                    <a:ea typeface="Roboto"/>
                    <a:cs typeface="Roboto"/>
                    <a:sym typeface="Roboto"/>
                  </a:rPr>
                  <a:t>Instance variable</a:t>
                </a:r>
                <a:endParaRPr sz="1100">
                  <a:solidFill>
                    <a:srgbClr val="3D3D3D"/>
                  </a:solidFill>
                  <a:latin typeface="Roboto"/>
                  <a:ea typeface="Roboto"/>
                  <a:cs typeface="Roboto"/>
                  <a:sym typeface="Roboto"/>
                </a:endParaRPr>
              </a:p>
            </p:txBody>
          </p:sp>
          <p:sp>
            <p:nvSpPr>
              <p:cNvPr id="505" name="Google Shape;505;p60"/>
              <p:cNvSpPr/>
              <p:nvPr/>
            </p:nvSpPr>
            <p:spPr>
              <a:xfrm>
                <a:off x="7535013" y="3649350"/>
                <a:ext cx="174000" cy="174000"/>
              </a:xfrm>
              <a:prstGeom prst="ellipse">
                <a:avLst/>
              </a:prstGeom>
              <a:solidFill>
                <a:srgbClr val="505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1"/>
        <p:cNvGrpSpPr/>
        <p:nvPr/>
      </p:nvGrpSpPr>
      <p:grpSpPr>
        <a:xfrm>
          <a:off x="0" y="0"/>
          <a:ext cx="0" cy="0"/>
          <a:chOff x="0" y="0"/>
          <a:chExt cx="0" cy="0"/>
        </a:xfrm>
      </p:grpSpPr>
      <p:sp>
        <p:nvSpPr>
          <p:cNvPr id="512" name="Google Shape;512;p61"/>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Step 2 - Put Everything in Designer</a:t>
            </a:r>
            <a:endParaRPr/>
          </a:p>
        </p:txBody>
      </p:sp>
      <p:pic>
        <p:nvPicPr>
          <p:cNvPr id="513" name="Google Shape;513;p61"/>
          <p:cNvPicPr preferRelativeResize="0"/>
          <p:nvPr/>
        </p:nvPicPr>
        <p:blipFill rotWithShape="1">
          <a:blip r:embed="rId3">
            <a:alphaModFix/>
          </a:blip>
          <a:srcRect b="29868"/>
          <a:stretch/>
        </p:blipFill>
        <p:spPr>
          <a:xfrm>
            <a:off x="152400" y="2747498"/>
            <a:ext cx="8839199" cy="1954900"/>
          </a:xfrm>
          <a:prstGeom prst="rect">
            <a:avLst/>
          </a:prstGeom>
          <a:noFill/>
          <a:ln w="9525" cap="flat" cmpd="sng">
            <a:solidFill>
              <a:schemeClr val="dk2"/>
            </a:solidFill>
            <a:prstDash val="solid"/>
            <a:round/>
            <a:headEnd type="none" w="sm" len="sm"/>
            <a:tailEnd type="none" w="sm" len="sm"/>
          </a:ln>
        </p:spPr>
      </p:pic>
      <p:sp>
        <p:nvSpPr>
          <p:cNvPr id="514" name="Google Shape;514;p61"/>
          <p:cNvSpPr/>
          <p:nvPr/>
        </p:nvSpPr>
        <p:spPr>
          <a:xfrm>
            <a:off x="472600" y="1268150"/>
            <a:ext cx="1614600" cy="960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Series and study information</a:t>
            </a:r>
            <a:endParaRPr>
              <a:latin typeface="Atkinson Hyperlegible"/>
              <a:ea typeface="Atkinson Hyperlegible"/>
              <a:cs typeface="Atkinson Hyperlegible"/>
              <a:sym typeface="Atkinson Hyperlegible"/>
            </a:endParaRPr>
          </a:p>
          <a:p>
            <a:pPr marL="0" lvl="0" indent="0" algn="ctr" rtl="0">
              <a:spcBef>
                <a:spcPts val="0"/>
              </a:spcBef>
              <a:spcAft>
                <a:spcPts val="0"/>
              </a:spcAft>
              <a:buNone/>
            </a:pPr>
            <a:r>
              <a:rPr lang="en">
                <a:latin typeface="Atkinson Hyperlegible"/>
                <a:ea typeface="Atkinson Hyperlegible"/>
                <a:cs typeface="Atkinson Hyperlegible"/>
                <a:sym typeface="Atkinson Hyperlegible"/>
              </a:rPr>
              <a:t>(from ICPSR study pages)</a:t>
            </a:r>
            <a:endParaRPr>
              <a:latin typeface="Atkinson Hyperlegible"/>
              <a:ea typeface="Atkinson Hyperlegible"/>
              <a:cs typeface="Atkinson Hyperlegible"/>
              <a:sym typeface="Atkinson Hyperlegible"/>
            </a:endParaRPr>
          </a:p>
        </p:txBody>
      </p:sp>
      <p:cxnSp>
        <p:nvCxnSpPr>
          <p:cNvPr id="515" name="Google Shape;515;p61"/>
          <p:cNvCxnSpPr>
            <a:stCxn id="514" idx="2"/>
          </p:cNvCxnSpPr>
          <p:nvPr/>
        </p:nvCxnSpPr>
        <p:spPr>
          <a:xfrm flipH="1">
            <a:off x="1024000" y="2229050"/>
            <a:ext cx="255900" cy="1441500"/>
          </a:xfrm>
          <a:prstGeom prst="straightConnector1">
            <a:avLst/>
          </a:prstGeom>
          <a:noFill/>
          <a:ln w="19050" cap="flat" cmpd="sng">
            <a:solidFill>
              <a:schemeClr val="dk2"/>
            </a:solidFill>
            <a:prstDash val="solid"/>
            <a:round/>
            <a:headEnd type="none" w="med" len="med"/>
            <a:tailEnd type="triangle" w="med" len="med"/>
          </a:ln>
        </p:spPr>
      </p:cxnSp>
      <p:cxnSp>
        <p:nvCxnSpPr>
          <p:cNvPr id="516" name="Google Shape;516;p61"/>
          <p:cNvCxnSpPr>
            <a:stCxn id="514" idx="2"/>
          </p:cNvCxnSpPr>
          <p:nvPr/>
        </p:nvCxnSpPr>
        <p:spPr>
          <a:xfrm>
            <a:off x="1279900" y="2229050"/>
            <a:ext cx="815400" cy="1386300"/>
          </a:xfrm>
          <a:prstGeom prst="straightConnector1">
            <a:avLst/>
          </a:prstGeom>
          <a:noFill/>
          <a:ln w="19050" cap="flat" cmpd="sng">
            <a:solidFill>
              <a:schemeClr val="dk2"/>
            </a:solidFill>
            <a:prstDash val="solid"/>
            <a:round/>
            <a:headEnd type="none" w="med" len="med"/>
            <a:tailEnd type="triangle" w="med" len="med"/>
          </a:ln>
        </p:spPr>
      </p:cxnSp>
      <p:sp>
        <p:nvSpPr>
          <p:cNvPr id="517" name="Google Shape;517;p61"/>
          <p:cNvSpPr/>
          <p:nvPr/>
        </p:nvSpPr>
        <p:spPr>
          <a:xfrm>
            <a:off x="2672950" y="1333925"/>
            <a:ext cx="1614600" cy="7062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Data files (metadata only)</a:t>
            </a:r>
            <a:endParaRPr>
              <a:latin typeface="Atkinson Hyperlegible"/>
              <a:ea typeface="Atkinson Hyperlegible"/>
              <a:cs typeface="Atkinson Hyperlegible"/>
              <a:sym typeface="Atkinson Hyperlegible"/>
            </a:endParaRPr>
          </a:p>
          <a:p>
            <a:pPr marL="0" lvl="0" indent="0" algn="ctr" rtl="0">
              <a:spcBef>
                <a:spcPts val="0"/>
              </a:spcBef>
              <a:spcAft>
                <a:spcPts val="0"/>
              </a:spcAft>
              <a:buNone/>
            </a:pPr>
            <a:r>
              <a:rPr lang="en">
                <a:latin typeface="Atkinson Hyperlegible"/>
                <a:ea typeface="Atkinson Hyperlegible"/>
                <a:cs typeface="Atkinson Hyperlegible"/>
                <a:sym typeface="Atkinson Hyperlegible"/>
              </a:rPr>
              <a:t>(SPSS or DDI-C)</a:t>
            </a:r>
            <a:endParaRPr>
              <a:latin typeface="Atkinson Hyperlegible"/>
              <a:ea typeface="Atkinson Hyperlegible"/>
              <a:cs typeface="Atkinson Hyperlegible"/>
              <a:sym typeface="Atkinson Hyperlegible"/>
            </a:endParaRPr>
          </a:p>
        </p:txBody>
      </p:sp>
      <p:cxnSp>
        <p:nvCxnSpPr>
          <p:cNvPr id="518" name="Google Shape;518;p61"/>
          <p:cNvCxnSpPr>
            <a:stCxn id="517" idx="2"/>
          </p:cNvCxnSpPr>
          <p:nvPr/>
        </p:nvCxnSpPr>
        <p:spPr>
          <a:xfrm>
            <a:off x="3480250" y="2040125"/>
            <a:ext cx="450300" cy="1630500"/>
          </a:xfrm>
          <a:prstGeom prst="straightConnector1">
            <a:avLst/>
          </a:prstGeom>
          <a:noFill/>
          <a:ln w="19050" cap="flat" cmpd="sng">
            <a:solidFill>
              <a:schemeClr val="dk2"/>
            </a:solidFill>
            <a:prstDash val="solid"/>
            <a:round/>
            <a:headEnd type="none" w="med" len="med"/>
            <a:tailEnd type="triangle" w="med" len="med"/>
          </a:ln>
        </p:spPr>
      </p:cxnSp>
      <p:sp>
        <p:nvSpPr>
          <p:cNvPr id="519" name="Google Shape;519;p61"/>
          <p:cNvSpPr/>
          <p:nvPr/>
        </p:nvSpPr>
        <p:spPr>
          <a:xfrm>
            <a:off x="7078800" y="1342525"/>
            <a:ext cx="1614600" cy="489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Question text (Excel or DDI-C)</a:t>
            </a:r>
            <a:endParaRPr>
              <a:latin typeface="Atkinson Hyperlegible"/>
              <a:ea typeface="Atkinson Hyperlegible"/>
              <a:cs typeface="Atkinson Hyperlegible"/>
              <a:sym typeface="Atkinson Hyperlegible"/>
            </a:endParaRPr>
          </a:p>
        </p:txBody>
      </p:sp>
      <p:sp>
        <p:nvSpPr>
          <p:cNvPr id="520" name="Google Shape;520;p61"/>
          <p:cNvSpPr/>
          <p:nvPr/>
        </p:nvSpPr>
        <p:spPr>
          <a:xfrm>
            <a:off x="5356500" y="1342525"/>
            <a:ext cx="1614600" cy="489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Concept list (Excel)</a:t>
            </a:r>
            <a:endParaRPr>
              <a:latin typeface="Atkinson Hyperlegible"/>
              <a:ea typeface="Atkinson Hyperlegible"/>
              <a:cs typeface="Atkinson Hyperlegible"/>
              <a:sym typeface="Atkinson Hyperlegible"/>
            </a:endParaRPr>
          </a:p>
        </p:txBody>
      </p:sp>
      <p:sp>
        <p:nvSpPr>
          <p:cNvPr id="521" name="Google Shape;521;p61"/>
          <p:cNvSpPr/>
          <p:nvPr/>
        </p:nvSpPr>
        <p:spPr>
          <a:xfrm>
            <a:off x="6209650" y="1906225"/>
            <a:ext cx="1614600" cy="4899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Concordance (Excel)</a:t>
            </a:r>
            <a:endParaRPr>
              <a:latin typeface="Atkinson Hyperlegible"/>
              <a:ea typeface="Atkinson Hyperlegible"/>
              <a:cs typeface="Atkinson Hyperlegible"/>
              <a:sym typeface="Atkinson Hyperlegible"/>
            </a:endParaRPr>
          </a:p>
        </p:txBody>
      </p:sp>
      <p:cxnSp>
        <p:nvCxnSpPr>
          <p:cNvPr id="522" name="Google Shape;522;p61"/>
          <p:cNvCxnSpPr/>
          <p:nvPr/>
        </p:nvCxnSpPr>
        <p:spPr>
          <a:xfrm>
            <a:off x="7081175" y="2575700"/>
            <a:ext cx="267900" cy="1157700"/>
          </a:xfrm>
          <a:prstGeom prst="straightConnector1">
            <a:avLst/>
          </a:prstGeom>
          <a:noFill/>
          <a:ln w="19050" cap="flat" cmpd="sng">
            <a:solidFill>
              <a:schemeClr val="dk2"/>
            </a:solidFill>
            <a:prstDash val="solid"/>
            <a:round/>
            <a:headEnd type="none" w="med" len="med"/>
            <a:tailEnd type="triangle" w="med" len="med"/>
          </a:ln>
        </p:spPr>
      </p:cxnSp>
      <p:cxnSp>
        <p:nvCxnSpPr>
          <p:cNvPr id="523" name="Google Shape;523;p61"/>
          <p:cNvCxnSpPr/>
          <p:nvPr/>
        </p:nvCxnSpPr>
        <p:spPr>
          <a:xfrm>
            <a:off x="8693400" y="2300000"/>
            <a:ext cx="0" cy="275700"/>
          </a:xfrm>
          <a:prstGeom prst="straightConnector1">
            <a:avLst/>
          </a:prstGeom>
          <a:noFill/>
          <a:ln w="19050" cap="flat" cmpd="sng">
            <a:solidFill>
              <a:schemeClr val="dk2"/>
            </a:solidFill>
            <a:prstDash val="solid"/>
            <a:round/>
            <a:headEnd type="none" w="med" len="med"/>
            <a:tailEnd type="none" w="med" len="med"/>
          </a:ln>
        </p:spPr>
      </p:cxnSp>
      <p:cxnSp>
        <p:nvCxnSpPr>
          <p:cNvPr id="524" name="Google Shape;524;p61"/>
          <p:cNvCxnSpPr/>
          <p:nvPr/>
        </p:nvCxnSpPr>
        <p:spPr>
          <a:xfrm>
            <a:off x="5356500" y="2300000"/>
            <a:ext cx="0" cy="275700"/>
          </a:xfrm>
          <a:prstGeom prst="straightConnector1">
            <a:avLst/>
          </a:prstGeom>
          <a:noFill/>
          <a:ln w="19050" cap="flat" cmpd="sng">
            <a:solidFill>
              <a:schemeClr val="dk2"/>
            </a:solidFill>
            <a:prstDash val="solid"/>
            <a:round/>
            <a:headEnd type="none" w="med" len="med"/>
            <a:tailEnd type="none" w="med" len="med"/>
          </a:ln>
        </p:spPr>
      </p:cxnSp>
      <p:cxnSp>
        <p:nvCxnSpPr>
          <p:cNvPr id="525" name="Google Shape;525;p61"/>
          <p:cNvCxnSpPr/>
          <p:nvPr/>
        </p:nvCxnSpPr>
        <p:spPr>
          <a:xfrm rot="10800000" flipH="1">
            <a:off x="5364050" y="2567900"/>
            <a:ext cx="3339600" cy="7800"/>
          </a:xfrm>
          <a:prstGeom prst="straightConnector1">
            <a:avLst/>
          </a:prstGeom>
          <a:noFill/>
          <a:ln w="19050" cap="flat" cmpd="sng">
            <a:solidFill>
              <a:schemeClr val="dk2"/>
            </a:solidFill>
            <a:prstDash val="solid"/>
            <a:round/>
            <a:headEnd type="none" w="med" len="med"/>
            <a:tailEnd type="none" w="med" len="med"/>
          </a:ln>
        </p:spPr>
      </p:cxnSp>
      <p:sp>
        <p:nvSpPr>
          <p:cNvPr id="526" name="Google Shape;526;p61"/>
          <p:cNvSpPr txBox="1"/>
          <p:nvPr/>
        </p:nvSpPr>
        <p:spPr>
          <a:xfrm>
            <a:off x="3125700" y="4702400"/>
            <a:ext cx="28926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dk1"/>
                </a:solidFill>
                <a:latin typeface="Atkinson Hyperlegible"/>
                <a:ea typeface="Atkinson Hyperlegible"/>
                <a:cs typeface="Atkinson Hyperlegible"/>
                <a:sym typeface="Atkinson Hyperlegible"/>
              </a:rPr>
              <a:t>Health and Retirement Study (HRS) in Designer</a:t>
            </a:r>
            <a:endParaRPr sz="1000">
              <a:solidFill>
                <a:schemeClr val="dk1"/>
              </a:solidFill>
              <a:latin typeface="Atkinson Hyperlegible"/>
              <a:ea typeface="Atkinson Hyperlegible"/>
              <a:cs typeface="Atkinson Hyperlegible"/>
              <a:sym typeface="Atkinson Hyperlegible"/>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62"/>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Step 3 - Publish</a:t>
            </a:r>
            <a:endParaRPr/>
          </a:p>
        </p:txBody>
      </p:sp>
      <p:pic>
        <p:nvPicPr>
          <p:cNvPr id="532" name="Google Shape;532;p62"/>
          <p:cNvPicPr preferRelativeResize="0"/>
          <p:nvPr/>
        </p:nvPicPr>
        <p:blipFill>
          <a:blip r:embed="rId3">
            <a:alphaModFix/>
          </a:blip>
          <a:stretch>
            <a:fillRect/>
          </a:stretch>
        </p:blipFill>
        <p:spPr>
          <a:xfrm>
            <a:off x="817775" y="1061869"/>
            <a:ext cx="7719894" cy="3661406"/>
          </a:xfrm>
          <a:prstGeom prst="rect">
            <a:avLst/>
          </a:prstGeom>
          <a:noFill/>
          <a:ln w="9525" cap="flat" cmpd="sng">
            <a:solidFill>
              <a:schemeClr val="dk2"/>
            </a:solidFill>
            <a:prstDash val="solid"/>
            <a:round/>
            <a:headEnd type="none" w="sm" len="sm"/>
            <a:tailEnd type="none" w="sm" len="sm"/>
          </a:ln>
        </p:spPr>
      </p:pic>
      <p:sp>
        <p:nvSpPr>
          <p:cNvPr id="533" name="Google Shape;533;p62"/>
          <p:cNvSpPr txBox="1"/>
          <p:nvPr/>
        </p:nvSpPr>
        <p:spPr>
          <a:xfrm>
            <a:off x="2195675" y="4723275"/>
            <a:ext cx="49641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000">
                <a:solidFill>
                  <a:schemeClr val="dk1"/>
                </a:solidFill>
                <a:latin typeface="Atkinson Hyperlegible"/>
                <a:ea typeface="Atkinson Hyperlegible"/>
                <a:cs typeface="Atkinson Hyperlegible"/>
                <a:sym typeface="Atkinson Hyperlegible"/>
              </a:rPr>
              <a:t>Health and Retirement Study (HRS) concordance view on the NACDA-Colectica Portal</a:t>
            </a:r>
            <a:endParaRPr sz="1000">
              <a:solidFill>
                <a:schemeClr val="dk1"/>
              </a:solidFill>
              <a:latin typeface="Atkinson Hyperlegible"/>
              <a:ea typeface="Atkinson Hyperlegible"/>
              <a:cs typeface="Atkinson Hyperlegible"/>
              <a:sym typeface="Atkinson Hyperlegible"/>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63"/>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Interop Project’s Common Concepts</a:t>
            </a:r>
            <a:endParaRPr/>
          </a:p>
        </p:txBody>
      </p:sp>
      <p:sp>
        <p:nvSpPr>
          <p:cNvPr id="539" name="Google Shape;539;p63"/>
          <p:cNvSpPr txBox="1">
            <a:spLocks noGrp="1"/>
          </p:cNvSpPr>
          <p:nvPr>
            <p:ph type="body" idx="1"/>
          </p:nvPr>
        </p:nvSpPr>
        <p:spPr>
          <a:xfrm>
            <a:off x="433475" y="1261625"/>
            <a:ext cx="8488500" cy="1310100"/>
          </a:xfrm>
          <a:prstGeom prst="rect">
            <a:avLst/>
          </a:prstGeom>
        </p:spPr>
        <p:txBody>
          <a:bodyPr spcFirstLastPara="1" wrap="square" lIns="68575" tIns="34275" rIns="68575" bIns="34275" anchor="t" anchorCtr="0">
            <a:normAutofit/>
          </a:bodyPr>
          <a:lstStyle/>
          <a:p>
            <a:pPr marL="457200" lvl="0" indent="-352425" algn="l" rtl="0">
              <a:spcBef>
                <a:spcPts val="1000"/>
              </a:spcBef>
              <a:spcAft>
                <a:spcPts val="0"/>
              </a:spcAft>
              <a:buSzPts val="1950"/>
              <a:buFont typeface="Atkinson Hyperlegible"/>
              <a:buChar char="•"/>
            </a:pPr>
            <a:r>
              <a:rPr lang="en" sz="1950"/>
              <a:t>We create a unique concept system for each project on the Portal.</a:t>
            </a:r>
            <a:endParaRPr sz="1950"/>
          </a:p>
          <a:p>
            <a:pPr marL="457200" lvl="0" indent="-352425" algn="l" rtl="0">
              <a:spcBef>
                <a:spcPts val="0"/>
              </a:spcBef>
              <a:spcAft>
                <a:spcPts val="0"/>
              </a:spcAft>
              <a:buSzPts val="1950"/>
              <a:buFont typeface="IBM Plex Sans"/>
              <a:buChar char="•"/>
            </a:pPr>
            <a:r>
              <a:rPr lang="en" sz="1950"/>
              <a:t>We pull topics and subtopics from a master list of common concepts whenever possible, so users can find the same topics across projects</a:t>
            </a:r>
            <a:endParaRPr sz="1950"/>
          </a:p>
        </p:txBody>
      </p:sp>
      <p:sp>
        <p:nvSpPr>
          <p:cNvPr id="540" name="Google Shape;540;p63"/>
          <p:cNvSpPr txBox="1"/>
          <p:nvPr/>
        </p:nvSpPr>
        <p:spPr>
          <a:xfrm>
            <a:off x="4653075" y="2834900"/>
            <a:ext cx="3971400" cy="2045400"/>
          </a:xfrm>
          <a:prstGeom prst="rect">
            <a:avLst/>
          </a:prstGeom>
          <a:noFill/>
          <a:ln>
            <a:noFill/>
          </a:ln>
        </p:spPr>
        <p:txBody>
          <a:bodyPr spcFirstLastPara="1" wrap="square" lIns="91425" tIns="91425" rIns="91425" bIns="91425" anchor="t" anchorCtr="0">
            <a:noAutofit/>
          </a:bodyPr>
          <a:lstStyle/>
          <a:p>
            <a:pPr marL="457200" lvl="0" indent="-346075" algn="l" rtl="0">
              <a:lnSpc>
                <a:spcPct val="115000"/>
              </a:lnSpc>
              <a:spcBef>
                <a:spcPts val="0"/>
              </a:spcBef>
              <a:spcAft>
                <a:spcPts val="0"/>
              </a:spcAft>
              <a:buClr>
                <a:schemeClr val="dk1"/>
              </a:buClr>
              <a:buSzPts val="1850"/>
              <a:buFont typeface="Atkinson Hyperlegible"/>
              <a:buChar char="●"/>
            </a:pPr>
            <a:r>
              <a:rPr lang="en" sz="1850">
                <a:solidFill>
                  <a:schemeClr val="dk1"/>
                </a:solidFill>
                <a:latin typeface="Atkinson Hyperlegible"/>
                <a:ea typeface="Atkinson Hyperlegible"/>
                <a:cs typeface="Atkinson Hyperlegible"/>
                <a:sym typeface="Atkinson Hyperlegible"/>
              </a:rPr>
              <a:t>The result:</a:t>
            </a:r>
            <a:endParaRPr sz="1850">
              <a:solidFill>
                <a:schemeClr val="dk1"/>
              </a:solidFill>
              <a:latin typeface="Atkinson Hyperlegible"/>
              <a:ea typeface="Atkinson Hyperlegible"/>
              <a:cs typeface="Atkinson Hyperlegible"/>
              <a:sym typeface="Atkinson Hyperlegible"/>
            </a:endParaRPr>
          </a:p>
          <a:p>
            <a:pPr marL="914400" lvl="1" indent="-334674" algn="l" rtl="0">
              <a:lnSpc>
                <a:spcPct val="115000"/>
              </a:lnSpc>
              <a:spcBef>
                <a:spcPts val="0"/>
              </a:spcBef>
              <a:spcAft>
                <a:spcPts val="0"/>
              </a:spcAft>
              <a:buClr>
                <a:schemeClr val="dk1"/>
              </a:buClr>
              <a:buSzPts val="1670"/>
              <a:buFont typeface="Atkinson Hyperlegible"/>
              <a:buChar char="○"/>
            </a:pPr>
            <a:r>
              <a:rPr lang="en" sz="1670">
                <a:solidFill>
                  <a:schemeClr val="dk1"/>
                </a:solidFill>
                <a:latin typeface="Atkinson Hyperlegible"/>
                <a:ea typeface="Atkinson Hyperlegible"/>
                <a:cs typeface="Atkinson Hyperlegible"/>
                <a:sym typeface="Atkinson Hyperlegible"/>
              </a:rPr>
              <a:t>Increased browsability in the Portal’s Explore feature</a:t>
            </a:r>
            <a:endParaRPr sz="1670">
              <a:solidFill>
                <a:schemeClr val="dk1"/>
              </a:solidFill>
              <a:latin typeface="Atkinson Hyperlegible"/>
              <a:ea typeface="Atkinson Hyperlegible"/>
              <a:cs typeface="Atkinson Hyperlegible"/>
              <a:sym typeface="Atkinson Hyperlegible"/>
            </a:endParaRPr>
          </a:p>
          <a:p>
            <a:pPr marL="914400" lvl="1" indent="-334674" algn="l" rtl="0">
              <a:lnSpc>
                <a:spcPct val="115000"/>
              </a:lnSpc>
              <a:spcBef>
                <a:spcPts val="0"/>
              </a:spcBef>
              <a:spcAft>
                <a:spcPts val="0"/>
              </a:spcAft>
              <a:buClr>
                <a:schemeClr val="dk1"/>
              </a:buClr>
              <a:buSzPts val="1670"/>
              <a:buFont typeface="Atkinson Hyperlegible"/>
              <a:buChar char="○"/>
            </a:pPr>
            <a:r>
              <a:rPr lang="en" sz="1670">
                <a:solidFill>
                  <a:schemeClr val="dk1"/>
                </a:solidFill>
                <a:latin typeface="Atkinson Hyperlegible"/>
                <a:ea typeface="Atkinson Hyperlegible"/>
                <a:cs typeface="Atkinson Hyperlegible"/>
                <a:sym typeface="Atkinson Hyperlegible"/>
              </a:rPr>
              <a:t>Eases the work of variable-level comparison among projects</a:t>
            </a:r>
            <a:endParaRPr sz="1270">
              <a:solidFill>
                <a:schemeClr val="dk1"/>
              </a:solidFill>
              <a:latin typeface="Atkinson Hyperlegible"/>
              <a:ea typeface="Atkinson Hyperlegible"/>
              <a:cs typeface="Atkinson Hyperlegible"/>
              <a:sym typeface="Atkinson Hyperlegible"/>
            </a:endParaRPr>
          </a:p>
        </p:txBody>
      </p:sp>
      <p:pic>
        <p:nvPicPr>
          <p:cNvPr id="541" name="Google Shape;541;p63"/>
          <p:cNvPicPr preferRelativeResize="0"/>
          <p:nvPr/>
        </p:nvPicPr>
        <p:blipFill>
          <a:blip r:embed="rId3">
            <a:alphaModFix/>
          </a:blip>
          <a:stretch>
            <a:fillRect/>
          </a:stretch>
        </p:blipFill>
        <p:spPr>
          <a:xfrm>
            <a:off x="1119750" y="2614345"/>
            <a:ext cx="3533325" cy="2157879"/>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64"/>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A Concept System in the Portal</a:t>
            </a:r>
            <a:endParaRPr/>
          </a:p>
        </p:txBody>
      </p:sp>
      <p:pic>
        <p:nvPicPr>
          <p:cNvPr id="547" name="Google Shape;547;p64"/>
          <p:cNvPicPr preferRelativeResize="0"/>
          <p:nvPr/>
        </p:nvPicPr>
        <p:blipFill>
          <a:blip r:embed="rId3">
            <a:alphaModFix/>
          </a:blip>
          <a:stretch>
            <a:fillRect/>
          </a:stretch>
        </p:blipFill>
        <p:spPr>
          <a:xfrm>
            <a:off x="393250" y="1041277"/>
            <a:ext cx="8488498" cy="3642749"/>
          </a:xfrm>
          <a:prstGeom prst="rect">
            <a:avLst/>
          </a:prstGeom>
          <a:noFill/>
          <a:ln>
            <a:noFill/>
          </a:ln>
        </p:spPr>
      </p:pic>
      <p:pic>
        <p:nvPicPr>
          <p:cNvPr id="548" name="Google Shape;548;p64"/>
          <p:cNvPicPr preferRelativeResize="0"/>
          <p:nvPr/>
        </p:nvPicPr>
        <p:blipFill>
          <a:blip r:embed="rId4">
            <a:alphaModFix/>
          </a:blip>
          <a:stretch>
            <a:fillRect/>
          </a:stretch>
        </p:blipFill>
        <p:spPr>
          <a:xfrm>
            <a:off x="471900" y="1997646"/>
            <a:ext cx="2972400" cy="235449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65"/>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Before the Common Concepts List</a:t>
            </a:r>
            <a:endParaRPr/>
          </a:p>
        </p:txBody>
      </p:sp>
      <p:sp>
        <p:nvSpPr>
          <p:cNvPr id="554" name="Google Shape;554;p65"/>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457200" lvl="0" indent="-374650" algn="l" rtl="0">
              <a:lnSpc>
                <a:spcPct val="115000"/>
              </a:lnSpc>
              <a:spcBef>
                <a:spcPts val="800"/>
              </a:spcBef>
              <a:spcAft>
                <a:spcPts val="0"/>
              </a:spcAft>
              <a:buSzPts val="2300"/>
              <a:buChar char="●"/>
            </a:pPr>
            <a:r>
              <a:rPr lang="en" sz="2100" b="1"/>
              <a:t>2018</a:t>
            </a:r>
            <a:r>
              <a:rPr lang="en" sz="2100"/>
              <a:t>: Added NSHAP to the Portal</a:t>
            </a:r>
            <a:endParaRPr sz="2100"/>
          </a:p>
          <a:p>
            <a:pPr marL="914400" lvl="1" indent="-342900" algn="l" rtl="0">
              <a:lnSpc>
                <a:spcPct val="115000"/>
              </a:lnSpc>
              <a:spcBef>
                <a:spcPts val="1000"/>
              </a:spcBef>
              <a:spcAft>
                <a:spcPts val="0"/>
              </a:spcAft>
              <a:buSzPts val="1800"/>
              <a:buChar char="○"/>
            </a:pPr>
            <a:r>
              <a:rPr lang="en" sz="1900"/>
              <a:t>Concept system based directly on the series’ original organization</a:t>
            </a:r>
            <a:endParaRPr sz="1900"/>
          </a:p>
          <a:p>
            <a:pPr marL="457200" lvl="0" indent="-374650" algn="l" rtl="0">
              <a:lnSpc>
                <a:spcPct val="115000"/>
              </a:lnSpc>
              <a:spcBef>
                <a:spcPts val="1000"/>
              </a:spcBef>
              <a:spcAft>
                <a:spcPts val="0"/>
              </a:spcAft>
              <a:buSzPts val="2300"/>
              <a:buChar char="●"/>
            </a:pPr>
            <a:r>
              <a:rPr lang="en" sz="2100" b="1"/>
              <a:t>2020/2021</a:t>
            </a:r>
            <a:r>
              <a:rPr lang="en" sz="2100"/>
              <a:t>: Created cross-series comparisons of NSHAP to NHATS, and NSHAP to  MIDUS</a:t>
            </a:r>
            <a:endParaRPr sz="2100"/>
          </a:p>
          <a:p>
            <a:pPr marL="914400" lvl="1" indent="-349250" algn="l" rtl="0">
              <a:lnSpc>
                <a:spcPct val="115000"/>
              </a:lnSpc>
              <a:spcBef>
                <a:spcPts val="1000"/>
              </a:spcBef>
              <a:spcAft>
                <a:spcPts val="0"/>
              </a:spcAft>
              <a:buSzPts val="1900"/>
              <a:buChar char="○"/>
            </a:pPr>
            <a:r>
              <a:rPr lang="en" sz="1900"/>
              <a:t>Demonstrated that series have many concepts in common – </a:t>
            </a:r>
            <a:r>
              <a:rPr lang="en" sz="1900" b="1">
                <a:solidFill>
                  <a:schemeClr val="accent2"/>
                </a:solidFill>
              </a:rPr>
              <a:t>GOOD!</a:t>
            </a:r>
            <a:endParaRPr sz="1900" b="1">
              <a:solidFill>
                <a:schemeClr val="accent2"/>
              </a:solidFill>
            </a:endParaRPr>
          </a:p>
          <a:p>
            <a:pPr marL="914400" lvl="1" indent="-368300" algn="l" rtl="0">
              <a:lnSpc>
                <a:spcPct val="115000"/>
              </a:lnSpc>
              <a:spcBef>
                <a:spcPts val="1000"/>
              </a:spcBef>
              <a:spcAft>
                <a:spcPts val="1000"/>
              </a:spcAft>
              <a:buSzPts val="2200"/>
              <a:buChar char="○"/>
            </a:pPr>
            <a:r>
              <a:rPr lang="en" sz="1900"/>
              <a:t>Concepts are worded </a:t>
            </a:r>
            <a:r>
              <a:rPr lang="en" sz="2100"/>
              <a:t>differently</a:t>
            </a:r>
            <a:r>
              <a:rPr lang="en" sz="1900"/>
              <a:t> across series, so variables under different concepts may not appear in the same search </a:t>
            </a:r>
            <a:r>
              <a:rPr lang="en" sz="1900" i="1"/>
              <a:t>even when comparable</a:t>
            </a:r>
            <a:r>
              <a:rPr lang="en" sz="1900"/>
              <a:t> – </a:t>
            </a:r>
            <a:r>
              <a:rPr lang="en" sz="1900" b="1">
                <a:solidFill>
                  <a:srgbClr val="FF0000"/>
                </a:solidFill>
              </a:rPr>
              <a:t>BAD!</a:t>
            </a:r>
            <a:endParaRPr sz="19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66"/>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Creating the List</a:t>
            </a:r>
            <a:endParaRPr/>
          </a:p>
        </p:txBody>
      </p:sp>
      <p:sp>
        <p:nvSpPr>
          <p:cNvPr id="560" name="Google Shape;560;p66"/>
          <p:cNvSpPr txBox="1">
            <a:spLocks noGrp="1"/>
          </p:cNvSpPr>
          <p:nvPr>
            <p:ph type="body" idx="1"/>
          </p:nvPr>
        </p:nvSpPr>
        <p:spPr>
          <a:xfrm>
            <a:off x="433475" y="1177888"/>
            <a:ext cx="8488500" cy="1931400"/>
          </a:xfrm>
          <a:prstGeom prst="rect">
            <a:avLst/>
          </a:prstGeom>
        </p:spPr>
        <p:txBody>
          <a:bodyPr spcFirstLastPara="1" wrap="square" lIns="68575" tIns="34275" rIns="68575" bIns="34275" anchor="t" anchorCtr="0">
            <a:noAutofit/>
          </a:bodyPr>
          <a:lstStyle/>
          <a:p>
            <a:pPr marL="457200" lvl="0" indent="-298450" algn="l" rtl="0">
              <a:lnSpc>
                <a:spcPct val="115000"/>
              </a:lnSpc>
              <a:spcBef>
                <a:spcPts val="800"/>
              </a:spcBef>
              <a:spcAft>
                <a:spcPts val="0"/>
              </a:spcAft>
              <a:buSzPts val="1100"/>
              <a:buChar char="●"/>
            </a:pPr>
            <a:r>
              <a:rPr lang="en" sz="2100"/>
              <a:t>We started compiling a Common Concepts list to use as a standard for all projects on the Portal.</a:t>
            </a:r>
            <a:endParaRPr sz="2100"/>
          </a:p>
          <a:p>
            <a:pPr marL="457200" lvl="0" indent="-298450" algn="l" rtl="0">
              <a:lnSpc>
                <a:spcPct val="115000"/>
              </a:lnSpc>
              <a:spcBef>
                <a:spcPts val="0"/>
              </a:spcBef>
              <a:spcAft>
                <a:spcPts val="0"/>
              </a:spcAft>
              <a:buSzPts val="1100"/>
              <a:buChar char="●"/>
            </a:pPr>
            <a:r>
              <a:rPr lang="en" sz="2100"/>
              <a:t>Every topic and subtopic on the Portal is included in the list.</a:t>
            </a:r>
            <a:endParaRPr sz="2100"/>
          </a:p>
          <a:p>
            <a:pPr marL="457200" lvl="0" indent="-298450" algn="l" rtl="0">
              <a:lnSpc>
                <a:spcPct val="115000"/>
              </a:lnSpc>
              <a:spcBef>
                <a:spcPts val="0"/>
              </a:spcBef>
              <a:spcAft>
                <a:spcPts val="0"/>
              </a:spcAft>
              <a:buSzPts val="1100"/>
              <a:buChar char="●"/>
            </a:pPr>
            <a:r>
              <a:rPr lang="en" sz="2100"/>
              <a:t>Concept systems use sub/topics from this list when possible.</a:t>
            </a:r>
            <a:endParaRPr sz="2100"/>
          </a:p>
          <a:p>
            <a:pPr marL="457200" lvl="0" indent="-298450" algn="l" rtl="0">
              <a:lnSpc>
                <a:spcPct val="115000"/>
              </a:lnSpc>
              <a:spcBef>
                <a:spcPts val="0"/>
              </a:spcBef>
              <a:spcAft>
                <a:spcPts val="0"/>
              </a:spcAft>
              <a:buSzPts val="1100"/>
              <a:buChar char="●"/>
            </a:pPr>
            <a:r>
              <a:rPr lang="en" sz="2100"/>
              <a:t>When we find no good match, we create a new sub/topic.</a:t>
            </a:r>
            <a:endParaRPr sz="2100"/>
          </a:p>
        </p:txBody>
      </p:sp>
      <p:pic>
        <p:nvPicPr>
          <p:cNvPr id="561" name="Google Shape;561;p66"/>
          <p:cNvPicPr preferRelativeResize="0"/>
          <p:nvPr/>
        </p:nvPicPr>
        <p:blipFill>
          <a:blip r:embed="rId3">
            <a:alphaModFix/>
          </a:blip>
          <a:stretch>
            <a:fillRect/>
          </a:stretch>
        </p:blipFill>
        <p:spPr>
          <a:xfrm>
            <a:off x="1270421" y="3210063"/>
            <a:ext cx="6722779" cy="164568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p67"/>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500"/>
              <a:t>Standardization Makes Data FAIR</a:t>
            </a:r>
            <a:endParaRPr sz="3500"/>
          </a:p>
        </p:txBody>
      </p:sp>
      <p:pic>
        <p:nvPicPr>
          <p:cNvPr id="567" name="Google Shape;567;p67"/>
          <p:cNvPicPr preferRelativeResize="0"/>
          <p:nvPr/>
        </p:nvPicPr>
        <p:blipFill>
          <a:blip r:embed="rId3">
            <a:alphaModFix/>
          </a:blip>
          <a:stretch>
            <a:fillRect/>
          </a:stretch>
        </p:blipFill>
        <p:spPr>
          <a:xfrm>
            <a:off x="1092638" y="1093944"/>
            <a:ext cx="6958723" cy="3661406"/>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Google Shape;572;p68"/>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More Concepts, More Problems</a:t>
            </a:r>
            <a:endParaRPr/>
          </a:p>
        </p:txBody>
      </p:sp>
      <p:sp>
        <p:nvSpPr>
          <p:cNvPr id="573" name="Google Shape;573;p68"/>
          <p:cNvSpPr txBox="1">
            <a:spLocks noGrp="1"/>
          </p:cNvSpPr>
          <p:nvPr>
            <p:ph type="body" idx="1"/>
          </p:nvPr>
        </p:nvSpPr>
        <p:spPr>
          <a:xfrm>
            <a:off x="433475" y="1261624"/>
            <a:ext cx="8488500" cy="1979400"/>
          </a:xfrm>
          <a:prstGeom prst="rect">
            <a:avLst/>
          </a:prstGeom>
        </p:spPr>
        <p:txBody>
          <a:bodyPr spcFirstLastPara="1" wrap="square" lIns="68575" tIns="34275" rIns="68575" bIns="34275" anchor="t" anchorCtr="0">
            <a:noAutofit/>
          </a:bodyPr>
          <a:lstStyle/>
          <a:p>
            <a:pPr marL="457200" lvl="0" indent="-311150" algn="l" rtl="0">
              <a:lnSpc>
                <a:spcPct val="115000"/>
              </a:lnSpc>
              <a:spcBef>
                <a:spcPts val="1200"/>
              </a:spcBef>
              <a:spcAft>
                <a:spcPts val="0"/>
              </a:spcAft>
              <a:buSzPts val="1300"/>
              <a:buFont typeface="Atkinson Hyperlegible"/>
              <a:buChar char="●"/>
            </a:pPr>
            <a:r>
              <a:rPr lang="en" sz="2300"/>
              <a:t>15 cross-wave, 2 cross-series, and 1 multi-series comparisons later, the list has become unwieldy:</a:t>
            </a:r>
            <a:endParaRPr sz="2300"/>
          </a:p>
          <a:p>
            <a:pPr marL="914400" lvl="1" indent="-304800" algn="l" rtl="0">
              <a:lnSpc>
                <a:spcPct val="115000"/>
              </a:lnSpc>
              <a:spcBef>
                <a:spcPts val="0"/>
              </a:spcBef>
              <a:spcAft>
                <a:spcPts val="0"/>
              </a:spcAft>
              <a:buSzPts val="1200"/>
              <a:buFont typeface="Atkinson Hyperlegible"/>
              <a:buChar char="○"/>
            </a:pPr>
            <a:r>
              <a:rPr lang="en" sz="2200"/>
              <a:t>Topic: </a:t>
            </a:r>
            <a:r>
              <a:rPr lang="en" sz="2200" i="1"/>
              <a:t>Cognitive function </a:t>
            </a:r>
            <a:r>
              <a:rPr lang="en" sz="2200"/>
              <a:t>grew from 9 subtopics to 62</a:t>
            </a:r>
            <a:endParaRPr sz="2200"/>
          </a:p>
          <a:p>
            <a:pPr marL="914400" lvl="1" indent="-304800" algn="l" rtl="0">
              <a:lnSpc>
                <a:spcPct val="115000"/>
              </a:lnSpc>
              <a:spcBef>
                <a:spcPts val="0"/>
              </a:spcBef>
              <a:spcAft>
                <a:spcPts val="0"/>
              </a:spcAft>
              <a:buSzPts val="1200"/>
              <a:buFont typeface="Atkinson Hyperlegible"/>
              <a:buChar char="○"/>
            </a:pPr>
            <a:r>
              <a:rPr lang="en" sz="2200"/>
              <a:t>Topic: </a:t>
            </a:r>
            <a:r>
              <a:rPr lang="en" sz="2200" i="1"/>
              <a:t>Physical health </a:t>
            </a:r>
            <a:r>
              <a:rPr lang="en" sz="2200"/>
              <a:t>grew from 10 subtopics to 48</a:t>
            </a:r>
            <a:endParaRPr sz="2200"/>
          </a:p>
        </p:txBody>
      </p:sp>
      <p:graphicFrame>
        <p:nvGraphicFramePr>
          <p:cNvPr id="574" name="Google Shape;574;p68"/>
          <p:cNvGraphicFramePr/>
          <p:nvPr/>
        </p:nvGraphicFramePr>
        <p:xfrm>
          <a:off x="2508775" y="3169824"/>
          <a:ext cx="3000000" cy="3000000"/>
        </p:xfrm>
        <a:graphic>
          <a:graphicData uri="http://schemas.openxmlformats.org/drawingml/2006/table">
            <a:tbl>
              <a:tblPr>
                <a:noFill/>
                <a:tableStyleId>{EEB12F71-B409-4402-B4AB-F25407423EA1}</a:tableStyleId>
              </a:tblPr>
              <a:tblGrid>
                <a:gridCol w="2328400">
                  <a:extLst>
                    <a:ext uri="{9D8B030D-6E8A-4147-A177-3AD203B41FA5}">
                      <a16:colId xmlns:a16="http://schemas.microsoft.com/office/drawing/2014/main" val="20000"/>
                    </a:ext>
                  </a:extLst>
                </a:gridCol>
                <a:gridCol w="1126450">
                  <a:extLst>
                    <a:ext uri="{9D8B030D-6E8A-4147-A177-3AD203B41FA5}">
                      <a16:colId xmlns:a16="http://schemas.microsoft.com/office/drawing/2014/main" val="20001"/>
                    </a:ext>
                  </a:extLst>
                </a:gridCol>
                <a:gridCol w="1134250">
                  <a:extLst>
                    <a:ext uri="{9D8B030D-6E8A-4147-A177-3AD203B41FA5}">
                      <a16:colId xmlns:a16="http://schemas.microsoft.com/office/drawing/2014/main" val="20002"/>
                    </a:ext>
                  </a:extLst>
                </a:gridCol>
              </a:tblGrid>
              <a:tr h="375125">
                <a:tc>
                  <a:txBody>
                    <a:bodyPr/>
                    <a:lstStyle/>
                    <a:p>
                      <a:pPr marL="0" lvl="0" indent="0" algn="l" rtl="0">
                        <a:spcBef>
                          <a:spcPts val="0"/>
                        </a:spcBef>
                        <a:spcAft>
                          <a:spcPts val="0"/>
                        </a:spcAft>
                        <a:buNone/>
                      </a:pPr>
                      <a:r>
                        <a:rPr lang="en" b="1">
                          <a:latin typeface="Atkinson Hyperlegible"/>
                          <a:ea typeface="Atkinson Hyperlegible"/>
                          <a:cs typeface="Atkinson Hyperlegible"/>
                          <a:sym typeface="Atkinson Hyperlegible"/>
                        </a:rPr>
                        <a:t>Object</a:t>
                      </a:r>
                      <a:endParaRPr b="1">
                        <a:latin typeface="Atkinson Hyperlegible"/>
                        <a:ea typeface="Atkinson Hyperlegible"/>
                        <a:cs typeface="Atkinson Hyperlegible"/>
                        <a:sym typeface="Atkinson Hyperlegible"/>
                      </a:endParaRPr>
                    </a:p>
                  </a:txBody>
                  <a:tcPr marL="91425" marR="91425" marT="91425" marB="91425">
                    <a:solidFill>
                      <a:srgbClr val="D9EAD3"/>
                    </a:solidFill>
                  </a:tcPr>
                </a:tc>
                <a:tc>
                  <a:txBody>
                    <a:bodyPr/>
                    <a:lstStyle/>
                    <a:p>
                      <a:pPr marL="0" lvl="0" indent="0" algn="ctr" rtl="0">
                        <a:spcBef>
                          <a:spcPts val="0"/>
                        </a:spcBef>
                        <a:spcAft>
                          <a:spcPts val="0"/>
                        </a:spcAft>
                        <a:buNone/>
                      </a:pPr>
                      <a:r>
                        <a:rPr lang="en" b="1">
                          <a:latin typeface="Atkinson Hyperlegible"/>
                          <a:ea typeface="Atkinson Hyperlegible"/>
                          <a:cs typeface="Atkinson Hyperlegible"/>
                          <a:sym typeface="Atkinson Hyperlegible"/>
                        </a:rPr>
                        <a:t>2022</a:t>
                      </a:r>
                      <a:endParaRPr b="1">
                        <a:latin typeface="Atkinson Hyperlegible"/>
                        <a:ea typeface="Atkinson Hyperlegible"/>
                        <a:cs typeface="Atkinson Hyperlegible"/>
                        <a:sym typeface="Atkinson Hyperlegible"/>
                      </a:endParaRPr>
                    </a:p>
                  </a:txBody>
                  <a:tcPr marL="91425" marR="91425" marT="91425" marB="91425">
                    <a:solidFill>
                      <a:srgbClr val="D9EAD3"/>
                    </a:solidFill>
                  </a:tcPr>
                </a:tc>
                <a:tc>
                  <a:txBody>
                    <a:bodyPr/>
                    <a:lstStyle/>
                    <a:p>
                      <a:pPr marL="0" lvl="0" indent="0" algn="ctr" rtl="0">
                        <a:spcBef>
                          <a:spcPts val="0"/>
                        </a:spcBef>
                        <a:spcAft>
                          <a:spcPts val="0"/>
                        </a:spcAft>
                        <a:buNone/>
                      </a:pPr>
                      <a:r>
                        <a:rPr lang="en" b="1">
                          <a:latin typeface="Atkinson Hyperlegible"/>
                          <a:ea typeface="Atkinson Hyperlegible"/>
                          <a:cs typeface="Atkinson Hyperlegible"/>
                          <a:sym typeface="Atkinson Hyperlegible"/>
                        </a:rPr>
                        <a:t>2025</a:t>
                      </a:r>
                      <a:endParaRPr b="1">
                        <a:latin typeface="Atkinson Hyperlegible"/>
                        <a:ea typeface="Atkinson Hyperlegible"/>
                        <a:cs typeface="Atkinson Hyperlegible"/>
                        <a:sym typeface="Atkinson Hyperlegible"/>
                      </a:endParaRPr>
                    </a:p>
                  </a:txBody>
                  <a:tcPr marL="91425" marR="91425" marT="91425" marB="91425">
                    <a:solidFill>
                      <a:srgbClr val="D9EAD3"/>
                    </a:solidFill>
                  </a:tcPr>
                </a:tc>
                <a:extLst>
                  <a:ext uri="{0D108BD9-81ED-4DB2-BD59-A6C34878D82A}">
                    <a16:rowId xmlns:a16="http://schemas.microsoft.com/office/drawing/2014/main" val="10000"/>
                  </a:ext>
                </a:extLst>
              </a:tr>
              <a:tr h="375125">
                <a:tc>
                  <a:txBody>
                    <a:bodyPr/>
                    <a:lstStyle/>
                    <a:p>
                      <a:pPr marL="0" lvl="0" indent="0" algn="l" rtl="0">
                        <a:spcBef>
                          <a:spcPts val="0"/>
                        </a:spcBef>
                        <a:spcAft>
                          <a:spcPts val="0"/>
                        </a:spcAft>
                        <a:buNone/>
                      </a:pPr>
                      <a:r>
                        <a:rPr lang="en">
                          <a:latin typeface="Atkinson Hyperlegible"/>
                          <a:ea typeface="Atkinson Hyperlegible"/>
                          <a:cs typeface="Atkinson Hyperlegible"/>
                          <a:sym typeface="Atkinson Hyperlegible"/>
                        </a:rPr>
                        <a:t>Concept systems on portal</a:t>
                      </a:r>
                      <a:endParaRPr>
                        <a:latin typeface="Atkinson Hyperlegible"/>
                        <a:ea typeface="Atkinson Hyperlegible"/>
                        <a:cs typeface="Atkinson Hyperlegible"/>
                        <a:sym typeface="Atkinson Hyperlegible"/>
                      </a:endParaRPr>
                    </a:p>
                  </a:txBody>
                  <a:tcPr marL="91425" marR="91425" marT="91425" marB="91425"/>
                </a:tc>
                <a:tc>
                  <a:txBody>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3</a:t>
                      </a:r>
                      <a:endParaRPr>
                        <a:latin typeface="Atkinson Hyperlegible"/>
                        <a:ea typeface="Atkinson Hyperlegible"/>
                        <a:cs typeface="Atkinson Hyperlegible"/>
                        <a:sym typeface="Atkinson Hyperlegible"/>
                      </a:endParaRPr>
                    </a:p>
                  </a:txBody>
                  <a:tcPr marL="91425" marR="91425" marT="91425" marB="91425"/>
                </a:tc>
                <a:tc>
                  <a:txBody>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19</a:t>
                      </a:r>
                      <a:endParaRPr>
                        <a:latin typeface="Atkinson Hyperlegible"/>
                        <a:ea typeface="Atkinson Hyperlegible"/>
                        <a:cs typeface="Atkinson Hyperlegible"/>
                        <a:sym typeface="Atkinson Hyperlegible"/>
                      </a:endParaRPr>
                    </a:p>
                  </a:txBody>
                  <a:tcPr marL="91425" marR="91425" marT="91425" marB="91425"/>
                </a:tc>
                <a:extLst>
                  <a:ext uri="{0D108BD9-81ED-4DB2-BD59-A6C34878D82A}">
                    <a16:rowId xmlns:a16="http://schemas.microsoft.com/office/drawing/2014/main" val="10001"/>
                  </a:ext>
                </a:extLst>
              </a:tr>
              <a:tr h="375125">
                <a:tc>
                  <a:txBody>
                    <a:bodyPr/>
                    <a:lstStyle/>
                    <a:p>
                      <a:pPr marL="0" lvl="0" indent="0" algn="l" rtl="0">
                        <a:spcBef>
                          <a:spcPts val="0"/>
                        </a:spcBef>
                        <a:spcAft>
                          <a:spcPts val="0"/>
                        </a:spcAft>
                        <a:buNone/>
                      </a:pPr>
                      <a:r>
                        <a:rPr lang="en">
                          <a:latin typeface="Atkinson Hyperlegible"/>
                          <a:ea typeface="Atkinson Hyperlegible"/>
                          <a:cs typeface="Atkinson Hyperlegible"/>
                          <a:sym typeface="Atkinson Hyperlegible"/>
                        </a:rPr>
                        <a:t>Topics in List</a:t>
                      </a:r>
                      <a:endParaRPr>
                        <a:latin typeface="Atkinson Hyperlegible"/>
                        <a:ea typeface="Atkinson Hyperlegible"/>
                        <a:cs typeface="Atkinson Hyperlegible"/>
                        <a:sym typeface="Atkinson Hyperlegible"/>
                      </a:endParaRPr>
                    </a:p>
                  </a:txBody>
                  <a:tcPr marL="91425" marR="91425" marT="91425" marB="91425"/>
                </a:tc>
                <a:tc>
                  <a:txBody>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32</a:t>
                      </a:r>
                      <a:endParaRPr>
                        <a:latin typeface="Atkinson Hyperlegible"/>
                        <a:ea typeface="Atkinson Hyperlegible"/>
                        <a:cs typeface="Atkinson Hyperlegible"/>
                        <a:sym typeface="Atkinson Hyperlegible"/>
                      </a:endParaRPr>
                    </a:p>
                  </a:txBody>
                  <a:tcPr marL="91425" marR="91425" marT="91425" marB="91425"/>
                </a:tc>
                <a:tc>
                  <a:txBody>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51</a:t>
                      </a:r>
                      <a:endParaRPr>
                        <a:latin typeface="Atkinson Hyperlegible"/>
                        <a:ea typeface="Atkinson Hyperlegible"/>
                        <a:cs typeface="Atkinson Hyperlegible"/>
                        <a:sym typeface="Atkinson Hyperlegible"/>
                      </a:endParaRPr>
                    </a:p>
                  </a:txBody>
                  <a:tcPr marL="91425" marR="91425" marT="91425" marB="91425"/>
                </a:tc>
                <a:extLst>
                  <a:ext uri="{0D108BD9-81ED-4DB2-BD59-A6C34878D82A}">
                    <a16:rowId xmlns:a16="http://schemas.microsoft.com/office/drawing/2014/main" val="10002"/>
                  </a:ext>
                </a:extLst>
              </a:tr>
              <a:tr h="375125">
                <a:tc>
                  <a:txBody>
                    <a:bodyPr/>
                    <a:lstStyle/>
                    <a:p>
                      <a:pPr marL="0" lvl="0" indent="0" algn="l" rtl="0">
                        <a:spcBef>
                          <a:spcPts val="0"/>
                        </a:spcBef>
                        <a:spcAft>
                          <a:spcPts val="0"/>
                        </a:spcAft>
                        <a:buNone/>
                      </a:pPr>
                      <a:r>
                        <a:rPr lang="en">
                          <a:latin typeface="Atkinson Hyperlegible"/>
                          <a:ea typeface="Atkinson Hyperlegible"/>
                          <a:cs typeface="Atkinson Hyperlegible"/>
                          <a:sym typeface="Atkinson Hyperlegible"/>
                        </a:rPr>
                        <a:t>Subtopics in List</a:t>
                      </a:r>
                      <a:endParaRPr>
                        <a:latin typeface="Atkinson Hyperlegible"/>
                        <a:ea typeface="Atkinson Hyperlegible"/>
                        <a:cs typeface="Atkinson Hyperlegible"/>
                        <a:sym typeface="Atkinson Hyperlegible"/>
                      </a:endParaRPr>
                    </a:p>
                  </a:txBody>
                  <a:tcPr marL="91425" marR="91425" marT="91425" marB="91425"/>
                </a:tc>
                <a:tc>
                  <a:txBody>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110</a:t>
                      </a:r>
                      <a:endParaRPr>
                        <a:latin typeface="Atkinson Hyperlegible"/>
                        <a:ea typeface="Atkinson Hyperlegible"/>
                        <a:cs typeface="Atkinson Hyperlegible"/>
                        <a:sym typeface="Atkinson Hyperlegible"/>
                      </a:endParaRPr>
                    </a:p>
                  </a:txBody>
                  <a:tcPr marL="91425" marR="91425" marT="91425" marB="91425"/>
                </a:tc>
                <a:tc>
                  <a:txBody>
                    <a:bodyPr/>
                    <a:lstStyle/>
                    <a:p>
                      <a:pPr marL="0" lvl="0" indent="0" algn="ctr" rtl="0">
                        <a:spcBef>
                          <a:spcPts val="0"/>
                        </a:spcBef>
                        <a:spcAft>
                          <a:spcPts val="0"/>
                        </a:spcAft>
                        <a:buNone/>
                      </a:pPr>
                      <a:r>
                        <a:rPr lang="en">
                          <a:latin typeface="Atkinson Hyperlegible"/>
                          <a:ea typeface="Atkinson Hyperlegible"/>
                          <a:cs typeface="Atkinson Hyperlegible"/>
                          <a:sym typeface="Atkinson Hyperlegible"/>
                        </a:rPr>
                        <a:t>560</a:t>
                      </a:r>
                      <a:endParaRPr>
                        <a:latin typeface="Atkinson Hyperlegible"/>
                        <a:ea typeface="Atkinson Hyperlegible"/>
                        <a:cs typeface="Atkinson Hyperlegible"/>
                        <a:sym typeface="Atkinson Hyperlegible"/>
                      </a:endParaRPr>
                    </a:p>
                  </a:txBody>
                  <a:tcPr marL="91425" marR="91425" marT="91425" marB="91425"/>
                </a:tc>
                <a:extLst>
                  <a:ext uri="{0D108BD9-81ED-4DB2-BD59-A6C34878D82A}">
                    <a16:rowId xmlns:a16="http://schemas.microsoft.com/office/drawing/2014/main" val="10003"/>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69"/>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500"/>
              <a:t>Falling Short of Truly </a:t>
            </a:r>
            <a:r>
              <a:rPr lang="en" sz="3500" i="1"/>
              <a:t>Common</a:t>
            </a:r>
            <a:r>
              <a:rPr lang="en" sz="3500"/>
              <a:t> Concepts</a:t>
            </a:r>
            <a:endParaRPr sz="3500"/>
          </a:p>
        </p:txBody>
      </p:sp>
      <p:sp>
        <p:nvSpPr>
          <p:cNvPr id="580" name="Google Shape;580;p69"/>
          <p:cNvSpPr txBox="1">
            <a:spLocks noGrp="1"/>
          </p:cNvSpPr>
          <p:nvPr>
            <p:ph type="body" idx="1"/>
          </p:nvPr>
        </p:nvSpPr>
        <p:spPr>
          <a:xfrm>
            <a:off x="433475" y="1106066"/>
            <a:ext cx="8488500" cy="8541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r>
              <a:rPr lang="en" sz="2200"/>
              <a:t>Despite our best efforts, there is still variation across concept systems. Why?</a:t>
            </a:r>
            <a:endParaRPr sz="2200"/>
          </a:p>
        </p:txBody>
      </p:sp>
      <p:grpSp>
        <p:nvGrpSpPr>
          <p:cNvPr id="581" name="Google Shape;581;p69"/>
          <p:cNvGrpSpPr/>
          <p:nvPr/>
        </p:nvGrpSpPr>
        <p:grpSpPr>
          <a:xfrm>
            <a:off x="566050" y="1808875"/>
            <a:ext cx="8011801" cy="1360523"/>
            <a:chOff x="-330" y="1323166"/>
            <a:chExt cx="8011801" cy="731700"/>
          </a:xfrm>
        </p:grpSpPr>
        <p:sp>
          <p:nvSpPr>
            <p:cNvPr id="582" name="Google Shape;582;p69"/>
            <p:cNvSpPr txBox="1"/>
            <p:nvPr/>
          </p:nvSpPr>
          <p:spPr>
            <a:xfrm>
              <a:off x="-330" y="1373344"/>
              <a:ext cx="2053500" cy="629700"/>
            </a:xfrm>
            <a:prstGeom prst="rect">
              <a:avLst/>
            </a:prstGeom>
            <a:noFill/>
            <a:ln>
              <a:noFill/>
            </a:ln>
          </p:spPr>
          <p:txBody>
            <a:bodyPr spcFirstLastPara="1" wrap="square" lIns="91425" tIns="45700" rIns="91425" bIns="45700" anchor="ctr" anchorCtr="0">
              <a:noAutofit/>
            </a:bodyPr>
            <a:lstStyle/>
            <a:p>
              <a:pPr marL="0" lvl="0" indent="0" algn="r" rtl="0">
                <a:lnSpc>
                  <a:spcPct val="90000"/>
                </a:lnSpc>
                <a:spcBef>
                  <a:spcPts val="0"/>
                </a:spcBef>
                <a:spcAft>
                  <a:spcPts val="0"/>
                </a:spcAft>
                <a:buNone/>
              </a:pPr>
              <a:r>
                <a:rPr lang="en" sz="1900">
                  <a:solidFill>
                    <a:schemeClr val="dk2"/>
                  </a:solidFill>
                  <a:latin typeface="Roboto Medium"/>
                  <a:ea typeface="Roboto Medium"/>
                  <a:cs typeface="Roboto Medium"/>
                  <a:sym typeface="Roboto Medium"/>
                </a:rPr>
                <a:t>Special Interests</a:t>
              </a:r>
              <a:endParaRPr sz="1900">
                <a:solidFill>
                  <a:schemeClr val="dk2"/>
                </a:solidFill>
                <a:latin typeface="Roboto Medium"/>
                <a:ea typeface="Roboto Medium"/>
                <a:cs typeface="Roboto Medium"/>
                <a:sym typeface="Roboto Medium"/>
              </a:endParaRPr>
            </a:p>
          </p:txBody>
        </p:sp>
        <p:sp>
          <p:nvSpPr>
            <p:cNvPr id="583" name="Google Shape;583;p69"/>
            <p:cNvSpPr/>
            <p:nvPr/>
          </p:nvSpPr>
          <p:spPr>
            <a:xfrm>
              <a:off x="2160871" y="1323166"/>
              <a:ext cx="5850600" cy="731700"/>
            </a:xfrm>
            <a:prstGeom prst="rect">
              <a:avLst/>
            </a:prstGeom>
            <a:solidFill>
              <a:srgbClr val="CFE2F3"/>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584" name="Google Shape;584;p69"/>
            <p:cNvSpPr txBox="1"/>
            <p:nvPr/>
          </p:nvSpPr>
          <p:spPr>
            <a:xfrm>
              <a:off x="2328345" y="1407441"/>
              <a:ext cx="5473500" cy="575400"/>
            </a:xfrm>
            <a:prstGeom prst="rect">
              <a:avLst/>
            </a:prstGeom>
            <a:noFill/>
            <a:ln>
              <a:noFill/>
            </a:ln>
          </p:spPr>
          <p:txBody>
            <a:bodyPr spcFirstLastPara="1" wrap="square" lIns="91425" tIns="45700" rIns="91425" bIns="45700" anchor="ctr" anchorCtr="0">
              <a:noAutofit/>
            </a:bodyPr>
            <a:lstStyle/>
            <a:p>
              <a:pPr marL="0" lvl="0" indent="0" algn="l" rtl="0">
                <a:lnSpc>
                  <a:spcPct val="115000"/>
                </a:lnSpc>
                <a:spcBef>
                  <a:spcPts val="0"/>
                </a:spcBef>
                <a:spcAft>
                  <a:spcPts val="0"/>
                </a:spcAft>
                <a:buNone/>
              </a:pPr>
              <a:r>
                <a:rPr lang="en">
                  <a:solidFill>
                    <a:schemeClr val="dk1"/>
                  </a:solidFill>
                  <a:latin typeface="Atkinson Hyperlegible"/>
                  <a:ea typeface="Atkinson Hyperlegible"/>
                  <a:cs typeface="Atkinson Hyperlegible"/>
                  <a:sym typeface="Atkinson Hyperlegible"/>
                </a:rPr>
                <a:t>The Study of Women’s Health Across the Nation (SWAN) has many more variables on reproductive health than other series.</a:t>
              </a:r>
              <a:endParaRPr>
                <a:solidFill>
                  <a:schemeClr val="dk1"/>
                </a:solidFill>
                <a:latin typeface="Atkinson Hyperlegible"/>
                <a:ea typeface="Atkinson Hyperlegible"/>
                <a:cs typeface="Atkinson Hyperlegible"/>
                <a:sym typeface="Atkinson Hyperlegible"/>
              </a:endParaRPr>
            </a:p>
            <a:p>
              <a:pPr marL="457200" lvl="0" indent="-317500" algn="l" rtl="0">
                <a:lnSpc>
                  <a:spcPct val="115000"/>
                </a:lnSpc>
                <a:spcBef>
                  <a:spcPts val="0"/>
                </a:spcBef>
                <a:spcAft>
                  <a:spcPts val="0"/>
                </a:spcAft>
                <a:buClr>
                  <a:schemeClr val="dk1"/>
                </a:buClr>
                <a:buSzPts val="1400"/>
                <a:buFont typeface="Atkinson Hyperlegible"/>
                <a:buChar char="●"/>
              </a:pPr>
              <a:r>
                <a:rPr lang="en">
                  <a:solidFill>
                    <a:schemeClr val="dk1"/>
                  </a:solidFill>
                  <a:latin typeface="Atkinson Hyperlegible"/>
                  <a:ea typeface="Atkinson Hyperlegible"/>
                  <a:cs typeface="Atkinson Hyperlegible"/>
                  <a:sym typeface="Atkinson Hyperlegible"/>
                </a:rPr>
                <a:t>Following the Common Concepts list to the letter would put 100s of variables under the subtopic “Fertility and menopause” (Physical health) – making browsing difficult.</a:t>
              </a:r>
              <a:endParaRPr>
                <a:solidFill>
                  <a:schemeClr val="dk1"/>
                </a:solidFill>
                <a:latin typeface="Atkinson Hyperlegible"/>
                <a:ea typeface="Atkinson Hyperlegible"/>
                <a:cs typeface="Atkinson Hyperlegible"/>
                <a:sym typeface="Atkinson Hyperlegible"/>
              </a:endParaRPr>
            </a:p>
          </p:txBody>
        </p:sp>
      </p:grpSp>
      <p:grpSp>
        <p:nvGrpSpPr>
          <p:cNvPr id="585" name="Google Shape;585;p69"/>
          <p:cNvGrpSpPr/>
          <p:nvPr/>
        </p:nvGrpSpPr>
        <p:grpSpPr>
          <a:xfrm>
            <a:off x="852700" y="3229928"/>
            <a:ext cx="7650074" cy="1662276"/>
            <a:chOff x="7" y="2207525"/>
            <a:chExt cx="7650074" cy="731700"/>
          </a:xfrm>
        </p:grpSpPr>
        <p:sp>
          <p:nvSpPr>
            <p:cNvPr id="586" name="Google Shape;586;p69"/>
            <p:cNvSpPr txBox="1"/>
            <p:nvPr/>
          </p:nvSpPr>
          <p:spPr>
            <a:xfrm>
              <a:off x="7" y="2257730"/>
              <a:ext cx="1838700" cy="629700"/>
            </a:xfrm>
            <a:prstGeom prst="rect">
              <a:avLst/>
            </a:prstGeom>
            <a:noFill/>
            <a:ln>
              <a:noFill/>
            </a:ln>
          </p:spPr>
          <p:txBody>
            <a:bodyPr spcFirstLastPara="1" wrap="square" lIns="91425" tIns="45700" rIns="91425" bIns="45700" anchor="ctr" anchorCtr="0">
              <a:noAutofit/>
            </a:bodyPr>
            <a:lstStyle/>
            <a:p>
              <a:pPr marL="0" lvl="0" indent="0" algn="r" rtl="0">
                <a:lnSpc>
                  <a:spcPct val="90000"/>
                </a:lnSpc>
                <a:spcBef>
                  <a:spcPts val="0"/>
                </a:spcBef>
                <a:spcAft>
                  <a:spcPts val="0"/>
                </a:spcAft>
                <a:buNone/>
              </a:pPr>
              <a:r>
                <a:rPr lang="en" sz="1900">
                  <a:solidFill>
                    <a:schemeClr val="dk2"/>
                  </a:solidFill>
                  <a:latin typeface="Roboto Medium"/>
                  <a:ea typeface="Roboto Medium"/>
                  <a:cs typeface="Roboto Medium"/>
                  <a:sym typeface="Roboto Medium"/>
                </a:rPr>
                <a:t>Variation in PI documentation</a:t>
              </a:r>
              <a:endParaRPr sz="1900">
                <a:solidFill>
                  <a:schemeClr val="dk2"/>
                </a:solidFill>
                <a:latin typeface="Roboto Medium"/>
                <a:ea typeface="Roboto Medium"/>
                <a:cs typeface="Roboto Medium"/>
                <a:sym typeface="Roboto Medium"/>
              </a:endParaRPr>
            </a:p>
          </p:txBody>
        </p:sp>
        <p:sp>
          <p:nvSpPr>
            <p:cNvPr id="587" name="Google Shape;587;p69"/>
            <p:cNvSpPr/>
            <p:nvPr/>
          </p:nvSpPr>
          <p:spPr>
            <a:xfrm>
              <a:off x="1898481" y="2207525"/>
              <a:ext cx="5751600" cy="731700"/>
            </a:xfrm>
            <a:prstGeom prst="rect">
              <a:avLst/>
            </a:prstGeom>
            <a:solidFill>
              <a:srgbClr val="C9DAF8"/>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588" name="Google Shape;588;p69"/>
            <p:cNvSpPr txBox="1"/>
            <p:nvPr/>
          </p:nvSpPr>
          <p:spPr>
            <a:xfrm>
              <a:off x="2089857" y="2414092"/>
              <a:ext cx="5331000" cy="330600"/>
            </a:xfrm>
            <a:prstGeom prst="rect">
              <a:avLst/>
            </a:prstGeom>
            <a:noFill/>
            <a:ln>
              <a:noFill/>
            </a:ln>
          </p:spPr>
          <p:txBody>
            <a:bodyPr spcFirstLastPara="1" wrap="square" lIns="91425" tIns="45700" rIns="91425" bIns="45700" anchor="ctr" anchorCtr="0">
              <a:noAutofit/>
            </a:bodyPr>
            <a:lstStyle/>
            <a:p>
              <a:pPr marL="457200" lvl="0" indent="-317500" algn="l" rtl="0">
                <a:lnSpc>
                  <a:spcPct val="115000"/>
                </a:lnSpc>
                <a:spcBef>
                  <a:spcPts val="0"/>
                </a:spcBef>
                <a:spcAft>
                  <a:spcPts val="0"/>
                </a:spcAft>
                <a:buClr>
                  <a:schemeClr val="dk1"/>
                </a:buClr>
                <a:buSzPts val="1400"/>
                <a:buFont typeface="Atkinson Hyperlegible"/>
                <a:buChar char="●"/>
              </a:pPr>
              <a:r>
                <a:rPr lang="en">
                  <a:solidFill>
                    <a:schemeClr val="dk1"/>
                  </a:solidFill>
                  <a:latin typeface="Atkinson Hyperlegible"/>
                  <a:ea typeface="Atkinson Hyperlegible"/>
                  <a:cs typeface="Atkinson Hyperlegible"/>
                  <a:sym typeface="Atkinson Hyperlegible"/>
                </a:rPr>
                <a:t>Citing specific scales (e.g. MoCA, MMSE) vs. Naming each discreet test</a:t>
              </a:r>
              <a:endParaRPr>
                <a:solidFill>
                  <a:schemeClr val="dk1"/>
                </a:solidFill>
                <a:latin typeface="Atkinson Hyperlegible"/>
                <a:ea typeface="Atkinson Hyperlegible"/>
                <a:cs typeface="Atkinson Hyperlegible"/>
                <a:sym typeface="Atkinson Hyperlegible"/>
              </a:endParaRPr>
            </a:p>
            <a:p>
              <a:pPr marL="457200" lvl="0" indent="-317500" algn="l" rtl="0">
                <a:lnSpc>
                  <a:spcPct val="115000"/>
                </a:lnSpc>
                <a:spcBef>
                  <a:spcPts val="0"/>
                </a:spcBef>
                <a:spcAft>
                  <a:spcPts val="0"/>
                </a:spcAft>
                <a:buClr>
                  <a:schemeClr val="dk1"/>
                </a:buClr>
                <a:buSzPts val="1400"/>
                <a:buFont typeface="Atkinson Hyperlegible"/>
                <a:buChar char="●"/>
              </a:pPr>
              <a:r>
                <a:rPr lang="en">
                  <a:solidFill>
                    <a:schemeClr val="dk1"/>
                  </a:solidFill>
                  <a:latin typeface="Atkinson Hyperlegible"/>
                  <a:ea typeface="Atkinson Hyperlegible"/>
                  <a:cs typeface="Atkinson Hyperlegible"/>
                  <a:sym typeface="Atkinson Hyperlegible"/>
                </a:rPr>
                <a:t>“Chronic lung diseases” vs. “Asthma,” “Emphysema,” etc. </a:t>
              </a:r>
              <a:endParaRPr>
                <a:solidFill>
                  <a:schemeClr val="dk1"/>
                </a:solidFill>
                <a:latin typeface="Atkinson Hyperlegible"/>
                <a:ea typeface="Atkinson Hyperlegible"/>
                <a:cs typeface="Atkinson Hyperlegible"/>
                <a:sym typeface="Atkinson Hyperlegible"/>
              </a:endParaRPr>
            </a:p>
            <a:p>
              <a:pPr marL="457200" lvl="0" indent="-317500" algn="l" rtl="0">
                <a:lnSpc>
                  <a:spcPct val="115000"/>
                </a:lnSpc>
                <a:spcBef>
                  <a:spcPts val="0"/>
                </a:spcBef>
                <a:spcAft>
                  <a:spcPts val="0"/>
                </a:spcAft>
                <a:buClr>
                  <a:schemeClr val="dk1"/>
                </a:buClr>
                <a:buSzPts val="1400"/>
                <a:buFont typeface="Atkinson Hyperlegible"/>
                <a:buChar char="●"/>
              </a:pPr>
              <a:r>
                <a:rPr lang="en">
                  <a:solidFill>
                    <a:schemeClr val="dk1"/>
                  </a:solidFill>
                  <a:latin typeface="Atkinson Hyperlegible"/>
                  <a:ea typeface="Atkinson Hyperlegible"/>
                  <a:cs typeface="Atkinson Hyperlegible"/>
                  <a:sym typeface="Atkinson Hyperlegible"/>
                </a:rPr>
                <a:t>Medications described by name vs. Medications described by illness treated</a:t>
              </a:r>
              <a:endParaRPr>
                <a:solidFill>
                  <a:schemeClr val="dk1"/>
                </a:solidFill>
                <a:latin typeface="Atkinson Hyperlegible"/>
                <a:ea typeface="Atkinson Hyperlegible"/>
                <a:cs typeface="Atkinson Hyperlegible"/>
                <a:sym typeface="Atkinson Hyperlegible"/>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sp>
        <p:nvSpPr>
          <p:cNvPr id="593" name="Google Shape;593;p70"/>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Aspects of List Harmonization</a:t>
            </a:r>
            <a:endParaRPr/>
          </a:p>
        </p:txBody>
      </p:sp>
      <p:pic>
        <p:nvPicPr>
          <p:cNvPr id="594" name="Google Shape;594;p70"/>
          <p:cNvPicPr preferRelativeResize="0"/>
          <p:nvPr/>
        </p:nvPicPr>
        <p:blipFill>
          <a:blip r:embed="rId3">
            <a:alphaModFix/>
          </a:blip>
          <a:stretch>
            <a:fillRect/>
          </a:stretch>
        </p:blipFill>
        <p:spPr>
          <a:xfrm>
            <a:off x="521374" y="1177300"/>
            <a:ext cx="8312702" cy="34552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p71"/>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Revision in Action</a:t>
            </a:r>
            <a:endParaRPr/>
          </a:p>
        </p:txBody>
      </p:sp>
      <p:pic>
        <p:nvPicPr>
          <p:cNvPr id="600" name="Google Shape;600;p71"/>
          <p:cNvPicPr preferRelativeResize="0"/>
          <p:nvPr/>
        </p:nvPicPr>
        <p:blipFill>
          <a:blip r:embed="rId3">
            <a:alphaModFix/>
          </a:blip>
          <a:stretch>
            <a:fillRect/>
          </a:stretch>
        </p:blipFill>
        <p:spPr>
          <a:xfrm>
            <a:off x="488138" y="1022969"/>
            <a:ext cx="8379185" cy="3661406"/>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72"/>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sz="3700"/>
              <a:t>Next Steps in Concept Harmonization</a:t>
            </a:r>
            <a:endParaRPr sz="3700"/>
          </a:p>
        </p:txBody>
      </p:sp>
      <p:sp>
        <p:nvSpPr>
          <p:cNvPr id="606" name="Google Shape;606;p72"/>
          <p:cNvSpPr txBox="1">
            <a:spLocks noGrp="1"/>
          </p:cNvSpPr>
          <p:nvPr>
            <p:ph type="body" idx="1"/>
          </p:nvPr>
        </p:nvSpPr>
        <p:spPr>
          <a:xfrm>
            <a:off x="433478" y="1261613"/>
            <a:ext cx="8488500" cy="3422400"/>
          </a:xfrm>
          <a:prstGeom prst="rect">
            <a:avLst/>
          </a:prstGeom>
        </p:spPr>
        <p:txBody>
          <a:bodyPr spcFirstLastPara="1" wrap="square" lIns="68575" tIns="34275" rIns="68575" bIns="34275" anchor="t" anchorCtr="0">
            <a:noAutofit/>
          </a:bodyPr>
          <a:lstStyle/>
          <a:p>
            <a:pPr marL="457200" lvl="0" indent="-317500" algn="l" rtl="0">
              <a:lnSpc>
                <a:spcPct val="115000"/>
              </a:lnSpc>
              <a:spcBef>
                <a:spcPts val="800"/>
              </a:spcBef>
              <a:spcAft>
                <a:spcPts val="0"/>
              </a:spcAft>
              <a:buSzPts val="1400"/>
              <a:buChar char="●"/>
            </a:pPr>
            <a:r>
              <a:rPr lang="en"/>
              <a:t>Common Concept revisions are still being discussed.</a:t>
            </a:r>
            <a:endParaRPr/>
          </a:p>
          <a:p>
            <a:pPr marL="457200" lvl="0" indent="-317500" algn="l" rtl="0">
              <a:lnSpc>
                <a:spcPct val="115000"/>
              </a:lnSpc>
              <a:spcBef>
                <a:spcPts val="1000"/>
              </a:spcBef>
              <a:spcAft>
                <a:spcPts val="0"/>
              </a:spcAft>
              <a:buSzPts val="1400"/>
              <a:buChar char="●"/>
            </a:pPr>
            <a:r>
              <a:rPr lang="en"/>
              <a:t>Once we have an approved list of concepts, we will update all of the concept systems on the Portal to match.</a:t>
            </a:r>
            <a:endParaRPr/>
          </a:p>
          <a:p>
            <a:pPr marL="457200" lvl="0" indent="-317500" algn="l" rtl="0">
              <a:lnSpc>
                <a:spcPct val="115000"/>
              </a:lnSpc>
              <a:spcBef>
                <a:spcPts val="1000"/>
              </a:spcBef>
              <a:spcAft>
                <a:spcPts val="1000"/>
              </a:spcAft>
              <a:buSzPts val="1400"/>
              <a:buChar char="●"/>
            </a:pPr>
            <a:r>
              <a:rPr lang="en"/>
              <a:t>Eventually, we hope to add a feature to the Portal that allows users to bring up a list of variables by clicking on or searching a particular concept.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73"/>
          <p:cNvSpPr txBox="1">
            <a:spLocks noGrp="1"/>
          </p:cNvSpPr>
          <p:nvPr>
            <p:ph type="title"/>
          </p:nvPr>
        </p:nvSpPr>
        <p:spPr>
          <a:xfrm>
            <a:off x="433478" y="102394"/>
            <a:ext cx="8488500" cy="10749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r>
              <a:rPr lang="en"/>
              <a:t>Get involved in the DDI Alliance!</a:t>
            </a:r>
            <a:endParaRPr/>
          </a:p>
        </p:txBody>
      </p:sp>
      <p:pic>
        <p:nvPicPr>
          <p:cNvPr id="612" name="Google Shape;612;p73"/>
          <p:cNvPicPr preferRelativeResize="0"/>
          <p:nvPr/>
        </p:nvPicPr>
        <p:blipFill>
          <a:blip r:embed="rId3">
            <a:alphaModFix/>
          </a:blip>
          <a:stretch>
            <a:fillRect/>
          </a:stretch>
        </p:blipFill>
        <p:spPr>
          <a:xfrm>
            <a:off x="2672584" y="1177299"/>
            <a:ext cx="3798825" cy="1346650"/>
          </a:xfrm>
          <a:prstGeom prst="rect">
            <a:avLst/>
          </a:prstGeom>
          <a:noFill/>
          <a:ln>
            <a:noFill/>
          </a:ln>
        </p:spPr>
      </p:pic>
      <p:sp>
        <p:nvSpPr>
          <p:cNvPr id="613" name="Google Shape;613;p73"/>
          <p:cNvSpPr txBox="1">
            <a:spLocks noGrp="1"/>
          </p:cNvSpPr>
          <p:nvPr>
            <p:ph type="body" idx="1"/>
          </p:nvPr>
        </p:nvSpPr>
        <p:spPr>
          <a:xfrm>
            <a:off x="470875" y="2908175"/>
            <a:ext cx="8488500" cy="1532700"/>
          </a:xfrm>
          <a:prstGeom prst="rect">
            <a:avLst/>
          </a:prstGeom>
          <a:noFill/>
        </p:spPr>
        <p:txBody>
          <a:bodyPr spcFirstLastPara="1" wrap="square" lIns="68575" tIns="34275" rIns="68575" bIns="34275" anchor="t" anchorCtr="0">
            <a:noAutofit/>
          </a:bodyPr>
          <a:lstStyle/>
          <a:p>
            <a:pPr marL="914400" lvl="0" indent="-381000" algn="l" rtl="0">
              <a:lnSpc>
                <a:spcPct val="115000"/>
              </a:lnSpc>
              <a:spcBef>
                <a:spcPts val="0"/>
              </a:spcBef>
              <a:spcAft>
                <a:spcPts val="0"/>
              </a:spcAft>
              <a:buSzPts val="2400"/>
              <a:buFont typeface="Atkinson Hyperlegible"/>
              <a:buChar char="●"/>
            </a:pPr>
            <a:r>
              <a:rPr lang="en"/>
              <a:t>13 Working Groups + 2 Governing Committees</a:t>
            </a:r>
            <a:endParaRPr/>
          </a:p>
          <a:p>
            <a:pPr marL="914400" lvl="0" indent="-381000" algn="l" rtl="0">
              <a:lnSpc>
                <a:spcPct val="115000"/>
              </a:lnSpc>
              <a:spcBef>
                <a:spcPts val="1000"/>
              </a:spcBef>
              <a:spcAft>
                <a:spcPts val="0"/>
              </a:spcAft>
              <a:buSzPts val="2400"/>
              <a:buChar char="●"/>
            </a:pPr>
            <a:r>
              <a:rPr lang="en"/>
              <a:t>Anyone can join</a:t>
            </a:r>
            <a:endParaRPr/>
          </a:p>
          <a:p>
            <a:pPr marL="914400" lvl="0" indent="-381000" algn="l" rtl="0">
              <a:lnSpc>
                <a:spcPct val="115000"/>
              </a:lnSpc>
              <a:spcBef>
                <a:spcPts val="1000"/>
              </a:spcBef>
              <a:spcAft>
                <a:spcPts val="0"/>
              </a:spcAft>
              <a:buSzPts val="2400"/>
              <a:buChar char="●"/>
            </a:pPr>
            <a:r>
              <a:rPr lang="en"/>
              <a:t>Members can propose new groups</a:t>
            </a:r>
            <a:endParaRPr/>
          </a:p>
          <a:p>
            <a:pPr marL="1828800" lvl="0" indent="0" algn="l" rtl="0">
              <a:lnSpc>
                <a:spcPct val="115000"/>
              </a:lnSpc>
              <a:spcBef>
                <a:spcPts val="1000"/>
              </a:spcBef>
              <a:spcAft>
                <a:spcPts val="0"/>
              </a:spcAft>
              <a:buNone/>
            </a:pPr>
            <a:endParaRPr sz="1150">
              <a:latin typeface="Arial"/>
              <a:ea typeface="Arial"/>
              <a:cs typeface="Arial"/>
              <a:sym typeface="Arial"/>
            </a:endParaRPr>
          </a:p>
          <a:p>
            <a:pPr marL="0" lvl="0" indent="0" algn="l" rtl="0">
              <a:spcBef>
                <a:spcPts val="800"/>
              </a:spcBef>
              <a:spcAft>
                <a:spcPts val="0"/>
              </a:spcAft>
              <a:buNone/>
            </a:pPr>
            <a:endParaRPr sz="20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pic>
        <p:nvPicPr>
          <p:cNvPr id="618" name="Google Shape;618;p74"/>
          <p:cNvPicPr preferRelativeResize="0"/>
          <p:nvPr/>
        </p:nvPicPr>
        <p:blipFill>
          <a:blip r:embed="rId3">
            <a:alphaModFix/>
          </a:blip>
          <a:stretch>
            <a:fillRect/>
          </a:stretch>
        </p:blipFill>
        <p:spPr>
          <a:xfrm>
            <a:off x="2142950" y="330375"/>
            <a:ext cx="4858099" cy="4222601"/>
          </a:xfrm>
          <a:prstGeom prst="rect">
            <a:avLst/>
          </a:prstGeom>
          <a:noFill/>
          <a:ln>
            <a:noFill/>
          </a:ln>
          <a:effectLst>
            <a:outerShdw blurRad="57150" dist="19050" dir="5400000" algn="bl" rotWithShape="0">
              <a:srgbClr val="000000">
                <a:alpha val="50000"/>
              </a:srgbClr>
            </a:outerShdw>
          </a:effectLst>
        </p:spPr>
      </p:pic>
      <p:sp>
        <p:nvSpPr>
          <p:cNvPr id="619" name="Google Shape;619;p74"/>
          <p:cNvSpPr txBox="1"/>
          <p:nvPr/>
        </p:nvSpPr>
        <p:spPr>
          <a:xfrm>
            <a:off x="3603900" y="4605225"/>
            <a:ext cx="1936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u="sng">
                <a:solidFill>
                  <a:schemeClr val="hlink"/>
                </a:solidFill>
                <a:hlinkClick r:id="rId4"/>
              </a:rPr>
              <a:t>https://ddialliance.org/</a:t>
            </a:r>
            <a:r>
              <a:rPr lang="en"/>
              <a:t>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624" name="Google Shape;624;p75"/>
          <p:cNvSpPr txBox="1">
            <a:spLocks noGrp="1"/>
          </p:cNvSpPr>
          <p:nvPr>
            <p:ph type="ctrTitle"/>
          </p:nvPr>
        </p:nvSpPr>
        <p:spPr>
          <a:xfrm>
            <a:off x="402996" y="840013"/>
            <a:ext cx="8293200" cy="1209000"/>
          </a:xfrm>
          <a:prstGeom prst="rect">
            <a:avLst/>
          </a:prstGeom>
        </p:spPr>
        <p:txBody>
          <a:bodyPr spcFirstLastPara="1" wrap="square" lIns="68575" tIns="34275" rIns="68575" bIns="34275" anchor="ctr" anchorCtr="0">
            <a:noAutofit/>
          </a:bodyPr>
          <a:lstStyle/>
          <a:p>
            <a:pPr marL="0" lvl="0" indent="0" algn="ctr" rtl="0">
              <a:spcBef>
                <a:spcPts val="0"/>
              </a:spcBef>
              <a:spcAft>
                <a:spcPts val="0"/>
              </a:spcAft>
              <a:buNone/>
            </a:pPr>
            <a:r>
              <a:rPr lang="en"/>
              <a:t>Thank you!</a:t>
            </a:r>
            <a:endParaRPr/>
          </a:p>
        </p:txBody>
      </p:sp>
    </p:spTree>
  </p:cSld>
  <p:clrMapOvr>
    <a:masterClrMapping/>
  </p:clrMapOvr>
</p:sld>
</file>

<file path=ppt/theme/theme1.xml><?xml version="1.0" encoding="utf-8"?>
<a:theme xmlns:a="http://schemas.openxmlformats.org/drawingml/2006/main" name="ICPSR 2023 theme">
  <a:themeElements>
    <a:clrScheme name="ICPSR">
      <a:dk1>
        <a:srgbClr val="000000"/>
      </a:dk1>
      <a:lt1>
        <a:srgbClr val="FFFFFF"/>
      </a:lt1>
      <a:dk2>
        <a:srgbClr val="020BA9"/>
      </a:dk2>
      <a:lt2>
        <a:srgbClr val="EEECE1"/>
      </a:lt2>
      <a:accent1>
        <a:srgbClr val="115BFB"/>
      </a:accent1>
      <a:accent2>
        <a:srgbClr val="0DB653"/>
      </a:accent2>
      <a:accent3>
        <a:srgbClr val="F47802"/>
      </a:accent3>
      <a:accent4>
        <a:srgbClr val="7549AB"/>
      </a:accent4>
      <a:accent5>
        <a:srgbClr val="30B3D7"/>
      </a:accent5>
      <a:accent6>
        <a:srgbClr val="F8EC2F"/>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CPSR 2023 theme">
  <a:themeElements>
    <a:clrScheme name="ICPSR">
      <a:dk1>
        <a:srgbClr val="000000"/>
      </a:dk1>
      <a:lt1>
        <a:srgbClr val="FFFFFF"/>
      </a:lt1>
      <a:dk2>
        <a:srgbClr val="020BA9"/>
      </a:dk2>
      <a:lt2>
        <a:srgbClr val="EEECE1"/>
      </a:lt2>
      <a:accent1>
        <a:srgbClr val="115BFB"/>
      </a:accent1>
      <a:accent2>
        <a:srgbClr val="0DB653"/>
      </a:accent2>
      <a:accent3>
        <a:srgbClr val="F47802"/>
      </a:accent3>
      <a:accent4>
        <a:srgbClr val="7549AB"/>
      </a:accent4>
      <a:accent5>
        <a:srgbClr val="30B3D7"/>
      </a:accent5>
      <a:accent6>
        <a:srgbClr val="F8EC2F"/>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1847</Words>
  <Application>Microsoft Office PowerPoint</Application>
  <PresentationFormat>On-screen Show (16:9)</PresentationFormat>
  <Paragraphs>181</Paragraphs>
  <Slides>41</Slides>
  <Notes>41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41</vt:i4>
      </vt:variant>
    </vt:vector>
  </HeadingPairs>
  <TitlesOfParts>
    <vt:vector size="50" baseType="lpstr">
      <vt:lpstr>Roboto Medium</vt:lpstr>
      <vt:lpstr>Calibri</vt:lpstr>
      <vt:lpstr>Arial</vt:lpstr>
      <vt:lpstr>IBM Plex Sans</vt:lpstr>
      <vt:lpstr>Atkinson Hyperlegible</vt:lpstr>
      <vt:lpstr>Roboto</vt:lpstr>
      <vt:lpstr>IBM Plex Sans SemiBold</vt:lpstr>
      <vt:lpstr>ICPSR 2023 theme</vt:lpstr>
      <vt:lpstr>ICPSR 2023 theme</vt:lpstr>
      <vt:lpstr>New DDI Activities @ ICPSR</vt:lpstr>
      <vt:lpstr>Agenda</vt:lpstr>
      <vt:lpstr>What is DDI?</vt:lpstr>
      <vt:lpstr>How does ICPSR use DDI?</vt:lpstr>
      <vt:lpstr>PowerPoint Presentation</vt:lpstr>
      <vt:lpstr>PowerPoint Presentation</vt:lpstr>
      <vt:lpstr>PowerPoint Presentation</vt:lpstr>
      <vt:lpstr>PowerPoint Presentation</vt:lpstr>
      <vt:lpstr>“Variable-level metadata only” studies</vt:lpstr>
      <vt:lpstr>PowerPoint Presentation</vt:lpstr>
      <vt:lpstr>New DDI Projects - Controlled Vocabularies</vt:lpstr>
      <vt:lpstr>New DDI Projects - Interoperability project</vt:lpstr>
      <vt:lpstr>Interoperability Projects</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Creating DDI-Lifecycle for the NACDA Portal</vt:lpstr>
      <vt:lpstr>Step 1 - Construct a Concordance</vt:lpstr>
      <vt:lpstr>Step 1a - Compare Variables</vt:lpstr>
      <vt:lpstr>Step 1b - Create Entities to Link Variables</vt:lpstr>
      <vt:lpstr>Concept System Structure</vt:lpstr>
      <vt:lpstr>Step 2 - Put Everything in Designer</vt:lpstr>
      <vt:lpstr>Step 3 - Publish</vt:lpstr>
      <vt:lpstr>Interop Project’s Common Concepts</vt:lpstr>
      <vt:lpstr>A Concept System in the Portal</vt:lpstr>
      <vt:lpstr>Before the Common Concepts List</vt:lpstr>
      <vt:lpstr>Creating the List</vt:lpstr>
      <vt:lpstr>Standardization Makes Data FAIR</vt:lpstr>
      <vt:lpstr>More Concepts, More Problems</vt:lpstr>
      <vt:lpstr>Falling Short of Truly Common Concepts</vt:lpstr>
      <vt:lpstr>Aspects of List Harmonization</vt:lpstr>
      <vt:lpstr>Revision in Action</vt:lpstr>
      <vt:lpstr>Next Steps in Concept Harmonization</vt:lpstr>
      <vt:lpstr>Get involved in the DDI Alliance!</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Lyle, Jared</cp:lastModifiedBy>
  <cp:revision>1</cp:revision>
  <dcterms:modified xsi:type="dcterms:W3CDTF">2025-10-20T19:02:25Z</dcterms:modified>
</cp:coreProperties>
</file>