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5720000" cy="27432000"/>
  <p:notesSz cx="7004050" cy="9290050"/>
  <p:defaultTextStyle>
    <a:defPPr>
      <a:defRPr lang="en-US"/>
    </a:defPPr>
    <a:lvl1pPr marL="0" algn="l" defTabSz="3133838" rtl="0" eaLnBrk="1" latinLnBrk="0" hangingPunct="1">
      <a:defRPr sz="6200" kern="1200">
        <a:solidFill>
          <a:schemeClr val="tx1"/>
        </a:solidFill>
        <a:latin typeface="+mn-lt"/>
        <a:ea typeface="+mn-ea"/>
        <a:cs typeface="+mn-cs"/>
      </a:defRPr>
    </a:lvl1pPr>
    <a:lvl2pPr marL="1566921" algn="l" defTabSz="3133838" rtl="0" eaLnBrk="1" latinLnBrk="0" hangingPunct="1">
      <a:defRPr sz="6200" kern="1200">
        <a:solidFill>
          <a:schemeClr val="tx1"/>
        </a:solidFill>
        <a:latin typeface="+mn-lt"/>
        <a:ea typeface="+mn-ea"/>
        <a:cs typeface="+mn-cs"/>
      </a:defRPr>
    </a:lvl2pPr>
    <a:lvl3pPr marL="3133838" algn="l" defTabSz="3133838" rtl="0" eaLnBrk="1" latinLnBrk="0" hangingPunct="1">
      <a:defRPr sz="6200" kern="1200">
        <a:solidFill>
          <a:schemeClr val="tx1"/>
        </a:solidFill>
        <a:latin typeface="+mn-lt"/>
        <a:ea typeface="+mn-ea"/>
        <a:cs typeface="+mn-cs"/>
      </a:defRPr>
    </a:lvl3pPr>
    <a:lvl4pPr marL="4700760" algn="l" defTabSz="3133838" rtl="0" eaLnBrk="1" latinLnBrk="0" hangingPunct="1">
      <a:defRPr sz="6200" kern="1200">
        <a:solidFill>
          <a:schemeClr val="tx1"/>
        </a:solidFill>
        <a:latin typeface="+mn-lt"/>
        <a:ea typeface="+mn-ea"/>
        <a:cs typeface="+mn-cs"/>
      </a:defRPr>
    </a:lvl4pPr>
    <a:lvl5pPr marL="6267679" algn="l" defTabSz="3133838" rtl="0" eaLnBrk="1" latinLnBrk="0" hangingPunct="1">
      <a:defRPr sz="6200" kern="1200">
        <a:solidFill>
          <a:schemeClr val="tx1"/>
        </a:solidFill>
        <a:latin typeface="+mn-lt"/>
        <a:ea typeface="+mn-ea"/>
        <a:cs typeface="+mn-cs"/>
      </a:defRPr>
    </a:lvl5pPr>
    <a:lvl6pPr marL="7834598" algn="l" defTabSz="3133838" rtl="0" eaLnBrk="1" latinLnBrk="0" hangingPunct="1">
      <a:defRPr sz="6200" kern="1200">
        <a:solidFill>
          <a:schemeClr val="tx1"/>
        </a:solidFill>
        <a:latin typeface="+mn-lt"/>
        <a:ea typeface="+mn-ea"/>
        <a:cs typeface="+mn-cs"/>
      </a:defRPr>
    </a:lvl6pPr>
    <a:lvl7pPr marL="9401516" algn="l" defTabSz="3133838" rtl="0" eaLnBrk="1" latinLnBrk="0" hangingPunct="1">
      <a:defRPr sz="6200" kern="1200">
        <a:solidFill>
          <a:schemeClr val="tx1"/>
        </a:solidFill>
        <a:latin typeface="+mn-lt"/>
        <a:ea typeface="+mn-ea"/>
        <a:cs typeface="+mn-cs"/>
      </a:defRPr>
    </a:lvl7pPr>
    <a:lvl8pPr marL="10968437" algn="l" defTabSz="3133838" rtl="0" eaLnBrk="1" latinLnBrk="0" hangingPunct="1">
      <a:defRPr sz="6200" kern="1200">
        <a:solidFill>
          <a:schemeClr val="tx1"/>
        </a:solidFill>
        <a:latin typeface="+mn-lt"/>
        <a:ea typeface="+mn-ea"/>
        <a:cs typeface="+mn-cs"/>
      </a:defRPr>
    </a:lvl8pPr>
    <a:lvl9pPr marL="12535358" algn="l" defTabSz="3133838" rtl="0" eaLnBrk="1" latinLnBrk="0" hangingPunct="1">
      <a:defRPr sz="6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40">
          <p15:clr>
            <a:srgbClr val="A4A3A4"/>
          </p15:clr>
        </p15:guide>
        <p15:guide id="2" pos="144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5660" autoAdjust="0"/>
    <p:restoredTop sz="94676" autoAdjust="0"/>
  </p:normalViewPr>
  <p:slideViewPr>
    <p:cSldViewPr>
      <p:cViewPr>
        <p:scale>
          <a:sx n="37" d="100"/>
          <a:sy n="37" d="100"/>
        </p:scale>
        <p:origin x="912" y="160"/>
      </p:cViewPr>
      <p:guideLst>
        <p:guide orient="horz" pos="8640"/>
        <p:guide pos="1440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5" name="Rectangle 14"/>
          <p:cNvSpPr/>
          <p:nvPr userDrawn="1"/>
        </p:nvSpPr>
        <p:spPr>
          <a:xfrm>
            <a:off x="44985214" y="0"/>
            <a:ext cx="734786" cy="27432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6" name="Rectangle 15"/>
          <p:cNvSpPr/>
          <p:nvPr userDrawn="1"/>
        </p:nvSpPr>
        <p:spPr>
          <a:xfrm>
            <a:off x="0" y="0"/>
            <a:ext cx="734786" cy="274320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7" name="Rectangle 16"/>
          <p:cNvSpPr/>
          <p:nvPr userDrawn="1"/>
        </p:nvSpPr>
        <p:spPr>
          <a:xfrm>
            <a:off x="0" y="0"/>
            <a:ext cx="45720000" cy="3429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8" name="Rectangle 17"/>
          <p:cNvSpPr/>
          <p:nvPr userDrawn="1"/>
        </p:nvSpPr>
        <p:spPr>
          <a:xfrm>
            <a:off x="0" y="24003000"/>
            <a:ext cx="45720000" cy="3429000"/>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endParaRPr lang="en-US" dirty="0"/>
          </a:p>
        </p:txBody>
      </p:sp>
      <p:sp>
        <p:nvSpPr>
          <p:cNvPr id="11" name="Instructions"/>
          <p:cNvSpPr/>
          <p:nvPr userDrawn="1"/>
        </p:nvSpPr>
        <p:spPr>
          <a:xfrm>
            <a:off x="-9144000" y="0"/>
            <a:ext cx="8686800" cy="274320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63222" tIns="163222" rIns="163222" bIns="163222"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715"/>
              </a:spcAft>
            </a:pPr>
            <a:r>
              <a:rPr lang="en-US" sz="6000" dirty="0">
                <a:solidFill>
                  <a:srgbClr val="7F7F7F"/>
                </a:solidFill>
                <a:latin typeface="Calibri" pitchFamily="34" charset="0"/>
                <a:cs typeface="Calibri" panose="020F0502020204030204" pitchFamily="34" charset="0"/>
              </a:rPr>
              <a:t>Poster Print Size:</a:t>
            </a:r>
            <a:endParaRPr sz="6000" dirty="0">
              <a:solidFill>
                <a:srgbClr val="7F7F7F"/>
              </a:solidFill>
              <a:latin typeface="Calibri" pitchFamily="34" charset="0"/>
              <a:cs typeface="Calibri" panose="020F0502020204030204" pitchFamily="34" charset="0"/>
            </a:endParaRPr>
          </a:p>
          <a:p>
            <a:pPr lvl="0">
              <a:spcBef>
                <a:spcPts val="0"/>
              </a:spcBef>
              <a:spcAft>
                <a:spcPts val="1715"/>
              </a:spcAft>
            </a:pPr>
            <a:r>
              <a:rPr lang="en-US" sz="4000" dirty="0">
                <a:solidFill>
                  <a:srgbClr val="7F7F7F"/>
                </a:solidFill>
                <a:latin typeface="Calibri" pitchFamily="34" charset="0"/>
                <a:cs typeface="Calibri" panose="020F0502020204030204" pitchFamily="34" charset="0"/>
              </a:rPr>
              <a:t>This poster template is 30” high by 50” wide and is printed at 120% for a 36” high by 60” wide poster. It can be used to print any poster with a 3:5 aspect ratio.</a:t>
            </a:r>
          </a:p>
          <a:p>
            <a:pPr lvl="0">
              <a:spcBef>
                <a:spcPts val="0"/>
              </a:spcBef>
              <a:spcAft>
                <a:spcPts val="1715"/>
              </a:spcAft>
            </a:pPr>
            <a:r>
              <a:rPr lang="en-US" sz="6000" dirty="0">
                <a:solidFill>
                  <a:srgbClr val="7F7F7F"/>
                </a:solidFill>
                <a:latin typeface="Calibri" pitchFamily="34" charset="0"/>
                <a:cs typeface="Calibri" panose="020F0502020204030204" pitchFamily="34" charset="0"/>
              </a:rPr>
              <a:t>Placeholders</a:t>
            </a:r>
            <a:r>
              <a:rPr sz="6000" dirty="0">
                <a:solidFill>
                  <a:srgbClr val="7F7F7F"/>
                </a:solidFill>
                <a:latin typeface="Calibri" pitchFamily="34" charset="0"/>
                <a:cs typeface="Calibri" panose="020F0502020204030204" pitchFamily="34" charset="0"/>
              </a:rPr>
              <a:t>:</a:t>
            </a:r>
          </a:p>
          <a:p>
            <a:pPr lvl="0">
              <a:spcBef>
                <a:spcPts val="0"/>
              </a:spcBef>
              <a:spcAft>
                <a:spcPts val="1715"/>
              </a:spcAft>
            </a:pPr>
            <a:r>
              <a:rPr sz="4000" dirty="0">
                <a:solidFill>
                  <a:srgbClr val="7F7F7F"/>
                </a:solidFill>
                <a:latin typeface="Calibri" pitchFamily="34" charset="0"/>
                <a:cs typeface="Calibri" panose="020F0502020204030204" pitchFamily="34" charset="0"/>
              </a:rPr>
              <a:t>The </a:t>
            </a:r>
            <a:r>
              <a:rPr lang="en-US" sz="4000" dirty="0">
                <a:solidFill>
                  <a:srgbClr val="7F7F7F"/>
                </a:solidFill>
                <a:latin typeface="Calibri" pitchFamily="34" charset="0"/>
                <a:cs typeface="Calibri" panose="020F0502020204030204" pitchFamily="34" charset="0"/>
              </a:rPr>
              <a:t>various elements included</a:t>
            </a:r>
            <a:r>
              <a:rPr sz="4000" dirty="0">
                <a:solidFill>
                  <a:srgbClr val="7F7F7F"/>
                </a:solidFill>
                <a:latin typeface="Calibri" pitchFamily="34" charset="0"/>
                <a:cs typeface="Calibri" panose="020F0502020204030204" pitchFamily="34" charset="0"/>
              </a:rPr>
              <a:t> in this </a:t>
            </a:r>
            <a:r>
              <a:rPr lang="en-US" sz="4000" dirty="0">
                <a:solidFill>
                  <a:srgbClr val="7F7F7F"/>
                </a:solidFill>
                <a:latin typeface="Calibri" pitchFamily="34" charset="0"/>
                <a:cs typeface="Calibri" panose="020F0502020204030204" pitchFamily="34" charset="0"/>
              </a:rPr>
              <a:t>poster are ones</a:t>
            </a:r>
            <a:r>
              <a:rPr lang="en-US" sz="4000" baseline="0" dirty="0">
                <a:solidFill>
                  <a:srgbClr val="7F7F7F"/>
                </a:solidFill>
                <a:latin typeface="Calibri" pitchFamily="34" charset="0"/>
                <a:cs typeface="Calibri" panose="020F0502020204030204" pitchFamily="34" charset="0"/>
              </a:rPr>
              <a:t> we often see in medical, research, and scientific posters.</a:t>
            </a:r>
            <a:r>
              <a:rPr sz="4000" dirty="0">
                <a:solidFill>
                  <a:srgbClr val="7F7F7F"/>
                </a:solidFill>
                <a:latin typeface="Calibri" pitchFamily="34" charset="0"/>
                <a:cs typeface="Calibri" panose="020F0502020204030204" pitchFamily="34" charset="0"/>
              </a:rPr>
              <a:t> </a:t>
            </a:r>
            <a:r>
              <a:rPr lang="en-US" sz="4000" dirty="0">
                <a:solidFill>
                  <a:srgbClr val="7F7F7F"/>
                </a:solidFill>
                <a:latin typeface="Calibri" pitchFamily="34" charset="0"/>
                <a:cs typeface="Calibri" panose="020F0502020204030204" pitchFamily="34" charset="0"/>
              </a:rPr>
              <a:t>Feel</a:t>
            </a:r>
            <a:r>
              <a:rPr lang="en-US" sz="4000" baseline="0" dirty="0">
                <a:solidFill>
                  <a:srgbClr val="7F7F7F"/>
                </a:solidFill>
                <a:latin typeface="Calibri" pitchFamily="34" charset="0"/>
                <a:cs typeface="Calibri" panose="020F0502020204030204" pitchFamily="34" charset="0"/>
              </a:rPr>
              <a:t> free to edit, move,  add, and delete items, or change the layout to suit your needs. Always check with your conference organizer for specific requirements.</a:t>
            </a:r>
          </a:p>
          <a:p>
            <a:pPr lvl="0">
              <a:spcBef>
                <a:spcPts val="0"/>
              </a:spcBef>
              <a:spcAft>
                <a:spcPts val="1715"/>
              </a:spcAft>
            </a:pPr>
            <a:r>
              <a:rPr lang="en-US" sz="6000" dirty="0">
                <a:solidFill>
                  <a:srgbClr val="7F7F7F"/>
                </a:solidFill>
                <a:latin typeface="Calibri" pitchFamily="34" charset="0"/>
                <a:cs typeface="Calibri" panose="020F0502020204030204" pitchFamily="34" charset="0"/>
              </a:rPr>
              <a:t>Image</a:t>
            </a:r>
            <a:r>
              <a:rPr lang="en-US" sz="6000" baseline="0" dirty="0">
                <a:solidFill>
                  <a:srgbClr val="7F7F7F"/>
                </a:solidFill>
                <a:latin typeface="Calibri" pitchFamily="34" charset="0"/>
                <a:cs typeface="Calibri" panose="020F0502020204030204" pitchFamily="34" charset="0"/>
              </a:rPr>
              <a:t> Quality</a:t>
            </a:r>
            <a:r>
              <a:rPr lang="en-US" sz="6000" dirty="0">
                <a:solidFill>
                  <a:srgbClr val="7F7F7F"/>
                </a:solidFill>
                <a:latin typeface="Calibri" pitchFamily="34" charset="0"/>
                <a:cs typeface="Calibri" panose="020F0502020204030204" pitchFamily="34" charset="0"/>
              </a:rPr>
              <a:t>:</a:t>
            </a:r>
          </a:p>
          <a:p>
            <a:pPr lvl="0">
              <a:spcBef>
                <a:spcPts val="0"/>
              </a:spcBef>
              <a:spcAft>
                <a:spcPts val="1715"/>
              </a:spcAft>
            </a:pPr>
            <a:r>
              <a:rPr lang="en-US" sz="4000" dirty="0">
                <a:solidFill>
                  <a:srgbClr val="7F7F7F"/>
                </a:solidFill>
                <a:latin typeface="Calibri" pitchFamily="34" charset="0"/>
                <a:cs typeface="Calibri" panose="020F0502020204030204" pitchFamily="34" charset="0"/>
              </a:rPr>
              <a:t>You can place digital photos or logo art in your poster file by selecting the </a:t>
            </a:r>
            <a:r>
              <a:rPr lang="en-US" sz="4000" b="1" dirty="0">
                <a:solidFill>
                  <a:srgbClr val="7F7F7F"/>
                </a:solidFill>
                <a:latin typeface="Calibri" pitchFamily="34" charset="0"/>
                <a:cs typeface="Calibri" panose="020F0502020204030204" pitchFamily="34" charset="0"/>
              </a:rPr>
              <a:t>Insert, Picture</a:t>
            </a:r>
            <a:r>
              <a:rPr lang="en-US" sz="4000" dirty="0">
                <a:solidFill>
                  <a:srgbClr val="7F7F7F"/>
                </a:solidFill>
                <a:latin typeface="Calibri" pitchFamily="34" charset="0"/>
                <a:cs typeface="Calibri" panose="020F0502020204030204" pitchFamily="34" charset="0"/>
              </a:rPr>
              <a:t> command, or by using standard copy &amp; paste. For best results, all graphic elements should be at least </a:t>
            </a:r>
            <a:r>
              <a:rPr lang="en-US" sz="4000" b="1" dirty="0">
                <a:solidFill>
                  <a:srgbClr val="7F7F7F"/>
                </a:solidFill>
                <a:latin typeface="Calibri" pitchFamily="34" charset="0"/>
                <a:cs typeface="Calibri" panose="020F0502020204030204" pitchFamily="34" charset="0"/>
              </a:rPr>
              <a:t>150-200 pixels per inch in their final printed size</a:t>
            </a:r>
            <a:r>
              <a:rPr lang="en-US" sz="4000" dirty="0">
                <a:solidFill>
                  <a:srgbClr val="7F7F7F"/>
                </a:solidFill>
                <a:latin typeface="Calibri" pitchFamily="34" charset="0"/>
                <a:cs typeface="Calibri" panose="020F0502020204030204" pitchFamily="34" charset="0"/>
              </a:rPr>
              <a:t>. For instance, a 1600 x 1200 pixel</a:t>
            </a:r>
            <a:r>
              <a:rPr lang="en-US" sz="4000" baseline="0" dirty="0">
                <a:solidFill>
                  <a:srgbClr val="7F7F7F"/>
                </a:solidFill>
                <a:latin typeface="Calibri" pitchFamily="34" charset="0"/>
                <a:cs typeface="Calibri" panose="020F0502020204030204" pitchFamily="34" charset="0"/>
              </a:rPr>
              <a:t> photo will usually look fine up to </a:t>
            </a:r>
            <a:r>
              <a:rPr lang="en-US" sz="4000" dirty="0">
                <a:solidFill>
                  <a:srgbClr val="7F7F7F"/>
                </a:solidFill>
                <a:latin typeface="Calibri" pitchFamily="34" charset="0"/>
                <a:cs typeface="Calibri" panose="020F0502020204030204" pitchFamily="34" charset="0"/>
              </a:rPr>
              <a:t>8“-10” wide on your printed poster.</a:t>
            </a:r>
          </a:p>
          <a:p>
            <a:pPr lvl="0">
              <a:spcBef>
                <a:spcPts val="0"/>
              </a:spcBef>
              <a:spcAft>
                <a:spcPts val="1715"/>
              </a:spcAft>
            </a:pPr>
            <a:r>
              <a:rPr lang="en-US" sz="4000" dirty="0">
                <a:solidFill>
                  <a:srgbClr val="7F7F7F"/>
                </a:solidFill>
                <a:latin typeface="Calibri" pitchFamily="34" charset="0"/>
                <a:cs typeface="Calibri" panose="020F0502020204030204" pitchFamily="34" charset="0"/>
              </a:rPr>
              <a:t>To preview the print quality of images, select a magnification of 100% when previewing your poster. This will give you a good idea of what it will look like in print. If you are laying out a large poster and using half-scale dimensions, be sure to preview your graphics at 200% to see them at their final printed size.</a:t>
            </a:r>
          </a:p>
          <a:p>
            <a:pPr lvl="0">
              <a:spcBef>
                <a:spcPts val="0"/>
              </a:spcBef>
              <a:spcAft>
                <a:spcPts val="1715"/>
              </a:spcAft>
            </a:pPr>
            <a:r>
              <a:rPr lang="en-US" sz="4000" dirty="0">
                <a:solidFill>
                  <a:srgbClr val="7F7F7F"/>
                </a:solidFill>
                <a:latin typeface="Calibri" pitchFamily="34" charset="0"/>
                <a:cs typeface="Calibri" panose="020F0502020204030204" pitchFamily="34" charset="0"/>
              </a:rPr>
              <a:t>Please note that graphics from websites (such as the logo on your hospital's or university's home page) will only be 72dpi and not suitable for printing.</a:t>
            </a:r>
          </a:p>
          <a:p>
            <a:pPr lvl="0" algn="ctr">
              <a:spcBef>
                <a:spcPts val="0"/>
              </a:spcBef>
              <a:spcAft>
                <a:spcPts val="1715"/>
              </a:spcAft>
            </a:pPr>
            <a:br>
              <a:rPr lang="en-US" sz="2800" dirty="0">
                <a:solidFill>
                  <a:srgbClr val="7F7F7F"/>
                </a:solidFill>
                <a:latin typeface="Calibri" pitchFamily="34" charset="0"/>
                <a:cs typeface="Calibri" panose="020F0502020204030204" pitchFamily="34" charset="0"/>
              </a:rPr>
            </a:br>
            <a:r>
              <a:rPr lang="en-US" sz="2800" dirty="0">
                <a:solidFill>
                  <a:srgbClr val="7F7F7F"/>
                </a:solidFill>
                <a:latin typeface="Calibri" pitchFamily="34" charset="0"/>
                <a:cs typeface="Calibri" panose="020F0502020204030204" pitchFamily="34" charset="0"/>
              </a:rPr>
              <a:t>[This sidebar area does not print.]</a:t>
            </a:r>
          </a:p>
        </p:txBody>
      </p:sp>
      <p:grpSp>
        <p:nvGrpSpPr>
          <p:cNvPr id="12" name="Group 11"/>
          <p:cNvGrpSpPr/>
          <p:nvPr userDrawn="1"/>
        </p:nvGrpSpPr>
        <p:grpSpPr>
          <a:xfrm>
            <a:off x="46177200" y="0"/>
            <a:ext cx="8686800" cy="27432000"/>
            <a:chOff x="33832800" y="0"/>
            <a:chExt cx="12801600" cy="43891200"/>
          </a:xfrm>
        </p:grpSpPr>
        <p:sp>
          <p:nvSpPr>
            <p:cNvPr id="13" name="Instructions"/>
            <p:cNvSpPr/>
            <p:nvPr userDrawn="1"/>
          </p:nvSpPr>
          <p:spPr>
            <a:xfrm>
              <a:off x="33832800" y="0"/>
              <a:ext cx="12801600" cy="438912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228600" tIns="228600" rIns="228600" bIns="228600" rtlCol="0" anchor="t"/>
            <a:lstStyle>
              <a:defPPr>
                <a:defRPr lang="en-US"/>
              </a:defPPr>
              <a:lvl1pPr marL="0" algn="l" defTabSz="3686861" rtl="0" eaLnBrk="1" latinLnBrk="0" hangingPunct="1">
                <a:defRPr sz="7258" kern="1200">
                  <a:solidFill>
                    <a:schemeClr val="lt1"/>
                  </a:solidFill>
                  <a:latin typeface="+mn-lt"/>
                  <a:ea typeface="+mn-ea"/>
                  <a:cs typeface="+mn-cs"/>
                </a:defRPr>
              </a:lvl1pPr>
              <a:lvl2pPr marL="1843430" algn="l" defTabSz="3686861" rtl="0" eaLnBrk="1" latinLnBrk="0" hangingPunct="1">
                <a:defRPr sz="7258" kern="1200">
                  <a:solidFill>
                    <a:schemeClr val="lt1"/>
                  </a:solidFill>
                  <a:latin typeface="+mn-lt"/>
                  <a:ea typeface="+mn-ea"/>
                  <a:cs typeface="+mn-cs"/>
                </a:defRPr>
              </a:lvl2pPr>
              <a:lvl3pPr marL="3686861" algn="l" defTabSz="3686861" rtl="0" eaLnBrk="1" latinLnBrk="0" hangingPunct="1">
                <a:defRPr sz="7258" kern="1200">
                  <a:solidFill>
                    <a:schemeClr val="lt1"/>
                  </a:solidFill>
                  <a:latin typeface="+mn-lt"/>
                  <a:ea typeface="+mn-ea"/>
                  <a:cs typeface="+mn-cs"/>
                </a:defRPr>
              </a:lvl3pPr>
              <a:lvl4pPr marL="5530291" algn="l" defTabSz="3686861" rtl="0" eaLnBrk="1" latinLnBrk="0" hangingPunct="1">
                <a:defRPr sz="7258" kern="1200">
                  <a:solidFill>
                    <a:schemeClr val="lt1"/>
                  </a:solidFill>
                  <a:latin typeface="+mn-lt"/>
                  <a:ea typeface="+mn-ea"/>
                  <a:cs typeface="+mn-cs"/>
                </a:defRPr>
              </a:lvl4pPr>
              <a:lvl5pPr marL="7373722" algn="l" defTabSz="3686861" rtl="0" eaLnBrk="1" latinLnBrk="0" hangingPunct="1">
                <a:defRPr sz="7258" kern="1200">
                  <a:solidFill>
                    <a:schemeClr val="lt1"/>
                  </a:solidFill>
                  <a:latin typeface="+mn-lt"/>
                  <a:ea typeface="+mn-ea"/>
                  <a:cs typeface="+mn-cs"/>
                </a:defRPr>
              </a:lvl5pPr>
              <a:lvl6pPr marL="9217152" algn="l" defTabSz="3686861" rtl="0" eaLnBrk="1" latinLnBrk="0" hangingPunct="1">
                <a:defRPr sz="7258" kern="1200">
                  <a:solidFill>
                    <a:schemeClr val="lt1"/>
                  </a:solidFill>
                  <a:latin typeface="+mn-lt"/>
                  <a:ea typeface="+mn-ea"/>
                  <a:cs typeface="+mn-cs"/>
                </a:defRPr>
              </a:lvl6pPr>
              <a:lvl7pPr marL="11060582" algn="l" defTabSz="3686861" rtl="0" eaLnBrk="1" latinLnBrk="0" hangingPunct="1">
                <a:defRPr sz="7258" kern="1200">
                  <a:solidFill>
                    <a:schemeClr val="lt1"/>
                  </a:solidFill>
                  <a:latin typeface="+mn-lt"/>
                  <a:ea typeface="+mn-ea"/>
                  <a:cs typeface="+mn-cs"/>
                </a:defRPr>
              </a:lvl7pPr>
              <a:lvl8pPr marL="12904013" algn="l" defTabSz="3686861" rtl="0" eaLnBrk="1" latinLnBrk="0" hangingPunct="1">
                <a:defRPr sz="7258" kern="1200">
                  <a:solidFill>
                    <a:schemeClr val="lt1"/>
                  </a:solidFill>
                  <a:latin typeface="+mn-lt"/>
                  <a:ea typeface="+mn-ea"/>
                  <a:cs typeface="+mn-cs"/>
                </a:defRPr>
              </a:lvl8pPr>
              <a:lvl9pPr marL="14747443" algn="l" defTabSz="3686861" rtl="0" eaLnBrk="1" latinLnBrk="0" hangingPunct="1">
                <a:defRPr sz="7258" kern="1200">
                  <a:solidFill>
                    <a:schemeClr val="lt1"/>
                  </a:solidFill>
                  <a:latin typeface="+mn-lt"/>
                  <a:ea typeface="+mn-ea"/>
                  <a:cs typeface="+mn-cs"/>
                </a:defRPr>
              </a:lvl9pPr>
            </a:lstStyle>
            <a:p>
              <a:pPr lvl="0">
                <a:spcBef>
                  <a:spcPts val="0"/>
                </a:spcBef>
                <a:spcAft>
                  <a:spcPts val="1715"/>
                </a:spcAft>
              </a:pPr>
              <a:r>
                <a:rPr lang="en-US" sz="6000" dirty="0">
                  <a:solidFill>
                    <a:schemeClr val="bg1">
                      <a:lumMod val="50000"/>
                    </a:schemeClr>
                  </a:solidFill>
                  <a:latin typeface="Calibri" pitchFamily="34" charset="0"/>
                  <a:cs typeface="Calibri" panose="020F0502020204030204" pitchFamily="34" charset="0"/>
                </a:rPr>
                <a:t>Change</a:t>
              </a:r>
              <a:r>
                <a:rPr lang="en-US" sz="6000" baseline="0" dirty="0">
                  <a:solidFill>
                    <a:schemeClr val="bg1">
                      <a:lumMod val="50000"/>
                    </a:schemeClr>
                  </a:solidFill>
                  <a:latin typeface="Calibri" pitchFamily="34" charset="0"/>
                  <a:cs typeface="Calibri" panose="020F0502020204030204" pitchFamily="34" charset="0"/>
                </a:rPr>
                <a:t> Color Theme</a:t>
              </a:r>
              <a:r>
                <a:rPr lang="en-US" sz="6000" dirty="0">
                  <a:solidFill>
                    <a:schemeClr val="bg1">
                      <a:lumMod val="50000"/>
                    </a:schemeClr>
                  </a:solidFill>
                  <a:latin typeface="Calibri" pitchFamily="34" charset="0"/>
                  <a:cs typeface="Calibri" panose="020F0502020204030204" pitchFamily="34" charset="0"/>
                </a:rPr>
                <a:t>:</a:t>
              </a:r>
              <a:endParaRPr sz="600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r>
                <a:rPr lang="en-US" sz="4000" dirty="0">
                  <a:solidFill>
                    <a:schemeClr val="bg1">
                      <a:lumMod val="50000"/>
                    </a:schemeClr>
                  </a:solidFill>
                  <a:latin typeface="Calibri" pitchFamily="34" charset="0"/>
                  <a:cs typeface="Calibri" panose="020F0502020204030204" pitchFamily="34" charset="0"/>
                </a:rPr>
                <a:t>This template is designed to use the built-in color themes in</a:t>
              </a:r>
              <a:r>
                <a:rPr lang="en-US" sz="4000" baseline="0" dirty="0">
                  <a:solidFill>
                    <a:schemeClr val="bg1">
                      <a:lumMod val="50000"/>
                    </a:schemeClr>
                  </a:solidFill>
                  <a:latin typeface="Calibri" pitchFamily="34" charset="0"/>
                  <a:cs typeface="Calibri" panose="020F0502020204030204" pitchFamily="34" charset="0"/>
                </a:rPr>
                <a:t> the newer versions of PowerPoint.</a:t>
              </a:r>
            </a:p>
            <a:p>
              <a:pPr lvl="0">
                <a:spcBef>
                  <a:spcPts val="0"/>
                </a:spcBef>
                <a:spcAft>
                  <a:spcPts val="1715"/>
                </a:spcAft>
              </a:pPr>
              <a:r>
                <a:rPr lang="en-US" sz="4000" baseline="0" dirty="0">
                  <a:solidFill>
                    <a:schemeClr val="bg1">
                      <a:lumMod val="50000"/>
                    </a:schemeClr>
                  </a:solidFill>
                  <a:latin typeface="Calibri" pitchFamily="34" charset="0"/>
                  <a:cs typeface="Calibri" panose="020F0502020204030204" pitchFamily="34" charset="0"/>
                </a:rPr>
                <a:t>To change the color theme, select the </a:t>
              </a:r>
              <a:r>
                <a:rPr lang="en-US" sz="4000" b="1" baseline="0" dirty="0">
                  <a:solidFill>
                    <a:schemeClr val="bg1">
                      <a:lumMod val="50000"/>
                    </a:schemeClr>
                  </a:solidFill>
                  <a:latin typeface="Calibri" pitchFamily="34" charset="0"/>
                  <a:cs typeface="Calibri" panose="020F0502020204030204" pitchFamily="34" charset="0"/>
                </a:rPr>
                <a:t>Design</a:t>
              </a:r>
              <a:r>
                <a:rPr lang="en-US" sz="4000" baseline="0" dirty="0">
                  <a:solidFill>
                    <a:schemeClr val="bg1">
                      <a:lumMod val="50000"/>
                    </a:schemeClr>
                  </a:solidFill>
                  <a:latin typeface="Calibri" pitchFamily="34" charset="0"/>
                  <a:cs typeface="Calibri" panose="020F0502020204030204" pitchFamily="34" charset="0"/>
                </a:rPr>
                <a:t> tab, then select the </a:t>
              </a:r>
              <a:r>
                <a:rPr lang="en-US" sz="4000" b="1" baseline="0" dirty="0">
                  <a:solidFill>
                    <a:schemeClr val="bg1">
                      <a:lumMod val="50000"/>
                    </a:schemeClr>
                  </a:solidFill>
                  <a:latin typeface="Calibri" pitchFamily="34" charset="0"/>
                  <a:cs typeface="Calibri" panose="020F0502020204030204" pitchFamily="34" charset="0"/>
                </a:rPr>
                <a:t>Colors</a:t>
              </a:r>
              <a:r>
                <a:rPr lang="en-US" sz="4000" baseline="0" dirty="0">
                  <a:solidFill>
                    <a:schemeClr val="bg1">
                      <a:lumMod val="50000"/>
                    </a:schemeClr>
                  </a:solidFill>
                  <a:latin typeface="Calibri" pitchFamily="34" charset="0"/>
                  <a:cs typeface="Calibri" panose="020F0502020204030204" pitchFamily="34" charset="0"/>
                </a:rPr>
                <a:t> drop-down list.</a:t>
              </a: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endParaRPr lang="en-US" sz="4000" baseline="0" dirty="0">
                <a:solidFill>
                  <a:schemeClr val="bg1">
                    <a:lumMod val="50000"/>
                  </a:schemeClr>
                </a:solidFill>
                <a:latin typeface="Calibri" pitchFamily="34" charset="0"/>
                <a:cs typeface="Calibri" panose="020F0502020204030204" pitchFamily="34" charset="0"/>
              </a:endParaRPr>
            </a:p>
            <a:p>
              <a:pPr lvl="0">
                <a:spcBef>
                  <a:spcPts val="0"/>
                </a:spcBef>
                <a:spcAft>
                  <a:spcPts val="1715"/>
                </a:spcAft>
              </a:pPr>
              <a:r>
                <a:rPr lang="en-US" sz="4000" baseline="0" dirty="0">
                  <a:solidFill>
                    <a:schemeClr val="bg1">
                      <a:lumMod val="50000"/>
                    </a:schemeClr>
                  </a:solidFill>
                  <a:latin typeface="Calibri" pitchFamily="34" charset="0"/>
                  <a:cs typeface="Calibri" panose="020F0502020204030204" pitchFamily="34" charset="0"/>
                </a:rPr>
                <a:t>The default color theme for this template is “Office”, so you can always return to that after trying some of the alternatives.</a:t>
              </a:r>
            </a:p>
            <a:p>
              <a:pPr lvl="0">
                <a:spcBef>
                  <a:spcPts val="0"/>
                </a:spcBef>
                <a:spcAft>
                  <a:spcPts val="1715"/>
                </a:spcAft>
              </a:pPr>
              <a:r>
                <a:rPr lang="en-US" sz="6000" dirty="0">
                  <a:solidFill>
                    <a:schemeClr val="bg1">
                      <a:lumMod val="50000"/>
                    </a:schemeClr>
                  </a:solidFill>
                  <a:latin typeface="Calibri" pitchFamily="34" charset="0"/>
                  <a:cs typeface="Calibri" panose="020F0502020204030204" pitchFamily="34" charset="0"/>
                </a:rPr>
                <a:t>Printing Your Poster:</a:t>
              </a:r>
            </a:p>
            <a:p>
              <a:pPr lvl="0">
                <a:spcBef>
                  <a:spcPts val="0"/>
                </a:spcBef>
                <a:spcAft>
                  <a:spcPts val="1715"/>
                </a:spcAft>
              </a:pPr>
              <a:r>
                <a:rPr lang="en-US" sz="4000" dirty="0">
                  <a:solidFill>
                    <a:schemeClr val="bg1">
                      <a:lumMod val="50000"/>
                    </a:schemeClr>
                  </a:solidFill>
                  <a:latin typeface="Calibri" pitchFamily="34" charset="0"/>
                  <a:cs typeface="Calibri" panose="020F0502020204030204" pitchFamily="34" charset="0"/>
                </a:rPr>
                <a:t>Once your poster file is ready, visit</a:t>
              </a:r>
              <a:r>
                <a:rPr lang="en-US" sz="4000" baseline="0" dirty="0">
                  <a:solidFill>
                    <a:schemeClr val="bg1">
                      <a:lumMod val="50000"/>
                    </a:schemeClr>
                  </a:solidFill>
                  <a:latin typeface="Calibri" pitchFamily="34" charset="0"/>
                  <a:cs typeface="Calibri" panose="020F0502020204030204" pitchFamily="34" charset="0"/>
                </a:rPr>
                <a:t> </a:t>
              </a:r>
              <a:r>
                <a:rPr lang="en-US" sz="4000" b="1" baseline="0" dirty="0">
                  <a:solidFill>
                    <a:schemeClr val="bg1">
                      <a:lumMod val="50000"/>
                    </a:schemeClr>
                  </a:solidFill>
                  <a:latin typeface="Calibri" pitchFamily="34" charset="0"/>
                  <a:cs typeface="Calibri" panose="020F0502020204030204" pitchFamily="34" charset="0"/>
                </a:rPr>
                <a:t>www.genigraphics.com</a:t>
              </a:r>
              <a:r>
                <a:rPr lang="en-US" sz="4000" baseline="0" dirty="0">
                  <a:solidFill>
                    <a:schemeClr val="bg1">
                      <a:lumMod val="50000"/>
                    </a:schemeClr>
                  </a:solidFill>
                  <a:latin typeface="Calibri" pitchFamily="34" charset="0"/>
                  <a:cs typeface="Calibri" panose="020F0502020204030204" pitchFamily="34" charset="0"/>
                </a:rPr>
                <a:t> to order a high-quality, affordable poster print. Every order receives a free design review and we can deliver as fast as next business day within the US and Canada. </a:t>
              </a:r>
            </a:p>
            <a:p>
              <a:pPr lvl="0">
                <a:spcBef>
                  <a:spcPts val="0"/>
                </a:spcBef>
                <a:spcAft>
                  <a:spcPts val="1715"/>
                </a:spcAft>
              </a:pPr>
              <a:r>
                <a:rPr lang="en-US" sz="4000" baseline="0" dirty="0">
                  <a:solidFill>
                    <a:schemeClr val="bg1">
                      <a:lumMod val="50000"/>
                    </a:schemeClr>
                  </a:solidFill>
                  <a:latin typeface="Calibri" pitchFamily="34" charset="0"/>
                  <a:cs typeface="Calibri" panose="020F0502020204030204" pitchFamily="34" charset="0"/>
                </a:rPr>
                <a:t>Genigraphics® has been producing output from PowerPoint® longer than anyone in the industry; dating back to when we helped Microsoft® design the PowerPoint® software. </a:t>
              </a:r>
            </a:p>
            <a:p>
              <a:pPr lvl="0">
                <a:spcBef>
                  <a:spcPts val="0"/>
                </a:spcBef>
                <a:spcAft>
                  <a:spcPts val="0"/>
                </a:spcAft>
              </a:pPr>
              <a:endParaRPr lang="en-US" sz="4000" baseline="0" dirty="0">
                <a:solidFill>
                  <a:schemeClr val="bg1">
                    <a:lumMod val="50000"/>
                  </a:schemeClr>
                </a:solidFill>
                <a:latin typeface="Calibri" pitchFamily="34" charset="0"/>
                <a:cs typeface="Calibri" panose="020F0502020204030204" pitchFamily="34" charset="0"/>
              </a:endParaRPr>
            </a:p>
            <a:p>
              <a:pPr lvl="0" algn="ctr">
                <a:spcBef>
                  <a:spcPts val="0"/>
                </a:spcBef>
                <a:spcAft>
                  <a:spcPts val="0"/>
                </a:spcAft>
              </a:pPr>
              <a:r>
                <a:rPr lang="en-US" sz="4000" baseline="0" dirty="0">
                  <a:solidFill>
                    <a:schemeClr val="bg1">
                      <a:lumMod val="50000"/>
                    </a:schemeClr>
                  </a:solidFill>
                  <a:latin typeface="Calibri" pitchFamily="34" charset="0"/>
                  <a:cs typeface="Calibri" panose="020F0502020204030204" pitchFamily="34" charset="0"/>
                </a:rPr>
                <a:t>US and Canada:  1-800-790-4001</a:t>
              </a:r>
              <a:br>
                <a:rPr lang="en-US" sz="4000" baseline="0" dirty="0">
                  <a:solidFill>
                    <a:schemeClr val="bg1">
                      <a:lumMod val="50000"/>
                    </a:schemeClr>
                  </a:solidFill>
                  <a:latin typeface="Calibri" pitchFamily="34" charset="0"/>
                  <a:cs typeface="Calibri" panose="020F0502020204030204" pitchFamily="34" charset="0"/>
                </a:rPr>
              </a:br>
              <a:r>
                <a:rPr lang="en-US" sz="4000" baseline="0" dirty="0">
                  <a:solidFill>
                    <a:schemeClr val="bg1">
                      <a:lumMod val="50000"/>
                    </a:schemeClr>
                  </a:solidFill>
                  <a:latin typeface="Calibri" pitchFamily="34" charset="0"/>
                  <a:cs typeface="Calibri" panose="020F0502020204030204" pitchFamily="34" charset="0"/>
                </a:rPr>
                <a:t>Email: info@genigraphics.com</a:t>
              </a:r>
            </a:p>
            <a:p>
              <a:pPr lvl="0" algn="ctr">
                <a:spcBef>
                  <a:spcPts val="0"/>
                </a:spcBef>
                <a:spcAft>
                  <a:spcPts val="0"/>
                </a:spcAft>
              </a:pPr>
              <a:br>
                <a:rPr lang="en-US" sz="2800" dirty="0">
                  <a:solidFill>
                    <a:schemeClr val="bg1">
                      <a:lumMod val="50000"/>
                    </a:schemeClr>
                  </a:solidFill>
                  <a:latin typeface="Calibri" pitchFamily="34" charset="0"/>
                  <a:cs typeface="Calibri" panose="020F0502020204030204" pitchFamily="34" charset="0"/>
                </a:rPr>
              </a:br>
              <a:r>
                <a:rPr lang="en-US" sz="2800" dirty="0">
                  <a:solidFill>
                    <a:schemeClr val="bg1">
                      <a:lumMod val="50000"/>
                    </a:schemeClr>
                  </a:solidFill>
                  <a:latin typeface="Calibri" pitchFamily="34" charset="0"/>
                  <a:cs typeface="Calibri" panose="020F0502020204030204" pitchFamily="34" charset="0"/>
                </a:rPr>
                <a:t>[This sidebar area does not print.]</a:t>
              </a:r>
            </a:p>
          </p:txBody>
        </p:sp>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4281342" y="9626034"/>
              <a:ext cx="11904515" cy="10246926"/>
            </a:xfrm>
            <a:prstGeom prst="rect">
              <a:avLst/>
            </a:prstGeom>
          </p:spPr>
        </p:pic>
      </p:grpSp>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0233600" y="27127200"/>
            <a:ext cx="5297435" cy="185928"/>
          </a:xfrm>
          <a:prstGeom prst="rect">
            <a:avLst/>
          </a:prstGeom>
        </p:spPr>
      </p:pic>
    </p:spTree>
    <p:extLst>
      <p:ext uri="{BB962C8B-B14F-4D97-AF65-F5344CB8AC3E}">
        <p14:creationId xmlns:p14="http://schemas.microsoft.com/office/powerpoint/2010/main" val="3812944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5D6BDF-9D0E-4E2B-85B8-D8F4790360C9}" type="datetimeFigureOut">
              <a:rPr lang="en-US" smtClean="0"/>
              <a:t>1/15/20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BB075EA-769C-4ECD-B48E-D6FCDC24F876}" type="slidenum">
              <a:rPr lang="en-US" smtClean="0"/>
              <a:t>‹#›</a:t>
            </a:fld>
            <a:endParaRPr lang="en-US" dirty="0"/>
          </a:p>
        </p:txBody>
      </p:sp>
    </p:spTree>
    <p:extLst>
      <p:ext uri="{BB962C8B-B14F-4D97-AF65-F5344CB8AC3E}">
        <p14:creationId xmlns:p14="http://schemas.microsoft.com/office/powerpoint/2010/main" val="293166510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0" y="1098552"/>
            <a:ext cx="41148000" cy="4572000"/>
          </a:xfrm>
          <a:prstGeom prst="rect">
            <a:avLst/>
          </a:prstGeom>
        </p:spPr>
        <p:txBody>
          <a:bodyPr vert="horz" lIns="313384" tIns="156693" rIns="313384" bIns="156693" rtlCol="0" anchor="ctr">
            <a:normAutofit/>
          </a:bodyPr>
          <a:lstStyle/>
          <a:p>
            <a:r>
              <a:rPr lang="en-US" dirty="0"/>
              <a:t>Click to edit Master title style</a:t>
            </a:r>
          </a:p>
        </p:txBody>
      </p:sp>
      <p:sp>
        <p:nvSpPr>
          <p:cNvPr id="3" name="Text Placeholder 2"/>
          <p:cNvSpPr>
            <a:spLocks noGrp="1"/>
          </p:cNvSpPr>
          <p:nvPr>
            <p:ph type="body" idx="1"/>
          </p:nvPr>
        </p:nvSpPr>
        <p:spPr>
          <a:xfrm>
            <a:off x="2286000" y="6400804"/>
            <a:ext cx="41148000" cy="18103853"/>
          </a:xfrm>
          <a:prstGeom prst="rect">
            <a:avLst/>
          </a:prstGeom>
        </p:spPr>
        <p:txBody>
          <a:bodyPr vert="horz" lIns="313384" tIns="156693" rIns="313384" bIns="156693"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286000" y="25425403"/>
            <a:ext cx="10668000" cy="1460500"/>
          </a:xfrm>
          <a:prstGeom prst="rect">
            <a:avLst/>
          </a:prstGeom>
        </p:spPr>
        <p:txBody>
          <a:bodyPr vert="horz" lIns="313384" tIns="156693" rIns="313384" bIns="156693" rtlCol="0" anchor="ctr"/>
          <a:lstStyle>
            <a:lvl1pPr algn="l">
              <a:defRPr sz="4300">
                <a:solidFill>
                  <a:schemeClr val="tx1">
                    <a:tint val="75000"/>
                  </a:schemeClr>
                </a:solidFill>
              </a:defRPr>
            </a:lvl1pPr>
          </a:lstStyle>
          <a:p>
            <a:fld id="{985D6BDF-9D0E-4E2B-85B8-D8F4790360C9}" type="datetimeFigureOut">
              <a:rPr lang="en-US" smtClean="0"/>
              <a:t>1/15/20</a:t>
            </a:fld>
            <a:endParaRPr lang="en-US" dirty="0"/>
          </a:p>
        </p:txBody>
      </p:sp>
      <p:sp>
        <p:nvSpPr>
          <p:cNvPr id="5" name="Footer Placeholder 4"/>
          <p:cNvSpPr>
            <a:spLocks noGrp="1"/>
          </p:cNvSpPr>
          <p:nvPr>
            <p:ph type="ftr" sz="quarter" idx="3"/>
          </p:nvPr>
        </p:nvSpPr>
        <p:spPr>
          <a:xfrm>
            <a:off x="15621000" y="25425403"/>
            <a:ext cx="14478000" cy="1460500"/>
          </a:xfrm>
          <a:prstGeom prst="rect">
            <a:avLst/>
          </a:prstGeom>
        </p:spPr>
        <p:txBody>
          <a:bodyPr vert="horz" lIns="313384" tIns="156693" rIns="313384" bIns="156693" rtlCol="0" anchor="ctr"/>
          <a:lstStyle>
            <a:lvl1pPr algn="ctr">
              <a:defRPr sz="43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766000" y="25425403"/>
            <a:ext cx="10668000" cy="1460500"/>
          </a:xfrm>
          <a:prstGeom prst="rect">
            <a:avLst/>
          </a:prstGeom>
        </p:spPr>
        <p:txBody>
          <a:bodyPr vert="horz" lIns="313384" tIns="156693" rIns="313384" bIns="156693" rtlCol="0" anchor="ctr"/>
          <a:lstStyle>
            <a:lvl1pPr algn="r">
              <a:defRPr sz="4300">
                <a:solidFill>
                  <a:schemeClr val="tx1">
                    <a:tint val="75000"/>
                  </a:schemeClr>
                </a:solidFill>
              </a:defRPr>
            </a:lvl1pPr>
          </a:lstStyle>
          <a:p>
            <a:fld id="{FBB075EA-769C-4ECD-B48E-D6FCDC24F876}" type="slidenum">
              <a:rPr lang="en-US" smtClean="0"/>
              <a:t>‹#›</a:t>
            </a:fld>
            <a:endParaRPr lang="en-US" dirty="0"/>
          </a:p>
        </p:txBody>
      </p:sp>
    </p:spTree>
    <p:extLst>
      <p:ext uri="{BB962C8B-B14F-4D97-AF65-F5344CB8AC3E}">
        <p14:creationId xmlns:p14="http://schemas.microsoft.com/office/powerpoint/2010/main" val="72322184"/>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ctr" defTabSz="3133838" rtl="0" eaLnBrk="1" latinLnBrk="0" hangingPunct="1">
        <a:spcBef>
          <a:spcPct val="0"/>
        </a:spcBef>
        <a:buNone/>
        <a:defRPr sz="5600" kern="1200">
          <a:solidFill>
            <a:schemeClr val="tx1"/>
          </a:solidFill>
          <a:latin typeface="+mj-lt"/>
          <a:ea typeface="+mj-ea"/>
          <a:cs typeface="+mj-cs"/>
        </a:defRPr>
      </a:lvl1pPr>
    </p:titleStyle>
    <p:bodyStyle>
      <a:lvl1pPr marL="326442"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1pPr>
      <a:lvl2pPr marL="652882"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2pPr>
      <a:lvl3pPr marL="979326"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3pPr>
      <a:lvl4pPr marL="1305766"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4pPr>
      <a:lvl5pPr marL="1632209" indent="-326442" algn="l" defTabSz="3133838" rtl="0" eaLnBrk="1" latinLnBrk="0" hangingPunct="1">
        <a:spcBef>
          <a:spcPct val="20000"/>
        </a:spcBef>
        <a:buFont typeface="Arial" pitchFamily="34" charset="0"/>
        <a:buChar char="»"/>
        <a:defRPr sz="2500" kern="1200">
          <a:solidFill>
            <a:schemeClr val="tx1"/>
          </a:solidFill>
          <a:latin typeface="+mn-lt"/>
          <a:ea typeface="+mn-ea"/>
          <a:cs typeface="+mn-cs"/>
        </a:defRPr>
      </a:lvl5pPr>
      <a:lvl6pPr marL="8618058"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6pPr>
      <a:lvl7pPr marL="10184977"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7pPr>
      <a:lvl8pPr marL="11751898"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8pPr>
      <a:lvl9pPr marL="13318816" indent="-783460" algn="l" defTabSz="3133838" rtl="0" eaLnBrk="1" latinLnBrk="0" hangingPunct="1">
        <a:spcBef>
          <a:spcPct val="20000"/>
        </a:spcBef>
        <a:buFont typeface="Arial" pitchFamily="34" charset="0"/>
        <a:buChar char="•"/>
        <a:defRPr sz="7000" kern="1200">
          <a:solidFill>
            <a:schemeClr val="tx1"/>
          </a:solidFill>
          <a:latin typeface="+mn-lt"/>
          <a:ea typeface="+mn-ea"/>
          <a:cs typeface="+mn-cs"/>
        </a:defRPr>
      </a:lvl9pPr>
    </p:bodyStyle>
    <p:otherStyle>
      <a:defPPr>
        <a:defRPr lang="en-US"/>
      </a:defPPr>
      <a:lvl1pPr marL="0" algn="l" defTabSz="3133838" rtl="0" eaLnBrk="1" latinLnBrk="0" hangingPunct="1">
        <a:defRPr sz="6200" kern="1200">
          <a:solidFill>
            <a:schemeClr val="tx1"/>
          </a:solidFill>
          <a:latin typeface="+mn-lt"/>
          <a:ea typeface="+mn-ea"/>
          <a:cs typeface="+mn-cs"/>
        </a:defRPr>
      </a:lvl1pPr>
      <a:lvl2pPr marL="1566921" algn="l" defTabSz="3133838" rtl="0" eaLnBrk="1" latinLnBrk="0" hangingPunct="1">
        <a:defRPr sz="6200" kern="1200">
          <a:solidFill>
            <a:schemeClr val="tx1"/>
          </a:solidFill>
          <a:latin typeface="+mn-lt"/>
          <a:ea typeface="+mn-ea"/>
          <a:cs typeface="+mn-cs"/>
        </a:defRPr>
      </a:lvl2pPr>
      <a:lvl3pPr marL="3133838" algn="l" defTabSz="3133838" rtl="0" eaLnBrk="1" latinLnBrk="0" hangingPunct="1">
        <a:defRPr sz="6200" kern="1200">
          <a:solidFill>
            <a:schemeClr val="tx1"/>
          </a:solidFill>
          <a:latin typeface="+mn-lt"/>
          <a:ea typeface="+mn-ea"/>
          <a:cs typeface="+mn-cs"/>
        </a:defRPr>
      </a:lvl3pPr>
      <a:lvl4pPr marL="4700760" algn="l" defTabSz="3133838" rtl="0" eaLnBrk="1" latinLnBrk="0" hangingPunct="1">
        <a:defRPr sz="6200" kern="1200">
          <a:solidFill>
            <a:schemeClr val="tx1"/>
          </a:solidFill>
          <a:latin typeface="+mn-lt"/>
          <a:ea typeface="+mn-ea"/>
          <a:cs typeface="+mn-cs"/>
        </a:defRPr>
      </a:lvl4pPr>
      <a:lvl5pPr marL="6267679" algn="l" defTabSz="3133838" rtl="0" eaLnBrk="1" latinLnBrk="0" hangingPunct="1">
        <a:defRPr sz="6200" kern="1200">
          <a:solidFill>
            <a:schemeClr val="tx1"/>
          </a:solidFill>
          <a:latin typeface="+mn-lt"/>
          <a:ea typeface="+mn-ea"/>
          <a:cs typeface="+mn-cs"/>
        </a:defRPr>
      </a:lvl5pPr>
      <a:lvl6pPr marL="7834598" algn="l" defTabSz="3133838" rtl="0" eaLnBrk="1" latinLnBrk="0" hangingPunct="1">
        <a:defRPr sz="6200" kern="1200">
          <a:solidFill>
            <a:schemeClr val="tx1"/>
          </a:solidFill>
          <a:latin typeface="+mn-lt"/>
          <a:ea typeface="+mn-ea"/>
          <a:cs typeface="+mn-cs"/>
        </a:defRPr>
      </a:lvl6pPr>
      <a:lvl7pPr marL="9401516" algn="l" defTabSz="3133838" rtl="0" eaLnBrk="1" latinLnBrk="0" hangingPunct="1">
        <a:defRPr sz="6200" kern="1200">
          <a:solidFill>
            <a:schemeClr val="tx1"/>
          </a:solidFill>
          <a:latin typeface="+mn-lt"/>
          <a:ea typeface="+mn-ea"/>
          <a:cs typeface="+mn-cs"/>
        </a:defRPr>
      </a:lvl7pPr>
      <a:lvl8pPr marL="10968437" algn="l" defTabSz="3133838" rtl="0" eaLnBrk="1" latinLnBrk="0" hangingPunct="1">
        <a:defRPr sz="6200" kern="1200">
          <a:solidFill>
            <a:schemeClr val="tx1"/>
          </a:solidFill>
          <a:latin typeface="+mn-lt"/>
          <a:ea typeface="+mn-ea"/>
          <a:cs typeface="+mn-cs"/>
        </a:defRPr>
      </a:lvl8pPr>
      <a:lvl9pPr marL="12535358" algn="l" defTabSz="3133838" rtl="0" eaLnBrk="1" latinLnBrk="0" hangingPunct="1">
        <a:defRPr sz="6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tiff"/><Relationship Id="rId5" Type="http://schemas.openxmlformats.org/officeDocument/2006/relationships/image" Target="../media/image6.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122"/>
          <p:cNvSpPr txBox="1">
            <a:spLocks noChangeArrowheads="1"/>
          </p:cNvSpPr>
          <p:nvPr/>
        </p:nvSpPr>
        <p:spPr bwMode="auto">
          <a:xfrm>
            <a:off x="5715000" y="-31522"/>
            <a:ext cx="34290000" cy="18903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0576" tIns="326442" rIns="130576" bIns="326442" anchor="ctr" anchorCtr="0">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8000" b="1" dirty="0">
                <a:solidFill>
                  <a:schemeClr val="bg1"/>
                </a:solidFill>
                <a:latin typeface="+mj-lt"/>
              </a:rPr>
              <a:t>A Proposed Elective for Learning to Care for Patients with Disabilities </a:t>
            </a:r>
          </a:p>
        </p:txBody>
      </p:sp>
      <p:sp>
        <p:nvSpPr>
          <p:cNvPr id="5" name="Text Box 123"/>
          <p:cNvSpPr txBox="1">
            <a:spLocks noChangeArrowheads="1"/>
          </p:cNvSpPr>
          <p:nvPr/>
        </p:nvSpPr>
        <p:spPr bwMode="auto">
          <a:xfrm>
            <a:off x="5715000" y="2000252"/>
            <a:ext cx="34290000" cy="1428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30576" tIns="130576" rIns="130576" bIns="130576" anchor="ctr" anchorCtr="0"/>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algn="ctr" eaLnBrk="1" hangingPunct="1"/>
            <a:r>
              <a:rPr lang="en-US" sz="4000" dirty="0">
                <a:solidFill>
                  <a:schemeClr val="accent3">
                    <a:lumMod val="20000"/>
                    <a:lumOff val="80000"/>
                  </a:schemeClr>
                </a:solidFill>
                <a:latin typeface="+mn-lt"/>
              </a:rPr>
              <a:t>William Zhu; Michael McKee, MD</a:t>
            </a:r>
            <a:endParaRPr lang="en-US" sz="4000" baseline="30000" dirty="0">
              <a:solidFill>
                <a:schemeClr val="accent3">
                  <a:lumMod val="20000"/>
                  <a:lumOff val="80000"/>
                </a:schemeClr>
              </a:solidFill>
              <a:latin typeface="+mn-lt"/>
            </a:endParaRPr>
          </a:p>
          <a:p>
            <a:pPr algn="ctr" eaLnBrk="1" hangingPunct="1"/>
            <a:r>
              <a:rPr lang="en-US" sz="4000" dirty="0">
                <a:solidFill>
                  <a:schemeClr val="accent3">
                    <a:lumMod val="20000"/>
                    <a:lumOff val="80000"/>
                  </a:schemeClr>
                </a:solidFill>
                <a:latin typeface="+mn-lt"/>
              </a:rPr>
              <a:t>University of Michigan Medical School</a:t>
            </a:r>
          </a:p>
        </p:txBody>
      </p:sp>
      <p:sp>
        <p:nvSpPr>
          <p:cNvPr id="24" name="TextBox 23"/>
          <p:cNvSpPr txBox="1"/>
          <p:nvPr/>
        </p:nvSpPr>
        <p:spPr>
          <a:xfrm>
            <a:off x="34064260" y="21186443"/>
            <a:ext cx="4884242" cy="1173923"/>
          </a:xfrm>
          <a:prstGeom prst="rect">
            <a:avLst/>
          </a:prstGeom>
          <a:solidFill>
            <a:schemeClr val="accent1">
              <a:lumMod val="40000"/>
              <a:lumOff val="60000"/>
            </a:schemeClr>
          </a:solidFill>
        </p:spPr>
        <p:txBody>
          <a:bodyPr wrap="none" lIns="65288" tIns="32645" rIns="65288" bIns="32645" rtlCol="0">
            <a:spAutoFit/>
          </a:bodyPr>
          <a:lstStyle/>
          <a:p>
            <a:r>
              <a:rPr lang="en-US" sz="2400" dirty="0"/>
              <a:t>William Zhu</a:t>
            </a:r>
          </a:p>
          <a:p>
            <a:r>
              <a:rPr lang="en-US" sz="2400" dirty="0"/>
              <a:t>University of Michigan Medical School</a:t>
            </a:r>
          </a:p>
          <a:p>
            <a:r>
              <a:rPr lang="en-US" sz="2400" dirty="0"/>
              <a:t>Email: </a:t>
            </a:r>
            <a:r>
              <a:rPr lang="en-US" sz="2400" dirty="0" err="1"/>
              <a:t>wizhu@med.umich.edu</a:t>
            </a:r>
            <a:endParaRPr lang="en-US" sz="2400" dirty="0"/>
          </a:p>
        </p:txBody>
      </p:sp>
      <p:sp>
        <p:nvSpPr>
          <p:cNvPr id="25" name="TextBox 24"/>
          <p:cNvSpPr txBox="1"/>
          <p:nvPr/>
        </p:nvSpPr>
        <p:spPr>
          <a:xfrm>
            <a:off x="34064260" y="20364506"/>
            <a:ext cx="1768389" cy="681481"/>
          </a:xfrm>
          <a:prstGeom prst="rect">
            <a:avLst/>
          </a:prstGeom>
          <a:noFill/>
        </p:spPr>
        <p:txBody>
          <a:bodyPr wrap="none" lIns="65288" tIns="32645" rIns="65288" bIns="32645" rtlCol="0">
            <a:spAutoFit/>
          </a:bodyPr>
          <a:lstStyle/>
          <a:p>
            <a:r>
              <a:rPr lang="en-US" sz="4000" b="1" dirty="0"/>
              <a:t>Contact</a:t>
            </a:r>
          </a:p>
        </p:txBody>
      </p:sp>
      <p:sp>
        <p:nvSpPr>
          <p:cNvPr id="10" name="Text Box 189"/>
          <p:cNvSpPr txBox="1">
            <a:spLocks noChangeArrowheads="1"/>
          </p:cNvSpPr>
          <p:nvPr/>
        </p:nvSpPr>
        <p:spPr bwMode="auto">
          <a:xfrm>
            <a:off x="1766279" y="4820849"/>
            <a:ext cx="10149840" cy="5539978"/>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eaLnBrk="1" hangingPunct="1"/>
            <a:r>
              <a:rPr lang="en-US" sz="2800" dirty="0"/>
              <a:t>Patients with intellectual and developmental disabilities are a historically underserved population. Not only do they have limited access to the healthcare system, but they also experience low quality care upon engaging with providers. Oftentimes this is due to lack of comfort and familiarity on the provider’s side. Medical students at Michigan Medicine do not have a systematic or formal way of exploring the ways by which providers may care for this population, such as communication strategies, engagement of multiple community resources, or use of adaptive technologies. Any exposure students have to this underserved population is often sparse and incidental.</a:t>
            </a:r>
          </a:p>
        </p:txBody>
      </p:sp>
      <p:sp>
        <p:nvSpPr>
          <p:cNvPr id="32" name="Rectangle 31"/>
          <p:cNvSpPr/>
          <p:nvPr/>
        </p:nvSpPr>
        <p:spPr>
          <a:xfrm>
            <a:off x="1766279" y="4249348"/>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Introduction</a:t>
            </a:r>
          </a:p>
        </p:txBody>
      </p:sp>
      <p:sp>
        <p:nvSpPr>
          <p:cNvPr id="15" name="Text Box 194"/>
          <p:cNvSpPr txBox="1">
            <a:spLocks noChangeArrowheads="1"/>
          </p:cNvSpPr>
          <p:nvPr/>
        </p:nvSpPr>
        <p:spPr bwMode="auto">
          <a:xfrm>
            <a:off x="13307111" y="4821094"/>
            <a:ext cx="19791555" cy="2523768"/>
          </a:xfrm>
          <a:prstGeom prst="rect">
            <a:avLst/>
          </a:prstGeom>
          <a:solidFill>
            <a:schemeClr val="bg1"/>
          </a:solidFill>
          <a:ln w="12700">
            <a:solidFill>
              <a:schemeClr val="accent1">
                <a:lumMod val="75000"/>
              </a:schemeClr>
            </a:solidFill>
          </a:ln>
          <a:effectLst/>
        </p:spPr>
        <p:txBody>
          <a:bodyPr wrap="square"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sz="2800" dirty="0"/>
              <a:t>We have designed an elective consisting of a two week hybrid elective that would include both clinical and online coursework. Clinical exposures would be interdisciplinary in nature and include rotations through family medicine, pediatrics, and PM&amp;R. Upon completion of the online LEND curriculum, students would receive a certification of competency in caring for those with intellectual and developmental disabilities. Conversations are ongoing for curricular approval of this elective</a:t>
            </a:r>
          </a:p>
        </p:txBody>
      </p:sp>
      <p:sp>
        <p:nvSpPr>
          <p:cNvPr id="33" name="Rectangle 32"/>
          <p:cNvSpPr/>
          <p:nvPr/>
        </p:nvSpPr>
        <p:spPr>
          <a:xfrm>
            <a:off x="1766279" y="11338665"/>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Objectives</a:t>
            </a:r>
          </a:p>
        </p:txBody>
      </p:sp>
      <p:sp>
        <p:nvSpPr>
          <p:cNvPr id="13" name="Text Box 192"/>
          <p:cNvSpPr txBox="1">
            <a:spLocks noChangeArrowheads="1"/>
          </p:cNvSpPr>
          <p:nvPr/>
        </p:nvSpPr>
        <p:spPr bwMode="auto">
          <a:xfrm>
            <a:off x="1766279" y="16845050"/>
            <a:ext cx="10149840" cy="5539978"/>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sz="2800" dirty="0"/>
              <a:t>We reached out to mentors in the medical school organization, the American Academy of Developmental Medicine and Dentistry (AADMD), as well as Dr. Michael McKee, a family medicine physician who is a strong advocate for disabilities care. Through these meetings, we have developed partnerships with physicians across multiple medical disciplines, including family medicine, pediatrics, and PM&amp;R. We have also researched and incorporated an online component to our proposed elective. The Leadership Education in Neurodevelopmental and related Disabilities (LEND) is an interdisciplinary training program that provides an online curriculum to supplement clinical exposure</a:t>
            </a:r>
          </a:p>
        </p:txBody>
      </p:sp>
      <p:sp>
        <p:nvSpPr>
          <p:cNvPr id="34" name="Rectangle 33"/>
          <p:cNvSpPr/>
          <p:nvPr/>
        </p:nvSpPr>
        <p:spPr>
          <a:xfrm>
            <a:off x="1766279" y="16273549"/>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Approach</a:t>
            </a:r>
          </a:p>
        </p:txBody>
      </p:sp>
      <p:sp>
        <p:nvSpPr>
          <p:cNvPr id="12" name="Text Box 191"/>
          <p:cNvSpPr txBox="1">
            <a:spLocks noChangeArrowheads="1"/>
          </p:cNvSpPr>
          <p:nvPr/>
        </p:nvSpPr>
        <p:spPr bwMode="auto">
          <a:xfrm>
            <a:off x="34064260" y="13303730"/>
            <a:ext cx="10149840" cy="6401753"/>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sz="2800" dirty="0"/>
              <a:t>When it comes to medical education, most people would agree that medical students would benefit from seeing as diverse a patient base as possible. However, when it comes to diversity, most people think of socioeconomic, racial, or age diversity. Diversity in ability is often neglected. This impact project could greatly enrich medical students’ education. There are certainly many steps to take before this project can truly reach fruition, but I think that there is high potential for a positive impact. If this elective were made available, engaged medical  students should be able to implement their learning to improve the care they can provide to patients with both visible and invisible disabilities, and in turn mentor future generations of learners who demonstrate interest in caring for a truly diverse patient population.</a:t>
            </a:r>
          </a:p>
        </p:txBody>
      </p:sp>
      <p:sp>
        <p:nvSpPr>
          <p:cNvPr id="35" name="Rectangle 34"/>
          <p:cNvSpPr/>
          <p:nvPr/>
        </p:nvSpPr>
        <p:spPr>
          <a:xfrm>
            <a:off x="34064260" y="12732229"/>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Reflection</a:t>
            </a:r>
          </a:p>
        </p:txBody>
      </p:sp>
      <p:sp>
        <p:nvSpPr>
          <p:cNvPr id="14" name="Text Box 193"/>
          <p:cNvSpPr txBox="1">
            <a:spLocks noChangeArrowheads="1"/>
          </p:cNvSpPr>
          <p:nvPr/>
        </p:nvSpPr>
        <p:spPr bwMode="auto">
          <a:xfrm>
            <a:off x="34064260" y="4821657"/>
            <a:ext cx="10149840" cy="7263527"/>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r>
              <a:rPr lang="en-US" sz="2800" dirty="0"/>
              <a:t>Patients with disabilities experience many difficulties receiving the care that they need, and many providers are unfamiliar or uncomfortable providing care to this patient population. One reason this could be the case is that current educational models fail to provide sufficient exposure to these patients. Currently, there are no options for interested medical students to formally learn how to best care for those with disabilities at Michigan Medicine. A two week elective could be an effective strategy to give medical students exposure to this underserved population and teach future clinicians strategies in providing quality care to patients with disabilities. However, there are many logistical challenges in setting up a novel curriculum that require a team-based approach to surmount. Future directions should be focused on the practical and administrative steps needed to bring this idea from conception to fruition.</a:t>
            </a:r>
          </a:p>
        </p:txBody>
      </p:sp>
      <p:sp>
        <p:nvSpPr>
          <p:cNvPr id="36" name="Rectangle 35"/>
          <p:cNvSpPr/>
          <p:nvPr/>
        </p:nvSpPr>
        <p:spPr>
          <a:xfrm>
            <a:off x="34064260" y="4249348"/>
            <a:ext cx="10149840"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Conclusions</a:t>
            </a:r>
          </a:p>
        </p:txBody>
      </p:sp>
      <p:sp>
        <p:nvSpPr>
          <p:cNvPr id="11" name="Text Box 190"/>
          <p:cNvSpPr txBox="1">
            <a:spLocks noChangeArrowheads="1"/>
          </p:cNvSpPr>
          <p:nvPr/>
        </p:nvSpPr>
        <p:spPr bwMode="auto">
          <a:xfrm>
            <a:off x="1766279" y="11910168"/>
            <a:ext cx="10149840" cy="3385542"/>
          </a:xfrm>
          <a:prstGeom prst="rect">
            <a:avLst/>
          </a:prstGeom>
          <a:solidFill>
            <a:schemeClr val="bg1"/>
          </a:solidFill>
          <a:ln w="12700">
            <a:solidFill>
              <a:schemeClr val="accent1">
                <a:lumMod val="75000"/>
              </a:schemeClr>
            </a:solidFill>
          </a:ln>
          <a:effectLst/>
        </p:spPr>
        <p:txBody>
          <a:bodyPr lIns="182880" tIns="182880" rIns="182880" bIns="182880">
            <a:spAutoFit/>
          </a:bodyPr>
          <a:lstStyle>
            <a:lvl1pPr eaLnBrk="0" hangingPunct="0">
              <a:defRPr sz="2200">
                <a:solidFill>
                  <a:schemeClr val="tx1"/>
                </a:solidFill>
                <a:latin typeface="Arial" charset="0"/>
              </a:defRPr>
            </a:lvl1pPr>
            <a:lvl2pPr marL="742950" indent="-285750" eaLnBrk="0" hangingPunct="0">
              <a:defRPr sz="2200">
                <a:solidFill>
                  <a:schemeClr val="tx1"/>
                </a:solidFill>
                <a:latin typeface="Arial" charset="0"/>
              </a:defRPr>
            </a:lvl2pPr>
            <a:lvl3pPr marL="1143000" indent="-228600" eaLnBrk="0" hangingPunct="0">
              <a:defRPr sz="2200">
                <a:solidFill>
                  <a:schemeClr val="tx1"/>
                </a:solidFill>
                <a:latin typeface="Arial" charset="0"/>
              </a:defRPr>
            </a:lvl3pPr>
            <a:lvl4pPr marL="1600200" indent="-228600" eaLnBrk="0" hangingPunct="0">
              <a:defRPr sz="2200">
                <a:solidFill>
                  <a:schemeClr val="tx1"/>
                </a:solidFill>
                <a:latin typeface="Arial" charset="0"/>
              </a:defRPr>
            </a:lvl4pPr>
            <a:lvl5pPr marL="2057400" indent="-228600" eaLnBrk="0" hangingPunct="0">
              <a:defRPr sz="2200">
                <a:solidFill>
                  <a:schemeClr val="tx1"/>
                </a:solidFill>
                <a:latin typeface="Arial" charset="0"/>
              </a:defRPr>
            </a:lvl5pPr>
            <a:lvl6pPr marL="2514600" indent="-228600" eaLnBrk="0" fontAlgn="base" hangingPunct="0">
              <a:spcBef>
                <a:spcPct val="0"/>
              </a:spcBef>
              <a:spcAft>
                <a:spcPct val="0"/>
              </a:spcAft>
              <a:defRPr sz="2200">
                <a:solidFill>
                  <a:schemeClr val="tx1"/>
                </a:solidFill>
                <a:latin typeface="Arial" charset="0"/>
              </a:defRPr>
            </a:lvl6pPr>
            <a:lvl7pPr marL="2971800" indent="-228600" eaLnBrk="0" fontAlgn="base" hangingPunct="0">
              <a:spcBef>
                <a:spcPct val="0"/>
              </a:spcBef>
              <a:spcAft>
                <a:spcPct val="0"/>
              </a:spcAft>
              <a:defRPr sz="2200">
                <a:solidFill>
                  <a:schemeClr val="tx1"/>
                </a:solidFill>
                <a:latin typeface="Arial" charset="0"/>
              </a:defRPr>
            </a:lvl7pPr>
            <a:lvl8pPr marL="3429000" indent="-228600" eaLnBrk="0" fontAlgn="base" hangingPunct="0">
              <a:spcBef>
                <a:spcPct val="0"/>
              </a:spcBef>
              <a:spcAft>
                <a:spcPct val="0"/>
              </a:spcAft>
              <a:defRPr sz="2200">
                <a:solidFill>
                  <a:schemeClr val="tx1"/>
                </a:solidFill>
                <a:latin typeface="Arial" charset="0"/>
              </a:defRPr>
            </a:lvl8pPr>
            <a:lvl9pPr marL="3886200" indent="-228600" eaLnBrk="0" fontAlgn="base" hangingPunct="0">
              <a:spcBef>
                <a:spcPct val="0"/>
              </a:spcBef>
              <a:spcAft>
                <a:spcPct val="0"/>
              </a:spcAft>
              <a:defRPr sz="2200">
                <a:solidFill>
                  <a:schemeClr val="tx1"/>
                </a:solidFill>
                <a:latin typeface="Arial" charset="0"/>
              </a:defRPr>
            </a:lvl9pPr>
          </a:lstStyle>
          <a:p>
            <a:pPr marL="457200"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To identify caretakers who are comfortable providing care to this population</a:t>
            </a:r>
          </a:p>
          <a:p>
            <a:pPr marL="457200"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To utilize existing training resources to teach medical students about this patient population</a:t>
            </a:r>
          </a:p>
          <a:p>
            <a:pPr marL="457200" indent="-457200" eaLnBrk="1" hangingPunct="1">
              <a:buFont typeface="Arial" panose="020B0604020202020204" pitchFamily="34" charset="0"/>
              <a:buChar char="•"/>
            </a:pPr>
            <a:r>
              <a:rPr lang="en-US" sz="2800" dirty="0">
                <a:latin typeface="Arial" panose="020B0604020202020204" pitchFamily="34" charset="0"/>
                <a:cs typeface="Arial" panose="020B0604020202020204" pitchFamily="34" charset="0"/>
              </a:rPr>
              <a:t>To develop a hybrid curricular elective to allow students to learn best practices and resources for caring for this population</a:t>
            </a:r>
          </a:p>
        </p:txBody>
      </p:sp>
      <p:sp>
        <p:nvSpPr>
          <p:cNvPr id="45" name="Rectangle 44"/>
          <p:cNvSpPr/>
          <p:nvPr/>
        </p:nvSpPr>
        <p:spPr>
          <a:xfrm>
            <a:off x="13307111" y="4249593"/>
            <a:ext cx="19791555" cy="571500"/>
          </a:xfrm>
          <a:prstGeom prst="rect">
            <a:avLst/>
          </a:prstGeom>
          <a:solidFill>
            <a:schemeClr val="accent1">
              <a:lumMod val="75000"/>
            </a:schemeClr>
          </a:solidFill>
          <a:ln w="12700"/>
        </p:spPr>
        <p:style>
          <a:lnRef idx="2">
            <a:schemeClr val="accent1">
              <a:shade val="50000"/>
            </a:schemeClr>
          </a:lnRef>
          <a:fillRef idx="1">
            <a:schemeClr val="accent1"/>
          </a:fillRef>
          <a:effectRef idx="0">
            <a:schemeClr val="accent1"/>
          </a:effectRef>
          <a:fontRef idx="minor">
            <a:schemeClr val="lt1"/>
          </a:fontRef>
        </p:style>
        <p:txBody>
          <a:bodyPr lIns="65288" tIns="32645" rIns="65288" bIns="32645" rtlCol="0" anchor="ctr"/>
          <a:lstStyle/>
          <a:p>
            <a:pPr algn="ctr"/>
            <a:r>
              <a:rPr lang="en-US" sz="4000" b="1" dirty="0">
                <a:solidFill>
                  <a:schemeClr val="accent3">
                    <a:lumMod val="20000"/>
                    <a:lumOff val="80000"/>
                  </a:schemeClr>
                </a:solidFill>
              </a:rPr>
              <a:t>Results</a:t>
            </a:r>
          </a:p>
        </p:txBody>
      </p:sp>
      <p:sp>
        <p:nvSpPr>
          <p:cNvPr id="51" name="Text Box 180"/>
          <p:cNvSpPr txBox="1">
            <a:spLocks noChangeArrowheads="1"/>
          </p:cNvSpPr>
          <p:nvPr/>
        </p:nvSpPr>
        <p:spPr bwMode="auto">
          <a:xfrm>
            <a:off x="13307111" y="18233741"/>
            <a:ext cx="3496298" cy="435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5288" tIns="32645" rIns="65288" bIns="32645">
            <a:spAutoFit/>
          </a:bodyPr>
          <a:lstStyle>
            <a:lvl1pPr defTabSz="4389438" eaLnBrk="0" hangingPunct="0">
              <a:defRPr sz="2200">
                <a:solidFill>
                  <a:schemeClr val="tx1"/>
                </a:solidFill>
                <a:latin typeface="Arial" charset="0"/>
              </a:defRPr>
            </a:lvl1pPr>
            <a:lvl2pPr marL="742950" indent="-285750" defTabSz="4389438" eaLnBrk="0" hangingPunct="0">
              <a:defRPr sz="2200">
                <a:solidFill>
                  <a:schemeClr val="tx1"/>
                </a:solidFill>
                <a:latin typeface="Arial" charset="0"/>
              </a:defRPr>
            </a:lvl2pPr>
            <a:lvl3pPr marL="1143000" indent="-228600" defTabSz="4389438" eaLnBrk="0" hangingPunct="0">
              <a:defRPr sz="2200">
                <a:solidFill>
                  <a:schemeClr val="tx1"/>
                </a:solidFill>
                <a:latin typeface="Arial" charset="0"/>
              </a:defRPr>
            </a:lvl3pPr>
            <a:lvl4pPr marL="1600200" indent="-228600" defTabSz="4389438" eaLnBrk="0" hangingPunct="0">
              <a:defRPr sz="2200">
                <a:solidFill>
                  <a:schemeClr val="tx1"/>
                </a:solidFill>
                <a:latin typeface="Arial" charset="0"/>
              </a:defRPr>
            </a:lvl4pPr>
            <a:lvl5pPr marL="2057400" indent="-228600" defTabSz="4389438" eaLnBrk="0" hangingPunct="0">
              <a:defRPr sz="2200">
                <a:solidFill>
                  <a:schemeClr val="tx1"/>
                </a:solidFill>
                <a:latin typeface="Arial" charset="0"/>
              </a:defRPr>
            </a:lvl5pPr>
            <a:lvl6pPr marL="2514600" indent="-228600" defTabSz="4389438" eaLnBrk="0" fontAlgn="base" hangingPunct="0">
              <a:spcBef>
                <a:spcPct val="0"/>
              </a:spcBef>
              <a:spcAft>
                <a:spcPct val="0"/>
              </a:spcAft>
              <a:defRPr sz="2200">
                <a:solidFill>
                  <a:schemeClr val="tx1"/>
                </a:solidFill>
                <a:latin typeface="Arial" charset="0"/>
              </a:defRPr>
            </a:lvl6pPr>
            <a:lvl7pPr marL="2971800" indent="-228600" defTabSz="4389438" eaLnBrk="0" fontAlgn="base" hangingPunct="0">
              <a:spcBef>
                <a:spcPct val="0"/>
              </a:spcBef>
              <a:spcAft>
                <a:spcPct val="0"/>
              </a:spcAft>
              <a:defRPr sz="2200">
                <a:solidFill>
                  <a:schemeClr val="tx1"/>
                </a:solidFill>
                <a:latin typeface="Arial" charset="0"/>
              </a:defRPr>
            </a:lvl7pPr>
            <a:lvl8pPr marL="3429000" indent="-228600" defTabSz="4389438" eaLnBrk="0" fontAlgn="base" hangingPunct="0">
              <a:spcBef>
                <a:spcPct val="0"/>
              </a:spcBef>
              <a:spcAft>
                <a:spcPct val="0"/>
              </a:spcAft>
              <a:defRPr sz="2200">
                <a:solidFill>
                  <a:schemeClr val="tx1"/>
                </a:solidFill>
                <a:latin typeface="Arial" charset="0"/>
              </a:defRPr>
            </a:lvl8pPr>
            <a:lvl9pPr marL="3886200" indent="-228600" defTabSz="4389438" eaLnBrk="0" fontAlgn="base" hangingPunct="0">
              <a:spcBef>
                <a:spcPct val="0"/>
              </a:spcBef>
              <a:spcAft>
                <a:spcPct val="0"/>
              </a:spcAft>
              <a:defRPr sz="2200">
                <a:solidFill>
                  <a:schemeClr val="tx1"/>
                </a:solidFill>
                <a:latin typeface="Arial" charset="0"/>
              </a:defRPr>
            </a:lvl9pPr>
          </a:lstStyle>
          <a:p>
            <a:pPr eaLnBrk="1" hangingPunct="1"/>
            <a:r>
              <a:rPr lang="en-US" sz="2400" b="1" dirty="0">
                <a:latin typeface="Calibri" pitchFamily="34" charset="0"/>
              </a:rPr>
              <a:t>Figure 1.</a:t>
            </a:r>
            <a:r>
              <a:rPr lang="en-US" sz="2400" dirty="0">
                <a:latin typeface="Calibri" pitchFamily="34" charset="0"/>
              </a:rPr>
              <a:t> Sample Schedule.</a:t>
            </a:r>
          </a:p>
        </p:txBody>
      </p:sp>
      <p:pic>
        <p:nvPicPr>
          <p:cNvPr id="6" name="Picture 5" descr="A screenshot of a social media post&#10;&#10;Description automatically generated">
            <a:extLst>
              <a:ext uri="{FF2B5EF4-FFF2-40B4-BE49-F238E27FC236}">
                <a16:creationId xmlns:a16="http://schemas.microsoft.com/office/drawing/2014/main" id="{B53D9397-FF9F-A448-A60D-F3A6E0FDD9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38957" y="8081942"/>
            <a:ext cx="20313595" cy="10143551"/>
          </a:xfrm>
          <a:prstGeom prst="rect">
            <a:avLst/>
          </a:prstGeom>
        </p:spPr>
      </p:pic>
      <p:pic>
        <p:nvPicPr>
          <p:cNvPr id="7" name="Picture 6">
            <a:extLst>
              <a:ext uri="{FF2B5EF4-FFF2-40B4-BE49-F238E27FC236}">
                <a16:creationId xmlns:a16="http://schemas.microsoft.com/office/drawing/2014/main" id="{BEF8E0FF-B074-AC48-A6CA-5D7EE11A43B4}"/>
              </a:ext>
            </a:extLst>
          </p:cNvPr>
          <p:cNvPicPr>
            <a:picLocks noChangeAspect="1"/>
          </p:cNvPicPr>
          <p:nvPr/>
        </p:nvPicPr>
        <p:blipFill>
          <a:blip r:embed="rId3"/>
          <a:stretch>
            <a:fillRect/>
          </a:stretch>
        </p:blipFill>
        <p:spPr>
          <a:xfrm>
            <a:off x="13307111" y="19025590"/>
            <a:ext cx="3604179" cy="3529610"/>
          </a:xfrm>
          <a:prstGeom prst="rect">
            <a:avLst/>
          </a:prstGeom>
        </p:spPr>
      </p:pic>
      <p:pic>
        <p:nvPicPr>
          <p:cNvPr id="8" name="Picture 7">
            <a:extLst>
              <a:ext uri="{FF2B5EF4-FFF2-40B4-BE49-F238E27FC236}">
                <a16:creationId xmlns:a16="http://schemas.microsoft.com/office/drawing/2014/main" id="{640B8019-75CF-D449-B8BC-03AA1C8D2A68}"/>
              </a:ext>
            </a:extLst>
          </p:cNvPr>
          <p:cNvPicPr>
            <a:picLocks noChangeAspect="1"/>
          </p:cNvPicPr>
          <p:nvPr/>
        </p:nvPicPr>
        <p:blipFill>
          <a:blip r:embed="rId4"/>
          <a:stretch>
            <a:fillRect/>
          </a:stretch>
        </p:blipFill>
        <p:spPr>
          <a:xfrm>
            <a:off x="18975912" y="19431000"/>
            <a:ext cx="8912750" cy="2929366"/>
          </a:xfrm>
          <a:prstGeom prst="rect">
            <a:avLst/>
          </a:prstGeom>
        </p:spPr>
      </p:pic>
      <p:pic>
        <p:nvPicPr>
          <p:cNvPr id="9" name="Picture 8">
            <a:extLst>
              <a:ext uri="{FF2B5EF4-FFF2-40B4-BE49-F238E27FC236}">
                <a16:creationId xmlns:a16="http://schemas.microsoft.com/office/drawing/2014/main" id="{275EAE74-18CD-7D40-8D32-6A48E0965072}"/>
              </a:ext>
            </a:extLst>
          </p:cNvPr>
          <p:cNvPicPr>
            <a:picLocks noChangeAspect="1"/>
          </p:cNvPicPr>
          <p:nvPr/>
        </p:nvPicPr>
        <p:blipFill>
          <a:blip r:embed="rId5"/>
          <a:stretch>
            <a:fillRect/>
          </a:stretch>
        </p:blipFill>
        <p:spPr>
          <a:xfrm>
            <a:off x="29953284" y="18973800"/>
            <a:ext cx="3499268" cy="3900458"/>
          </a:xfrm>
          <a:prstGeom prst="rect">
            <a:avLst/>
          </a:prstGeom>
        </p:spPr>
      </p:pic>
      <p:pic>
        <p:nvPicPr>
          <p:cNvPr id="16" name="Picture 15">
            <a:extLst>
              <a:ext uri="{FF2B5EF4-FFF2-40B4-BE49-F238E27FC236}">
                <a16:creationId xmlns:a16="http://schemas.microsoft.com/office/drawing/2014/main" id="{D7474C56-BE5B-3C43-A2EF-A37A103ADF03}"/>
              </a:ext>
            </a:extLst>
          </p:cNvPr>
          <p:cNvPicPr>
            <a:picLocks noChangeAspect="1"/>
          </p:cNvPicPr>
          <p:nvPr/>
        </p:nvPicPr>
        <p:blipFill>
          <a:blip r:embed="rId6"/>
          <a:stretch>
            <a:fillRect/>
          </a:stretch>
        </p:blipFill>
        <p:spPr>
          <a:xfrm>
            <a:off x="1211193" y="554461"/>
            <a:ext cx="2902005" cy="2092346"/>
          </a:xfrm>
          <a:prstGeom prst="rect">
            <a:avLst/>
          </a:prstGeom>
        </p:spPr>
      </p:pic>
      <p:pic>
        <p:nvPicPr>
          <p:cNvPr id="39" name="Picture 38">
            <a:extLst>
              <a:ext uri="{FF2B5EF4-FFF2-40B4-BE49-F238E27FC236}">
                <a16:creationId xmlns:a16="http://schemas.microsoft.com/office/drawing/2014/main" id="{9AB390CA-D502-F942-A637-246BB9F9A6E2}"/>
              </a:ext>
            </a:extLst>
          </p:cNvPr>
          <p:cNvPicPr>
            <a:picLocks noChangeAspect="1"/>
          </p:cNvPicPr>
          <p:nvPr/>
        </p:nvPicPr>
        <p:blipFill>
          <a:blip r:embed="rId6"/>
          <a:stretch>
            <a:fillRect/>
          </a:stretch>
        </p:blipFill>
        <p:spPr>
          <a:xfrm>
            <a:off x="41606802" y="522975"/>
            <a:ext cx="2902005" cy="2092346"/>
          </a:xfrm>
          <a:prstGeom prst="rect">
            <a:avLst/>
          </a:prstGeom>
        </p:spPr>
      </p:pic>
    </p:spTree>
    <p:extLst>
      <p:ext uri="{BB962C8B-B14F-4D97-AF65-F5344CB8AC3E}">
        <p14:creationId xmlns:p14="http://schemas.microsoft.com/office/powerpoint/2010/main" val="22512518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2893</TotalTime>
  <Words>680</Words>
  <Application>Microsoft Macintosh PowerPoint</Application>
  <PresentationFormat>Custom</PresentationFormat>
  <Paragraphs>22</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Office Theme</vt:lpstr>
      <vt:lpstr>PowerPoint Presentation</vt:lpstr>
    </vt:vector>
  </TitlesOfParts>
  <Company>Genigraphics LLC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Genigraphics Research Poster Template 36x60</dc:title>
  <dc:creator>Jay Larson</dc:creator>
  <dc:description>Quality poster printing
www.genigraphics.com
1-800-790-4001</dc:description>
  <cp:lastModifiedBy>Microsoft Office User</cp:lastModifiedBy>
  <cp:revision>104</cp:revision>
  <cp:lastPrinted>2013-02-12T02:21:55Z</cp:lastPrinted>
  <dcterms:created xsi:type="dcterms:W3CDTF">2013-02-10T21:14:48Z</dcterms:created>
  <dcterms:modified xsi:type="dcterms:W3CDTF">2020-01-16T03:43:24Z</dcterms:modified>
</cp:coreProperties>
</file>