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1" r:id="rId1"/>
  </p:sldMasterIdLst>
  <p:notesMasterIdLst>
    <p:notesMasterId r:id="rId18"/>
  </p:notesMasterIdLst>
  <p:handoutMasterIdLst>
    <p:handoutMasterId r:id="rId19"/>
  </p:handoutMasterIdLst>
  <p:sldIdLst>
    <p:sldId id="256" r:id="rId2"/>
    <p:sldId id="295" r:id="rId3"/>
    <p:sldId id="262" r:id="rId4"/>
    <p:sldId id="275" r:id="rId5"/>
    <p:sldId id="288" r:id="rId6"/>
    <p:sldId id="282" r:id="rId7"/>
    <p:sldId id="269" r:id="rId8"/>
    <p:sldId id="294" r:id="rId9"/>
    <p:sldId id="281" r:id="rId10"/>
    <p:sldId id="279" r:id="rId11"/>
    <p:sldId id="290" r:id="rId12"/>
    <p:sldId id="291" r:id="rId13"/>
    <p:sldId id="292" r:id="rId14"/>
    <p:sldId id="293" r:id="rId15"/>
    <p:sldId id="280" r:id="rId16"/>
    <p:sldId id="259"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CCFF"/>
    <a:srgbClr val="8C9DA9"/>
    <a:srgbClr val="ADB5B7"/>
    <a:srgbClr val="ABACAE"/>
    <a:srgbClr val="95A7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notesViewPr>
    <p:cSldViewPr snapToGrid="0">
      <p:cViewPr varScale="1">
        <p:scale>
          <a:sx n="90" d="100"/>
          <a:sy n="90" d="100"/>
        </p:scale>
        <p:origin x="2880"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43343" cy="467071"/>
          </a:xfrm>
          <a:prstGeom prst="rect">
            <a:avLst/>
          </a:prstGeom>
        </p:spPr>
        <p:txBody>
          <a:bodyPr vert="horz" lIns="93309" tIns="46655" rIns="93309" bIns="46655" rtlCol="0"/>
          <a:lstStyle>
            <a:lvl1pPr algn="l">
              <a:defRPr sz="1200"/>
            </a:lvl1pPr>
          </a:lstStyle>
          <a:p>
            <a:endParaRPr lang="en-US"/>
          </a:p>
        </p:txBody>
      </p:sp>
      <p:sp>
        <p:nvSpPr>
          <p:cNvPr id="3" name="Date Placeholder 2"/>
          <p:cNvSpPr>
            <a:spLocks noGrp="1"/>
          </p:cNvSpPr>
          <p:nvPr>
            <p:ph type="dt" sz="quarter" idx="1"/>
          </p:nvPr>
        </p:nvSpPr>
        <p:spPr>
          <a:xfrm>
            <a:off x="3978131" y="1"/>
            <a:ext cx="3043343" cy="467071"/>
          </a:xfrm>
          <a:prstGeom prst="rect">
            <a:avLst/>
          </a:prstGeom>
        </p:spPr>
        <p:txBody>
          <a:bodyPr vert="horz" lIns="93309" tIns="46655" rIns="93309" bIns="46655" rtlCol="0"/>
          <a:lstStyle>
            <a:lvl1pPr algn="r">
              <a:defRPr sz="1200"/>
            </a:lvl1pPr>
          </a:lstStyle>
          <a:p>
            <a:fld id="{663CBD50-D127-40B7-9227-BAF38A9EF5EB}" type="datetimeFigureOut">
              <a:rPr lang="en-US" smtClean="0"/>
              <a:t>3/1/2018</a:t>
            </a:fld>
            <a:endParaRPr lang="en-US"/>
          </a:p>
        </p:txBody>
      </p:sp>
      <p:sp>
        <p:nvSpPr>
          <p:cNvPr id="4" name="Footer Placeholder 3"/>
          <p:cNvSpPr>
            <a:spLocks noGrp="1"/>
          </p:cNvSpPr>
          <p:nvPr>
            <p:ph type="ftr" sz="quarter" idx="2"/>
          </p:nvPr>
        </p:nvSpPr>
        <p:spPr>
          <a:xfrm>
            <a:off x="0" y="8842031"/>
            <a:ext cx="3043343" cy="467070"/>
          </a:xfrm>
          <a:prstGeom prst="rect">
            <a:avLst/>
          </a:prstGeom>
        </p:spPr>
        <p:txBody>
          <a:bodyPr vert="horz" lIns="93309" tIns="46655" rIns="93309" bIns="46655" rtlCol="0" anchor="b"/>
          <a:lstStyle>
            <a:lvl1pPr algn="l">
              <a:defRPr sz="1200"/>
            </a:lvl1pPr>
          </a:lstStyle>
          <a:p>
            <a:endParaRPr lang="en-US"/>
          </a:p>
        </p:txBody>
      </p:sp>
      <p:sp>
        <p:nvSpPr>
          <p:cNvPr id="5" name="Slide Number Placeholder 4"/>
          <p:cNvSpPr>
            <a:spLocks noGrp="1"/>
          </p:cNvSpPr>
          <p:nvPr>
            <p:ph type="sldNum" sz="quarter" idx="3"/>
          </p:nvPr>
        </p:nvSpPr>
        <p:spPr>
          <a:xfrm>
            <a:off x="3978131" y="8842031"/>
            <a:ext cx="3043343" cy="467070"/>
          </a:xfrm>
          <a:prstGeom prst="rect">
            <a:avLst/>
          </a:prstGeom>
        </p:spPr>
        <p:txBody>
          <a:bodyPr vert="horz" lIns="93309" tIns="46655" rIns="93309" bIns="46655" rtlCol="0" anchor="b"/>
          <a:lstStyle>
            <a:lvl1pPr algn="r">
              <a:defRPr sz="1200"/>
            </a:lvl1pPr>
          </a:lstStyle>
          <a:p>
            <a:fld id="{0DE335FD-2859-4785-B59F-1819FBA560F3}" type="slidenum">
              <a:rPr lang="en-US" smtClean="0"/>
              <a:t>‹#›</a:t>
            </a:fld>
            <a:endParaRPr lang="en-US"/>
          </a:p>
        </p:txBody>
      </p:sp>
    </p:spTree>
    <p:extLst>
      <p:ext uri="{BB962C8B-B14F-4D97-AF65-F5344CB8AC3E}">
        <p14:creationId xmlns:p14="http://schemas.microsoft.com/office/powerpoint/2010/main" val="240167516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43343" cy="467071"/>
          </a:xfrm>
          <a:prstGeom prst="rect">
            <a:avLst/>
          </a:prstGeom>
        </p:spPr>
        <p:txBody>
          <a:bodyPr vert="horz" lIns="93309" tIns="46655" rIns="93309" bIns="46655" rtlCol="0"/>
          <a:lstStyle>
            <a:lvl1pPr algn="l">
              <a:defRPr sz="1200"/>
            </a:lvl1pPr>
          </a:lstStyle>
          <a:p>
            <a:endParaRPr lang="en-US"/>
          </a:p>
        </p:txBody>
      </p:sp>
      <p:sp>
        <p:nvSpPr>
          <p:cNvPr id="3" name="Date Placeholder 2"/>
          <p:cNvSpPr>
            <a:spLocks noGrp="1"/>
          </p:cNvSpPr>
          <p:nvPr>
            <p:ph type="dt" idx="1"/>
          </p:nvPr>
        </p:nvSpPr>
        <p:spPr>
          <a:xfrm>
            <a:off x="3978131" y="1"/>
            <a:ext cx="3043343" cy="467071"/>
          </a:xfrm>
          <a:prstGeom prst="rect">
            <a:avLst/>
          </a:prstGeom>
        </p:spPr>
        <p:txBody>
          <a:bodyPr vert="horz" lIns="93309" tIns="46655" rIns="93309" bIns="46655" rtlCol="0"/>
          <a:lstStyle>
            <a:lvl1pPr algn="r">
              <a:defRPr sz="1200"/>
            </a:lvl1pPr>
          </a:lstStyle>
          <a:p>
            <a:fld id="{8A3D9D0F-AB2A-47EF-87BD-044F36E2C023}" type="datetimeFigureOut">
              <a:rPr lang="en-US" smtClean="0"/>
              <a:t>3/1/2018</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3309" tIns="46655" rIns="93309" bIns="46655" rtlCol="0" anchor="ctr"/>
          <a:lstStyle/>
          <a:p>
            <a:endParaRPr lang="en-US"/>
          </a:p>
        </p:txBody>
      </p:sp>
      <p:sp>
        <p:nvSpPr>
          <p:cNvPr id="5" name="Notes Placeholder 4"/>
          <p:cNvSpPr>
            <a:spLocks noGrp="1"/>
          </p:cNvSpPr>
          <p:nvPr>
            <p:ph type="body" sz="quarter" idx="3"/>
          </p:nvPr>
        </p:nvSpPr>
        <p:spPr>
          <a:xfrm>
            <a:off x="702310" y="4480004"/>
            <a:ext cx="5618480" cy="3665459"/>
          </a:xfrm>
          <a:prstGeom prst="rect">
            <a:avLst/>
          </a:prstGeom>
        </p:spPr>
        <p:txBody>
          <a:bodyPr vert="horz" lIns="93309" tIns="46655" rIns="93309" bIns="46655"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031"/>
            <a:ext cx="3043343" cy="467070"/>
          </a:xfrm>
          <a:prstGeom prst="rect">
            <a:avLst/>
          </a:prstGeom>
        </p:spPr>
        <p:txBody>
          <a:bodyPr vert="horz" lIns="93309" tIns="46655" rIns="93309" bIns="46655" rtlCol="0" anchor="b"/>
          <a:lstStyle>
            <a:lvl1pPr algn="l">
              <a:defRPr sz="1200"/>
            </a:lvl1pPr>
          </a:lstStyle>
          <a:p>
            <a:endParaRPr lang="en-US"/>
          </a:p>
        </p:txBody>
      </p:sp>
      <p:sp>
        <p:nvSpPr>
          <p:cNvPr id="7" name="Slide Number Placeholder 6"/>
          <p:cNvSpPr>
            <a:spLocks noGrp="1"/>
          </p:cNvSpPr>
          <p:nvPr>
            <p:ph type="sldNum" sz="quarter" idx="5"/>
          </p:nvPr>
        </p:nvSpPr>
        <p:spPr>
          <a:xfrm>
            <a:off x="3978131" y="8842031"/>
            <a:ext cx="3043343" cy="467070"/>
          </a:xfrm>
          <a:prstGeom prst="rect">
            <a:avLst/>
          </a:prstGeom>
        </p:spPr>
        <p:txBody>
          <a:bodyPr vert="horz" lIns="93309" tIns="46655" rIns="93309" bIns="46655" rtlCol="0" anchor="b"/>
          <a:lstStyle>
            <a:lvl1pPr algn="r">
              <a:defRPr sz="1200"/>
            </a:lvl1pPr>
          </a:lstStyle>
          <a:p>
            <a:fld id="{5E518E73-337E-4354-AFAC-E5F7DF27B4EB}" type="slidenum">
              <a:rPr lang="en-US" smtClean="0"/>
              <a:t>‹#›</a:t>
            </a:fld>
            <a:endParaRPr lang="en-US"/>
          </a:p>
        </p:txBody>
      </p:sp>
    </p:spTree>
    <p:extLst>
      <p:ext uri="{BB962C8B-B14F-4D97-AF65-F5344CB8AC3E}">
        <p14:creationId xmlns:p14="http://schemas.microsoft.com/office/powerpoint/2010/main" val="30107651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r>
              <a:rPr lang="en-US"/>
              <a:t>March 1, 2018</a:t>
            </a:r>
            <a:endParaRPr lang="en-US" dirty="0"/>
          </a:p>
        </p:txBody>
      </p:sp>
      <p:sp>
        <p:nvSpPr>
          <p:cNvPr id="5" name="Footer Placeholder 4"/>
          <p:cNvSpPr>
            <a:spLocks noGrp="1"/>
          </p:cNvSpPr>
          <p:nvPr>
            <p:ph type="ftr" sz="quarter" idx="11"/>
          </p:nvPr>
        </p:nvSpPr>
        <p:spPr>
          <a:xfrm>
            <a:off x="3962399" y="5870575"/>
            <a:ext cx="4893958" cy="377825"/>
          </a:xfrm>
        </p:spPr>
        <p:txBody>
          <a:bodyPr/>
          <a:lstStyle/>
          <a:p>
            <a:r>
              <a:rPr lang="en-US"/>
              <a:t>When is a Library No Longer a Library? The Future of All-Digital Academic Libraries - Seeman (cseeman@umich.edu)</a:t>
            </a:r>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60208D10-32F4-4826-9563-0B7F16C023ED}" type="slidenum">
              <a:rPr lang="en-US" smtClean="0"/>
              <a:t>‹#›</a:t>
            </a:fld>
            <a:endParaRPr lang="en-US"/>
          </a:p>
        </p:txBody>
      </p:sp>
    </p:spTree>
    <p:extLst>
      <p:ext uri="{BB962C8B-B14F-4D97-AF65-F5344CB8AC3E}">
        <p14:creationId xmlns:p14="http://schemas.microsoft.com/office/powerpoint/2010/main" val="86442907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00">
        <p:fade/>
      </p:transition>
    </mc:Choice>
    <mc:Fallback xmlns="">
      <p:transition>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lvl1pPr>
              <a:spcAft>
                <a:spcPts val="0"/>
              </a:spcAft>
              <a:defRPr/>
            </a:lvl1pPr>
            <a:lvl2pPr>
              <a:spcAft>
                <a:spcPts val="0"/>
              </a:spcAft>
              <a:defRPr/>
            </a:lvl2pPr>
            <a:lvl3pPr>
              <a:spcAft>
                <a:spcPts val="0"/>
              </a:spcAft>
              <a:defRPr/>
            </a:lvl3pPr>
            <a:lvl4pPr>
              <a:spcAft>
                <a:spcPts val="0"/>
              </a:spcAft>
              <a:defRPr/>
            </a:lvl4pPr>
            <a:lvl5pPr>
              <a:spcAft>
                <a:spcPts val="0"/>
              </a:spcAf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r>
              <a:rPr lang="en-US"/>
              <a:t>March 1, 2018</a:t>
            </a:r>
            <a:endParaRPr lang="en-US" dirty="0"/>
          </a:p>
        </p:txBody>
      </p:sp>
      <p:sp>
        <p:nvSpPr>
          <p:cNvPr id="5" name="Footer Placeholder 4"/>
          <p:cNvSpPr>
            <a:spLocks noGrp="1"/>
          </p:cNvSpPr>
          <p:nvPr>
            <p:ph type="ftr" sz="quarter" idx="11"/>
          </p:nvPr>
        </p:nvSpPr>
        <p:spPr/>
        <p:txBody>
          <a:bodyPr/>
          <a:lstStyle/>
          <a:p>
            <a:r>
              <a:rPr lang="en-US"/>
              <a:t>When is a Library No Longer a Library? The Future of All-Digital Academic Libraries - Seeman (cseeman@umich.edu)</a:t>
            </a:r>
            <a:endParaRPr lang="en-US" dirty="0"/>
          </a:p>
        </p:txBody>
      </p:sp>
      <p:sp>
        <p:nvSpPr>
          <p:cNvPr id="6" name="Slide Number Placeholder 5"/>
          <p:cNvSpPr>
            <a:spLocks noGrp="1"/>
          </p:cNvSpPr>
          <p:nvPr>
            <p:ph type="sldNum" sz="quarter" idx="12"/>
          </p:nvPr>
        </p:nvSpPr>
        <p:spPr/>
        <p:txBody>
          <a:bodyPr/>
          <a:lstStyle/>
          <a:p>
            <a:fld id="{60208D10-32F4-4826-9563-0B7F16C023ED}" type="slidenum">
              <a:rPr lang="en-US" smtClean="0"/>
              <a:pPr/>
              <a:t>‹#›</a:t>
            </a:fld>
            <a:endParaRPr lang="en-US" dirty="0"/>
          </a:p>
        </p:txBody>
      </p:sp>
    </p:spTree>
    <p:extLst>
      <p:ext uri="{BB962C8B-B14F-4D97-AF65-F5344CB8AC3E}">
        <p14:creationId xmlns:p14="http://schemas.microsoft.com/office/powerpoint/2010/main" val="4052409507"/>
      </p:ext>
    </p:extLst>
  </p:cSld>
  <p:clrMapOvr>
    <a:masterClrMapping/>
  </p:clrMapOvr>
  <mc:AlternateContent xmlns:mc="http://schemas.openxmlformats.org/markup-compatibility/2006" xmlns:p14="http://schemas.microsoft.com/office/powerpoint/2010/main">
    <mc:Choice Requires="p14">
      <p:transition p14:dur="200">
        <p:fade/>
      </p:transition>
    </mc:Choice>
    <mc:Fallback xmlns="">
      <p:transition>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en-US"/>
              <a:t>March 1, 2018</a:t>
            </a:r>
            <a:endParaRPr lang="en-US" dirty="0"/>
          </a:p>
        </p:txBody>
      </p:sp>
      <p:sp>
        <p:nvSpPr>
          <p:cNvPr id="5" name="Footer Placeholder 4"/>
          <p:cNvSpPr>
            <a:spLocks noGrp="1"/>
          </p:cNvSpPr>
          <p:nvPr>
            <p:ph type="ftr" sz="quarter" idx="11"/>
          </p:nvPr>
        </p:nvSpPr>
        <p:spPr/>
        <p:txBody>
          <a:bodyPr/>
          <a:lstStyle/>
          <a:p>
            <a:r>
              <a:rPr lang="en-US"/>
              <a:t>When is a Library No Longer a Library? The Future of All-Digital Academic Libraries - Seeman (cseeman@umich.edu)</a:t>
            </a:r>
            <a:endParaRPr lang="en-US" dirty="0"/>
          </a:p>
        </p:txBody>
      </p:sp>
      <p:sp>
        <p:nvSpPr>
          <p:cNvPr id="6" name="Slide Number Placeholder 5"/>
          <p:cNvSpPr>
            <a:spLocks noGrp="1"/>
          </p:cNvSpPr>
          <p:nvPr>
            <p:ph type="sldNum" sz="quarter" idx="12"/>
          </p:nvPr>
        </p:nvSpPr>
        <p:spPr/>
        <p:txBody>
          <a:bodyPr/>
          <a:lstStyle/>
          <a:p>
            <a:fld id="{60208D10-32F4-4826-9563-0B7F16C023ED}" type="slidenum">
              <a:rPr lang="en-US" smtClean="0"/>
              <a:t>‹#›</a:t>
            </a:fld>
            <a:endParaRPr lang="en-US"/>
          </a:p>
        </p:txBody>
      </p:sp>
    </p:spTree>
    <p:extLst>
      <p:ext uri="{BB962C8B-B14F-4D97-AF65-F5344CB8AC3E}">
        <p14:creationId xmlns:p14="http://schemas.microsoft.com/office/powerpoint/2010/main" val="19906154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r>
              <a:rPr lang="en-US"/>
              <a:t>March 1, 2018</a:t>
            </a:r>
            <a:endParaRPr lang="en-US" dirty="0"/>
          </a:p>
        </p:txBody>
      </p:sp>
      <p:sp>
        <p:nvSpPr>
          <p:cNvPr id="6" name="Footer Placeholder 5"/>
          <p:cNvSpPr>
            <a:spLocks noGrp="1"/>
          </p:cNvSpPr>
          <p:nvPr>
            <p:ph type="ftr" sz="quarter" idx="11"/>
          </p:nvPr>
        </p:nvSpPr>
        <p:spPr/>
        <p:txBody>
          <a:bodyPr/>
          <a:lstStyle/>
          <a:p>
            <a:r>
              <a:rPr lang="en-US"/>
              <a:t>When is a Library No Longer a Library? The Future of All-Digital Academic Libraries - Seeman (cseeman@umich.edu)</a:t>
            </a:r>
            <a:endParaRPr lang="en-US" dirty="0"/>
          </a:p>
        </p:txBody>
      </p:sp>
      <p:sp>
        <p:nvSpPr>
          <p:cNvPr id="7" name="Slide Number Placeholder 6"/>
          <p:cNvSpPr>
            <a:spLocks noGrp="1"/>
          </p:cNvSpPr>
          <p:nvPr>
            <p:ph type="sldNum" sz="quarter" idx="12"/>
          </p:nvPr>
        </p:nvSpPr>
        <p:spPr/>
        <p:txBody>
          <a:bodyPr/>
          <a:lstStyle/>
          <a:p>
            <a:fld id="{60208D10-32F4-4826-9563-0B7F16C023ED}" type="slidenum">
              <a:rPr lang="en-US" smtClean="0"/>
              <a:t>‹#›</a:t>
            </a:fld>
            <a:endParaRPr lang="en-US"/>
          </a:p>
        </p:txBody>
      </p:sp>
    </p:spTree>
    <p:extLst>
      <p:ext uri="{BB962C8B-B14F-4D97-AF65-F5344CB8AC3E}">
        <p14:creationId xmlns:p14="http://schemas.microsoft.com/office/powerpoint/2010/main" val="18025278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r>
              <a:rPr lang="en-US"/>
              <a:t>March 1, 2018</a:t>
            </a:r>
            <a:endParaRPr lang="en-US" dirty="0"/>
          </a:p>
        </p:txBody>
      </p:sp>
      <p:sp>
        <p:nvSpPr>
          <p:cNvPr id="8" name="Footer Placeholder 7"/>
          <p:cNvSpPr>
            <a:spLocks noGrp="1"/>
          </p:cNvSpPr>
          <p:nvPr>
            <p:ph type="ftr" sz="quarter" idx="11"/>
          </p:nvPr>
        </p:nvSpPr>
        <p:spPr/>
        <p:txBody>
          <a:bodyPr/>
          <a:lstStyle/>
          <a:p>
            <a:r>
              <a:rPr lang="en-US"/>
              <a:t>When is a Library No Longer a Library? The Future of All-Digital Academic Libraries - Seeman (cseeman@umich.edu)</a:t>
            </a:r>
            <a:endParaRPr lang="en-US" dirty="0"/>
          </a:p>
        </p:txBody>
      </p:sp>
      <p:sp>
        <p:nvSpPr>
          <p:cNvPr id="9" name="Slide Number Placeholder 8"/>
          <p:cNvSpPr>
            <a:spLocks noGrp="1"/>
          </p:cNvSpPr>
          <p:nvPr>
            <p:ph type="sldNum" sz="quarter" idx="12"/>
          </p:nvPr>
        </p:nvSpPr>
        <p:spPr/>
        <p:txBody>
          <a:bodyPr/>
          <a:lstStyle/>
          <a:p>
            <a:fld id="{60208D10-32F4-4826-9563-0B7F16C023ED}" type="slidenum">
              <a:rPr lang="en-US" smtClean="0"/>
              <a:t>‹#›</a:t>
            </a:fld>
            <a:endParaRPr lang="en-US"/>
          </a:p>
        </p:txBody>
      </p:sp>
    </p:spTree>
    <p:extLst>
      <p:ext uri="{BB962C8B-B14F-4D97-AF65-F5344CB8AC3E}">
        <p14:creationId xmlns:p14="http://schemas.microsoft.com/office/powerpoint/2010/main" val="37152879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r>
              <a:rPr lang="en-US"/>
              <a:t>March 1, 2018</a:t>
            </a:r>
            <a:endParaRPr lang="en-US" dirty="0"/>
          </a:p>
        </p:txBody>
      </p:sp>
      <p:sp>
        <p:nvSpPr>
          <p:cNvPr id="4" name="Footer Placeholder 3"/>
          <p:cNvSpPr>
            <a:spLocks noGrp="1"/>
          </p:cNvSpPr>
          <p:nvPr>
            <p:ph type="ftr" sz="quarter" idx="11"/>
          </p:nvPr>
        </p:nvSpPr>
        <p:spPr/>
        <p:txBody>
          <a:bodyPr/>
          <a:lstStyle/>
          <a:p>
            <a:r>
              <a:rPr lang="en-US"/>
              <a:t>When is a Library No Longer a Library? The Future of All-Digital Academic Libraries - Seeman (cseeman@umich.edu)</a:t>
            </a:r>
            <a:endParaRPr lang="en-US" dirty="0"/>
          </a:p>
        </p:txBody>
      </p:sp>
      <p:sp>
        <p:nvSpPr>
          <p:cNvPr id="5" name="Slide Number Placeholder 4"/>
          <p:cNvSpPr>
            <a:spLocks noGrp="1"/>
          </p:cNvSpPr>
          <p:nvPr>
            <p:ph type="sldNum" sz="quarter" idx="12"/>
          </p:nvPr>
        </p:nvSpPr>
        <p:spPr/>
        <p:txBody>
          <a:bodyPr/>
          <a:lstStyle/>
          <a:p>
            <a:fld id="{60208D10-32F4-4826-9563-0B7F16C023ED}" type="slidenum">
              <a:rPr lang="en-US" smtClean="0"/>
              <a:t>‹#›</a:t>
            </a:fld>
            <a:endParaRPr lang="en-US"/>
          </a:p>
        </p:txBody>
      </p:sp>
    </p:spTree>
    <p:extLst>
      <p:ext uri="{BB962C8B-B14F-4D97-AF65-F5344CB8AC3E}">
        <p14:creationId xmlns:p14="http://schemas.microsoft.com/office/powerpoint/2010/main" val="12909630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r>
              <a:rPr lang="en-US"/>
              <a:t>March 1, 2018</a:t>
            </a:r>
            <a:endParaRPr lang="en-US" dirty="0"/>
          </a:p>
        </p:txBody>
      </p:sp>
      <p:sp>
        <p:nvSpPr>
          <p:cNvPr id="3" name="Footer Placeholder 2"/>
          <p:cNvSpPr>
            <a:spLocks noGrp="1"/>
          </p:cNvSpPr>
          <p:nvPr>
            <p:ph type="ftr" sz="quarter" idx="11"/>
          </p:nvPr>
        </p:nvSpPr>
        <p:spPr/>
        <p:txBody>
          <a:bodyPr/>
          <a:lstStyle/>
          <a:p>
            <a:r>
              <a:rPr lang="en-US"/>
              <a:t>When is a Library No Longer a Library? The Future of All-Digital Academic Libraries - Seeman (cseeman@umich.edu)</a:t>
            </a:r>
            <a:endParaRPr lang="en-US" dirty="0"/>
          </a:p>
        </p:txBody>
      </p:sp>
      <p:sp>
        <p:nvSpPr>
          <p:cNvPr id="4" name="Slide Number Placeholder 3"/>
          <p:cNvSpPr>
            <a:spLocks noGrp="1"/>
          </p:cNvSpPr>
          <p:nvPr>
            <p:ph type="sldNum" sz="quarter" idx="12"/>
          </p:nvPr>
        </p:nvSpPr>
        <p:spPr/>
        <p:txBody>
          <a:bodyPr/>
          <a:lstStyle/>
          <a:p>
            <a:fld id="{60208D10-32F4-4826-9563-0B7F16C023ED}" type="slidenum">
              <a:rPr lang="en-US" smtClean="0"/>
              <a:t>‹#›</a:t>
            </a:fld>
            <a:endParaRPr lang="en-US"/>
          </a:p>
        </p:txBody>
      </p:sp>
    </p:spTree>
    <p:extLst>
      <p:ext uri="{BB962C8B-B14F-4D97-AF65-F5344CB8AC3E}">
        <p14:creationId xmlns:p14="http://schemas.microsoft.com/office/powerpoint/2010/main" val="3933924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r>
              <a:rPr lang="en-US"/>
              <a:t>March 1, 2018</a:t>
            </a:r>
            <a:endParaRPr lang="en-US" dirty="0"/>
          </a:p>
        </p:txBody>
      </p:sp>
      <p:sp>
        <p:nvSpPr>
          <p:cNvPr id="6" name="Footer Placeholder 5"/>
          <p:cNvSpPr>
            <a:spLocks noGrp="1"/>
          </p:cNvSpPr>
          <p:nvPr>
            <p:ph type="ftr" sz="quarter" idx="11"/>
          </p:nvPr>
        </p:nvSpPr>
        <p:spPr/>
        <p:txBody>
          <a:bodyPr/>
          <a:lstStyle/>
          <a:p>
            <a:r>
              <a:rPr lang="en-US"/>
              <a:t>When is a Library No Longer a Library? The Future of All-Digital Academic Libraries - Seeman (cseeman@umich.edu)</a:t>
            </a:r>
            <a:endParaRPr lang="en-US" dirty="0"/>
          </a:p>
        </p:txBody>
      </p:sp>
      <p:sp>
        <p:nvSpPr>
          <p:cNvPr id="7" name="Slide Number Placeholder 6"/>
          <p:cNvSpPr>
            <a:spLocks noGrp="1"/>
          </p:cNvSpPr>
          <p:nvPr>
            <p:ph type="sldNum" sz="quarter" idx="12"/>
          </p:nvPr>
        </p:nvSpPr>
        <p:spPr/>
        <p:txBody>
          <a:bodyPr/>
          <a:lstStyle/>
          <a:p>
            <a:fld id="{60208D10-32F4-4826-9563-0B7F16C023ED}" type="slidenum">
              <a:rPr lang="en-US" smtClean="0"/>
              <a:t>‹#›</a:t>
            </a:fld>
            <a:endParaRPr lang="en-US"/>
          </a:p>
        </p:txBody>
      </p:sp>
    </p:spTree>
    <p:extLst>
      <p:ext uri="{BB962C8B-B14F-4D97-AF65-F5344CB8AC3E}">
        <p14:creationId xmlns:p14="http://schemas.microsoft.com/office/powerpoint/2010/main" val="39955682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r>
              <a:rPr lang="en-US"/>
              <a:t>March 1, 2018</a:t>
            </a:r>
            <a:endParaRPr lang="en-US" dirty="0"/>
          </a:p>
        </p:txBody>
      </p:sp>
      <p:sp>
        <p:nvSpPr>
          <p:cNvPr id="6" name="Footer Placeholder 5"/>
          <p:cNvSpPr>
            <a:spLocks noGrp="1"/>
          </p:cNvSpPr>
          <p:nvPr>
            <p:ph type="ftr" sz="quarter" idx="11"/>
          </p:nvPr>
        </p:nvSpPr>
        <p:spPr/>
        <p:txBody>
          <a:bodyPr/>
          <a:lstStyle/>
          <a:p>
            <a:r>
              <a:rPr lang="en-US"/>
              <a:t>When is a Library No Longer a Library? The Future of All-Digital Academic Libraries - Seeman (cseeman@umich.edu)</a:t>
            </a:r>
            <a:endParaRPr lang="en-US" dirty="0"/>
          </a:p>
        </p:txBody>
      </p:sp>
      <p:sp>
        <p:nvSpPr>
          <p:cNvPr id="7" name="Slide Number Placeholder 6"/>
          <p:cNvSpPr>
            <a:spLocks noGrp="1"/>
          </p:cNvSpPr>
          <p:nvPr>
            <p:ph type="sldNum" sz="quarter" idx="12"/>
          </p:nvPr>
        </p:nvSpPr>
        <p:spPr/>
        <p:txBody>
          <a:bodyPr/>
          <a:lstStyle/>
          <a:p>
            <a:fld id="{60208D10-32F4-4826-9563-0B7F16C023ED}" type="slidenum">
              <a:rPr lang="en-US" smtClean="0"/>
              <a:t>‹#›</a:t>
            </a:fld>
            <a:endParaRPr lang="en-US"/>
          </a:p>
        </p:txBody>
      </p:sp>
    </p:spTree>
    <p:extLst>
      <p:ext uri="{BB962C8B-B14F-4D97-AF65-F5344CB8AC3E}">
        <p14:creationId xmlns:p14="http://schemas.microsoft.com/office/powerpoint/2010/main" val="1615930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r>
              <a:rPr lang="en-US"/>
              <a:t>March 1, 2018</a:t>
            </a:r>
            <a:endParaRPr lang="en-US" dirty="0"/>
          </a:p>
        </p:txBody>
      </p:sp>
      <p:sp>
        <p:nvSpPr>
          <p:cNvPr id="6" name="Footer Placeholder 5"/>
          <p:cNvSpPr>
            <a:spLocks noGrp="1"/>
          </p:cNvSpPr>
          <p:nvPr>
            <p:ph type="ftr" sz="quarter" idx="11"/>
          </p:nvPr>
        </p:nvSpPr>
        <p:spPr/>
        <p:txBody>
          <a:bodyPr/>
          <a:lstStyle/>
          <a:p>
            <a:r>
              <a:rPr lang="en-US"/>
              <a:t>When is a Library No Longer a Library? The Future of All-Digital Academic Libraries - Seeman (cseeman@umich.edu)</a:t>
            </a:r>
            <a:endParaRPr lang="en-US" dirty="0"/>
          </a:p>
        </p:txBody>
      </p:sp>
      <p:sp>
        <p:nvSpPr>
          <p:cNvPr id="7" name="Slide Number Placeholder 6"/>
          <p:cNvSpPr>
            <a:spLocks noGrp="1"/>
          </p:cNvSpPr>
          <p:nvPr>
            <p:ph type="sldNum" sz="quarter" idx="12"/>
          </p:nvPr>
        </p:nvSpPr>
        <p:spPr/>
        <p:txBody>
          <a:bodyPr/>
          <a:lstStyle/>
          <a:p>
            <a:fld id="{60208D10-32F4-4826-9563-0B7F16C023ED}" type="slidenum">
              <a:rPr lang="en-US" smtClean="0"/>
              <a:t>‹#›</a:t>
            </a:fld>
            <a:endParaRPr lang="en-US"/>
          </a:p>
        </p:txBody>
      </p:sp>
    </p:spTree>
    <p:extLst>
      <p:ext uri="{BB962C8B-B14F-4D97-AF65-F5344CB8AC3E}">
        <p14:creationId xmlns:p14="http://schemas.microsoft.com/office/powerpoint/2010/main" val="6847353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en-US"/>
              <a:t>March 1, 2018</a:t>
            </a:r>
            <a:endParaRPr lang="en-US" dirty="0"/>
          </a:p>
        </p:txBody>
      </p:sp>
      <p:sp>
        <p:nvSpPr>
          <p:cNvPr id="5" name="Footer Placeholder 4"/>
          <p:cNvSpPr>
            <a:spLocks noGrp="1"/>
          </p:cNvSpPr>
          <p:nvPr>
            <p:ph type="ftr" sz="quarter" idx="11"/>
          </p:nvPr>
        </p:nvSpPr>
        <p:spPr/>
        <p:txBody>
          <a:bodyPr/>
          <a:lstStyle/>
          <a:p>
            <a:r>
              <a:rPr lang="en-US"/>
              <a:t>When is a Library No Longer a Library? The Future of All-Digital Academic Libraries - Seeman (cseeman@umich.edu)</a:t>
            </a:r>
            <a:endParaRPr lang="en-US" dirty="0"/>
          </a:p>
        </p:txBody>
      </p:sp>
      <p:sp>
        <p:nvSpPr>
          <p:cNvPr id="6" name="Slide Number Placeholder 5"/>
          <p:cNvSpPr>
            <a:spLocks noGrp="1"/>
          </p:cNvSpPr>
          <p:nvPr>
            <p:ph type="sldNum" sz="quarter" idx="12"/>
          </p:nvPr>
        </p:nvSpPr>
        <p:spPr/>
        <p:txBody>
          <a:bodyPr/>
          <a:lstStyle/>
          <a:p>
            <a:fld id="{60208D10-32F4-4826-9563-0B7F16C023ED}" type="slidenum">
              <a:rPr lang="en-US" smtClean="0"/>
              <a:t>‹#›</a:t>
            </a:fld>
            <a:endParaRPr lang="en-US"/>
          </a:p>
        </p:txBody>
      </p:sp>
    </p:spTree>
    <p:extLst>
      <p:ext uri="{BB962C8B-B14F-4D97-AF65-F5344CB8AC3E}">
        <p14:creationId xmlns:p14="http://schemas.microsoft.com/office/powerpoint/2010/main" val="15817052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en-US"/>
              <a:t>March 1, 2018</a:t>
            </a:r>
            <a:endParaRPr lang="en-US" dirty="0"/>
          </a:p>
        </p:txBody>
      </p:sp>
      <p:sp>
        <p:nvSpPr>
          <p:cNvPr id="5" name="Footer Placeholder 4"/>
          <p:cNvSpPr>
            <a:spLocks noGrp="1"/>
          </p:cNvSpPr>
          <p:nvPr>
            <p:ph type="ftr" sz="quarter" idx="11"/>
          </p:nvPr>
        </p:nvSpPr>
        <p:spPr/>
        <p:txBody>
          <a:bodyPr/>
          <a:lstStyle/>
          <a:p>
            <a:r>
              <a:rPr lang="en-US"/>
              <a:t>When is a Library No Longer a Library? The Future of All-Digital Academic Libraries - Seeman (cseeman@umich.edu)</a:t>
            </a:r>
            <a:endParaRPr lang="en-US" dirty="0"/>
          </a:p>
        </p:txBody>
      </p:sp>
      <p:sp>
        <p:nvSpPr>
          <p:cNvPr id="6" name="Slide Number Placeholder 5"/>
          <p:cNvSpPr>
            <a:spLocks noGrp="1"/>
          </p:cNvSpPr>
          <p:nvPr>
            <p:ph type="sldNum" sz="quarter" idx="12"/>
          </p:nvPr>
        </p:nvSpPr>
        <p:spPr/>
        <p:txBody>
          <a:bodyPr/>
          <a:lstStyle/>
          <a:p>
            <a:fld id="{60208D10-32F4-4826-9563-0B7F16C023ED}" type="slidenum">
              <a:rPr lang="en-US" smtClean="0"/>
              <a:t>‹#›</a:t>
            </a:fld>
            <a:endParaRPr lang="en-US"/>
          </a:p>
        </p:txBody>
      </p:sp>
    </p:spTree>
    <p:extLst>
      <p:ext uri="{BB962C8B-B14F-4D97-AF65-F5344CB8AC3E}">
        <p14:creationId xmlns:p14="http://schemas.microsoft.com/office/powerpoint/2010/main" val="42742850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en-US"/>
              <a:t>March 1, 2018</a:t>
            </a:r>
            <a:endParaRPr lang="en-US" dirty="0"/>
          </a:p>
        </p:txBody>
      </p:sp>
      <p:sp>
        <p:nvSpPr>
          <p:cNvPr id="5" name="Footer Placeholder 4"/>
          <p:cNvSpPr>
            <a:spLocks noGrp="1"/>
          </p:cNvSpPr>
          <p:nvPr>
            <p:ph type="ftr" sz="quarter" idx="11"/>
          </p:nvPr>
        </p:nvSpPr>
        <p:spPr/>
        <p:txBody>
          <a:bodyPr/>
          <a:lstStyle/>
          <a:p>
            <a:r>
              <a:rPr lang="en-US"/>
              <a:t>When is a Library No Longer a Library? The Future of All-Digital Academic Libraries - Seeman (cseeman@umich.edu)</a:t>
            </a:r>
            <a:endParaRPr lang="en-US" dirty="0"/>
          </a:p>
        </p:txBody>
      </p:sp>
      <p:sp>
        <p:nvSpPr>
          <p:cNvPr id="6" name="Slide Number Placeholder 5"/>
          <p:cNvSpPr>
            <a:spLocks noGrp="1"/>
          </p:cNvSpPr>
          <p:nvPr>
            <p:ph type="sldNum" sz="quarter" idx="12"/>
          </p:nvPr>
        </p:nvSpPr>
        <p:spPr/>
        <p:txBody>
          <a:bodyPr/>
          <a:lstStyle/>
          <a:p>
            <a:fld id="{60208D10-32F4-4826-9563-0B7F16C023ED}" type="slidenum">
              <a:rPr lang="en-US" smtClean="0"/>
              <a:t>‹#›</a:t>
            </a:fld>
            <a:endParaRPr lang="en-US"/>
          </a:p>
        </p:txBody>
      </p:sp>
    </p:spTree>
    <p:extLst>
      <p:ext uri="{BB962C8B-B14F-4D97-AF65-F5344CB8AC3E}">
        <p14:creationId xmlns:p14="http://schemas.microsoft.com/office/powerpoint/2010/main" val="40798203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en-US"/>
              <a:t>March 1, 2018</a:t>
            </a:r>
            <a:endParaRPr lang="en-US" dirty="0"/>
          </a:p>
        </p:txBody>
      </p:sp>
      <p:sp>
        <p:nvSpPr>
          <p:cNvPr id="5" name="Footer Placeholder 4"/>
          <p:cNvSpPr>
            <a:spLocks noGrp="1"/>
          </p:cNvSpPr>
          <p:nvPr>
            <p:ph type="ftr" sz="quarter" idx="11"/>
          </p:nvPr>
        </p:nvSpPr>
        <p:spPr/>
        <p:txBody>
          <a:bodyPr/>
          <a:lstStyle/>
          <a:p>
            <a:r>
              <a:rPr lang="en-US"/>
              <a:t>When is a Library No Longer a Library? The Future of All-Digital Academic Libraries - Seeman (cseeman@umich.edu)</a:t>
            </a:r>
            <a:endParaRPr lang="en-US" dirty="0"/>
          </a:p>
        </p:txBody>
      </p:sp>
      <p:sp>
        <p:nvSpPr>
          <p:cNvPr id="6" name="Slide Number Placeholder 5"/>
          <p:cNvSpPr>
            <a:spLocks noGrp="1"/>
          </p:cNvSpPr>
          <p:nvPr>
            <p:ph type="sldNum" sz="quarter" idx="12"/>
          </p:nvPr>
        </p:nvSpPr>
        <p:spPr/>
        <p:txBody>
          <a:bodyPr/>
          <a:lstStyle/>
          <a:p>
            <a:fld id="{60208D10-32F4-4826-9563-0B7F16C023ED}" type="slidenum">
              <a:rPr lang="en-US" smtClean="0"/>
              <a:t>‹#›</a:t>
            </a:fld>
            <a:endParaRPr lang="en-US"/>
          </a:p>
        </p:txBody>
      </p:sp>
    </p:spTree>
    <p:extLst>
      <p:ext uri="{BB962C8B-B14F-4D97-AF65-F5344CB8AC3E}">
        <p14:creationId xmlns:p14="http://schemas.microsoft.com/office/powerpoint/2010/main" val="6068030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en-US"/>
              <a:t>March 1, 2018</a:t>
            </a:r>
            <a:endParaRPr lang="en-US" dirty="0"/>
          </a:p>
        </p:txBody>
      </p:sp>
      <p:sp>
        <p:nvSpPr>
          <p:cNvPr id="5" name="Footer Placeholder 4"/>
          <p:cNvSpPr>
            <a:spLocks noGrp="1"/>
          </p:cNvSpPr>
          <p:nvPr>
            <p:ph type="ftr" sz="quarter" idx="11"/>
          </p:nvPr>
        </p:nvSpPr>
        <p:spPr/>
        <p:txBody>
          <a:bodyPr/>
          <a:lstStyle/>
          <a:p>
            <a:r>
              <a:rPr lang="en-US"/>
              <a:t>When is a Library No Longer a Library? The Future of All-Digital Academic Libraries - Seeman (cseeman@umich.edu)</a:t>
            </a:r>
            <a:endParaRPr lang="en-US" dirty="0"/>
          </a:p>
        </p:txBody>
      </p:sp>
      <p:sp>
        <p:nvSpPr>
          <p:cNvPr id="6" name="Slide Number Placeholder 5"/>
          <p:cNvSpPr>
            <a:spLocks noGrp="1"/>
          </p:cNvSpPr>
          <p:nvPr>
            <p:ph type="sldNum" sz="quarter" idx="12"/>
          </p:nvPr>
        </p:nvSpPr>
        <p:spPr/>
        <p:txBody>
          <a:bodyPr/>
          <a:lstStyle/>
          <a:p>
            <a:fld id="{60208D10-32F4-4826-9563-0B7F16C023ED}" type="slidenum">
              <a:rPr lang="en-US" smtClean="0"/>
              <a:t>‹#›</a:t>
            </a:fld>
            <a:endParaRPr lang="en-US"/>
          </a:p>
        </p:txBody>
      </p:sp>
    </p:spTree>
    <p:extLst>
      <p:ext uri="{BB962C8B-B14F-4D97-AF65-F5344CB8AC3E}">
        <p14:creationId xmlns:p14="http://schemas.microsoft.com/office/powerpoint/2010/main" val="3311971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March 1, 2018</a:t>
            </a:r>
            <a:endParaRPr lang="en-US" dirty="0"/>
          </a:p>
        </p:txBody>
      </p:sp>
      <p:sp>
        <p:nvSpPr>
          <p:cNvPr id="5" name="Footer Placeholder 4"/>
          <p:cNvSpPr>
            <a:spLocks noGrp="1"/>
          </p:cNvSpPr>
          <p:nvPr>
            <p:ph type="ftr" sz="quarter" idx="11"/>
          </p:nvPr>
        </p:nvSpPr>
        <p:spPr/>
        <p:txBody>
          <a:bodyPr/>
          <a:lstStyle/>
          <a:p>
            <a:r>
              <a:rPr lang="en-US"/>
              <a:t>When is a Library No Longer a Library? The Future of All-Digital Academic Libraries - Seeman (cseeman@umich.edu)</a:t>
            </a:r>
            <a:endParaRPr lang="en-US" dirty="0"/>
          </a:p>
        </p:txBody>
      </p:sp>
      <p:sp>
        <p:nvSpPr>
          <p:cNvPr id="6" name="Slide Number Placeholder 5"/>
          <p:cNvSpPr>
            <a:spLocks noGrp="1"/>
          </p:cNvSpPr>
          <p:nvPr>
            <p:ph type="sldNum" sz="quarter" idx="12"/>
          </p:nvPr>
        </p:nvSpPr>
        <p:spPr/>
        <p:txBody>
          <a:bodyPr/>
          <a:lstStyle/>
          <a:p>
            <a:fld id="{60208D10-32F4-4826-9563-0B7F16C023ED}" type="slidenum">
              <a:rPr lang="en-US" smtClean="0"/>
              <a:t>‹#›</a:t>
            </a:fld>
            <a:endParaRPr lang="en-US"/>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4252954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March 1, 2018</a:t>
            </a:r>
            <a:endParaRPr lang="en-US" dirty="0"/>
          </a:p>
        </p:txBody>
      </p:sp>
      <p:sp>
        <p:nvSpPr>
          <p:cNvPr id="5" name="Footer Placeholder 4"/>
          <p:cNvSpPr>
            <a:spLocks noGrp="1"/>
          </p:cNvSpPr>
          <p:nvPr>
            <p:ph type="ftr" sz="quarter" idx="11"/>
          </p:nvPr>
        </p:nvSpPr>
        <p:spPr/>
        <p:txBody>
          <a:bodyPr/>
          <a:lstStyle/>
          <a:p>
            <a:r>
              <a:rPr lang="en-US"/>
              <a:t>When is a Library No Longer a Library? The Future of All-Digital Academic Libraries - Seeman (cseeman@umich.edu)</a:t>
            </a:r>
            <a:endParaRPr lang="en-US" dirty="0"/>
          </a:p>
        </p:txBody>
      </p:sp>
      <p:sp>
        <p:nvSpPr>
          <p:cNvPr id="6" name="Slide Number Placeholder 5"/>
          <p:cNvSpPr>
            <a:spLocks noGrp="1"/>
          </p:cNvSpPr>
          <p:nvPr>
            <p:ph type="sldNum" sz="quarter" idx="12"/>
          </p:nvPr>
        </p:nvSpPr>
        <p:spPr/>
        <p:txBody>
          <a:bodyPr/>
          <a:lstStyle/>
          <a:p>
            <a:fld id="{60208D10-32F4-4826-9563-0B7F16C023ED}" type="slidenum">
              <a:rPr lang="en-US" smtClean="0"/>
              <a:t>‹#›</a:t>
            </a:fld>
            <a:endParaRPr lang="en-US"/>
          </a:p>
        </p:txBody>
      </p:sp>
    </p:spTree>
    <p:extLst>
      <p:ext uri="{BB962C8B-B14F-4D97-AF65-F5344CB8AC3E}">
        <p14:creationId xmlns:p14="http://schemas.microsoft.com/office/powerpoint/2010/main" val="29514519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89056" y="365125"/>
            <a:ext cx="9728326" cy="1325563"/>
          </a:xfrm>
        </p:spPr>
        <p:txBody>
          <a:bodyPr/>
          <a:lstStyle/>
          <a:p>
            <a:r>
              <a:rPr lang="en-US" dirty="0"/>
              <a:t>Click to edit Master title style</a:t>
            </a:r>
          </a:p>
        </p:txBody>
      </p:sp>
      <p:sp>
        <p:nvSpPr>
          <p:cNvPr id="3" name="Content Placeholder 2"/>
          <p:cNvSpPr>
            <a:spLocks noGrp="1"/>
          </p:cNvSpPr>
          <p:nvPr>
            <p:ph idx="1"/>
          </p:nvPr>
        </p:nvSpPr>
        <p:spPr>
          <a:xfrm>
            <a:off x="1989055" y="1822450"/>
            <a:ext cx="4769963" cy="4351338"/>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p:cNvSpPr>
            <a:spLocks noGrp="1"/>
          </p:cNvSpPr>
          <p:nvPr>
            <p:ph type="ftr" sz="quarter" idx="11"/>
          </p:nvPr>
        </p:nvSpPr>
        <p:spPr>
          <a:xfrm>
            <a:off x="3435530" y="6356350"/>
            <a:ext cx="7185578" cy="365125"/>
          </a:xfrm>
        </p:spPr>
        <p:txBody>
          <a:bodyPr/>
          <a:lstStyle>
            <a:lvl1pPr>
              <a:defRPr sz="1600" i="1">
                <a:solidFill>
                  <a:schemeClr val="accent1">
                    <a:lumMod val="50000"/>
                  </a:schemeClr>
                </a:solidFill>
              </a:defRPr>
            </a:lvl1pPr>
          </a:lstStyle>
          <a:p>
            <a:r>
              <a:rPr lang="en-US"/>
              <a:t>When is a Library No Longer a Library? The Future of All-Digital Academic Libraries - Seeman (cseeman@umich.edu)</a:t>
            </a:r>
            <a:endParaRPr lang="en-US" dirty="0"/>
          </a:p>
        </p:txBody>
      </p:sp>
      <p:sp>
        <p:nvSpPr>
          <p:cNvPr id="6" name="Slide Number Placeholder 5"/>
          <p:cNvSpPr>
            <a:spLocks noGrp="1"/>
          </p:cNvSpPr>
          <p:nvPr>
            <p:ph type="sldNum" sz="quarter" idx="12"/>
          </p:nvPr>
        </p:nvSpPr>
        <p:spPr>
          <a:xfrm>
            <a:off x="10775852" y="6356350"/>
            <a:ext cx="577947" cy="365125"/>
          </a:xfrm>
        </p:spPr>
        <p:txBody>
          <a:bodyPr/>
          <a:lstStyle>
            <a:lvl1pPr>
              <a:defRPr sz="1600">
                <a:solidFill>
                  <a:schemeClr val="accent1">
                    <a:lumMod val="50000"/>
                  </a:schemeClr>
                </a:solidFill>
              </a:defRPr>
            </a:lvl1pPr>
          </a:lstStyle>
          <a:p>
            <a:fld id="{60208D10-32F4-4826-9563-0B7F16C023ED}" type="slidenum">
              <a:rPr lang="en-US" smtClean="0"/>
              <a:pPr/>
              <a:t>‹#›</a:t>
            </a:fld>
            <a:endParaRPr lang="en-US" dirty="0"/>
          </a:p>
        </p:txBody>
      </p:sp>
      <p:sp>
        <p:nvSpPr>
          <p:cNvPr id="7" name="Content Placeholder 2"/>
          <p:cNvSpPr>
            <a:spLocks noGrp="1"/>
          </p:cNvSpPr>
          <p:nvPr>
            <p:ph idx="13"/>
          </p:nvPr>
        </p:nvSpPr>
        <p:spPr>
          <a:xfrm>
            <a:off x="7032395" y="1825625"/>
            <a:ext cx="4684985" cy="4351338"/>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88486509"/>
      </p:ext>
    </p:extLst>
  </p:cSld>
  <p:clrMapOvr>
    <a:masterClrMapping/>
  </p:clrMapOvr>
  <mc:AlternateContent xmlns:mc="http://schemas.openxmlformats.org/markup-compatibility/2006" xmlns:p14="http://schemas.microsoft.com/office/powerpoint/2010/main">
    <mc:Choice Requires="p14">
      <p:transition p14:dur="200">
        <p:fade/>
      </p:transition>
    </mc:Choice>
    <mc:Fallback xmlns="">
      <p:transition>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400" b="0" i="1">
                <a:solidFill>
                  <a:schemeClr val="tx1"/>
                </a:solidFill>
                <a:effectLst/>
                <a:latin typeface="+mn-lt"/>
              </a:defRPr>
            </a:lvl1pPr>
          </a:lstStyle>
          <a:p>
            <a:r>
              <a:rPr lang="en-US" dirty="0"/>
              <a:t>March 1, 2018</a:t>
            </a:r>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400" b="0" i="1">
                <a:solidFill>
                  <a:schemeClr val="tx1"/>
                </a:solidFill>
                <a:effectLst/>
                <a:latin typeface="+mn-lt"/>
              </a:defRPr>
            </a:lvl1pPr>
          </a:lstStyle>
          <a:p>
            <a:r>
              <a:rPr lang="en-US" dirty="0"/>
              <a:t>When is a Library No Longer a Library? The Future of All-Digital Academic Libraries - </a:t>
            </a:r>
            <a:r>
              <a:rPr lang="en-US" dirty="0" err="1"/>
              <a:t>Seeman</a:t>
            </a:r>
            <a:r>
              <a:rPr lang="en-US" dirty="0"/>
              <a:t> (cseeman@umich.edu)</a:t>
            </a:r>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400" b="0" i="1">
                <a:solidFill>
                  <a:schemeClr val="tx1"/>
                </a:solidFill>
                <a:effectLst/>
                <a:latin typeface="+mn-lt"/>
              </a:defRPr>
            </a:lvl1pPr>
          </a:lstStyle>
          <a:p>
            <a:fld id="{60208D10-32F4-4826-9563-0B7F16C023ED}" type="slidenum">
              <a:rPr lang="en-US" smtClean="0"/>
              <a:pPr/>
              <a:t>‹#›</a:t>
            </a:fld>
            <a:endParaRPr lang="en-US" dirty="0"/>
          </a:p>
        </p:txBody>
      </p:sp>
    </p:spTree>
    <p:extLst>
      <p:ext uri="{BB962C8B-B14F-4D97-AF65-F5344CB8AC3E}">
        <p14:creationId xmlns:p14="http://schemas.microsoft.com/office/powerpoint/2010/main" val="703290518"/>
      </p:ext>
    </p:extLst>
  </p:cSld>
  <p:clrMap bg1="dk1" tx1="lt1" bg2="dk2" tx2="lt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60" r:id="rId18"/>
  </p:sldLayoutIdLst>
  <mc:AlternateContent xmlns:mc="http://schemas.openxmlformats.org/markup-compatibility/2006" xmlns:p14="http://schemas.microsoft.com/office/powerpoint/2010/main">
    <mc:Choice Requires="p14">
      <p:transition p14:dur="200">
        <p:fade/>
      </p:transition>
    </mc:Choice>
    <mc:Fallback xmlns="">
      <p:transition>
        <p:fade/>
      </p:transition>
    </mc:Fallback>
  </mc:AlternateContent>
  <p:hf hdr="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24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2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24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24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www.flickr.com/photos/cseeman/"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mailto:cseeman@umich.edu"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1548" y="278294"/>
            <a:ext cx="11544071" cy="2531167"/>
          </a:xfrm>
        </p:spPr>
        <p:txBody>
          <a:bodyPr>
            <a:normAutofit/>
          </a:bodyPr>
          <a:lstStyle/>
          <a:p>
            <a:pPr algn="ctr"/>
            <a:r>
              <a:rPr lang="en-US" dirty="0">
                <a:cs typeface="Arial" panose="020B0604020202020204" pitchFamily="34" charset="0"/>
              </a:rPr>
              <a:t>When is a Library No Longer a Library?</a:t>
            </a:r>
            <a:br>
              <a:rPr lang="en-US" dirty="0">
                <a:cs typeface="Arial" panose="020B0604020202020204" pitchFamily="34" charset="0"/>
              </a:rPr>
            </a:br>
            <a:r>
              <a:rPr lang="en-US" sz="900" dirty="0">
                <a:cs typeface="Arial" panose="020B0604020202020204" pitchFamily="34" charset="0"/>
              </a:rPr>
              <a:t> </a:t>
            </a:r>
            <a:br>
              <a:rPr lang="en-US" dirty="0">
                <a:cs typeface="Arial" panose="020B0604020202020204" pitchFamily="34" charset="0"/>
              </a:rPr>
            </a:br>
            <a:r>
              <a:rPr lang="en-US" dirty="0">
                <a:cs typeface="Arial" panose="020B0604020202020204" pitchFamily="34" charset="0"/>
              </a:rPr>
              <a:t>The Future of All-Digital Academic Libraries.</a:t>
            </a:r>
          </a:p>
        </p:txBody>
      </p:sp>
      <p:sp>
        <p:nvSpPr>
          <p:cNvPr id="3" name="Subtitle 2"/>
          <p:cNvSpPr>
            <a:spLocks noGrp="1"/>
          </p:cNvSpPr>
          <p:nvPr>
            <p:ph type="subTitle" idx="1"/>
          </p:nvPr>
        </p:nvSpPr>
        <p:spPr>
          <a:xfrm>
            <a:off x="291548" y="3021496"/>
            <a:ext cx="11544069" cy="3473134"/>
          </a:xfrm>
        </p:spPr>
        <p:txBody>
          <a:bodyPr>
            <a:normAutofit fontScale="92500"/>
          </a:bodyPr>
          <a:lstStyle/>
          <a:p>
            <a:pPr algn="ctr"/>
            <a:r>
              <a:rPr lang="en-US" sz="2400" b="1" i="1" dirty="0">
                <a:latin typeface="+mj-lt"/>
                <a:cs typeface="Arial" panose="020B0604020202020204" pitchFamily="34" charset="0"/>
              </a:rPr>
              <a:t>Virtual Discussion (WebEx)</a:t>
            </a:r>
          </a:p>
          <a:p>
            <a:pPr algn="ctr"/>
            <a:r>
              <a:rPr lang="en-US" sz="2400" b="1" i="1" dirty="0">
                <a:latin typeface="+mj-lt"/>
                <a:cs typeface="Arial" panose="020B0604020202020204" pitchFamily="34" charset="0"/>
              </a:rPr>
              <a:t>March 1, 2018, 2-3pm Eastern / 1-2pm Central</a:t>
            </a:r>
          </a:p>
          <a:p>
            <a:pPr algn="ctr"/>
            <a:r>
              <a:rPr lang="en-US" sz="2400" b="1" i="1" dirty="0">
                <a:latin typeface="+mj-lt"/>
                <a:cs typeface="Arial" panose="020B0604020202020204" pitchFamily="34" charset="0"/>
              </a:rPr>
              <a:t>Kate Bernard (Florida Polytechnic University)  &amp; Corey Seeman (University of Michigan) </a:t>
            </a:r>
          </a:p>
          <a:p>
            <a:pPr algn="ctr"/>
            <a:endParaRPr lang="en-US" sz="2400" b="1" i="1" dirty="0">
              <a:latin typeface="+mj-lt"/>
              <a:cs typeface="Arial" panose="020B0604020202020204" pitchFamily="34" charset="0"/>
            </a:endParaRPr>
          </a:p>
          <a:p>
            <a:pPr algn="ctr"/>
            <a:r>
              <a:rPr lang="en-US" sz="2400" b="1" dirty="0">
                <a:latin typeface="+mj-lt"/>
                <a:cs typeface="Arial" panose="020B0604020202020204" pitchFamily="34" charset="0"/>
              </a:rPr>
              <a:t>ACRL University Libraries Section (ULS)</a:t>
            </a:r>
          </a:p>
          <a:p>
            <a:pPr algn="ctr">
              <a:spcBef>
                <a:spcPts val="0"/>
              </a:spcBef>
            </a:pPr>
            <a:r>
              <a:rPr lang="en-US" sz="2400" b="1" dirty="0">
                <a:latin typeface="+mj-lt"/>
                <a:cs typeface="Arial" panose="020B0604020202020204" pitchFamily="34" charset="0"/>
              </a:rPr>
              <a:t>Future of University Libraries Virtual Discussion Forum</a:t>
            </a:r>
          </a:p>
          <a:p>
            <a:pPr algn="ctr"/>
            <a:r>
              <a:rPr lang="en-US" sz="2400" b="1" dirty="0">
                <a:latin typeface="+mj-lt"/>
                <a:cs typeface="Arial" panose="020B0604020202020204" pitchFamily="34" charset="0"/>
              </a:rPr>
              <a:t>http://acrl.libguides.com/uls/dgs/programs</a:t>
            </a:r>
          </a:p>
          <a:p>
            <a:pPr algn="ctr"/>
            <a:endParaRPr lang="en-US" sz="2400" b="1" i="1" dirty="0">
              <a:latin typeface="+mj-lt"/>
              <a:cs typeface="Arial" panose="020B0604020202020204" pitchFamily="34" charset="0"/>
            </a:endParaRPr>
          </a:p>
        </p:txBody>
      </p:sp>
    </p:spTree>
    <p:extLst>
      <p:ext uri="{BB962C8B-B14F-4D97-AF65-F5344CB8AC3E}">
        <p14:creationId xmlns:p14="http://schemas.microsoft.com/office/powerpoint/2010/main" val="62582879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56935" y="278294"/>
            <a:ext cx="9978683" cy="3101720"/>
          </a:xfrm>
        </p:spPr>
        <p:txBody>
          <a:bodyPr>
            <a:normAutofit/>
          </a:bodyPr>
          <a:lstStyle/>
          <a:p>
            <a:r>
              <a:rPr lang="en-US" sz="3600" dirty="0">
                <a:cs typeface="Arial" panose="020B0604020202020204" pitchFamily="34" charset="0"/>
              </a:rPr>
              <a:t>When is a Library No Longer a Library?</a:t>
            </a:r>
            <a:br>
              <a:rPr lang="en-US" sz="3600" dirty="0">
                <a:cs typeface="Arial" panose="020B0604020202020204" pitchFamily="34" charset="0"/>
              </a:rPr>
            </a:br>
            <a:r>
              <a:rPr lang="en-US" sz="3600" dirty="0">
                <a:cs typeface="Arial" panose="020B0604020202020204" pitchFamily="34" charset="0"/>
              </a:rPr>
              <a:t>The Future of All-Digital Academic Libraries.</a:t>
            </a:r>
            <a:br>
              <a:rPr lang="en-US" sz="3600" dirty="0">
                <a:cs typeface="Arial" panose="020B0604020202020204" pitchFamily="34" charset="0"/>
              </a:rPr>
            </a:br>
            <a:br>
              <a:rPr lang="en-US" sz="3600" dirty="0">
                <a:cs typeface="Arial" panose="020B0604020202020204" pitchFamily="34" charset="0"/>
              </a:rPr>
            </a:br>
            <a:r>
              <a:rPr lang="en-US" sz="3600" dirty="0">
                <a:cs typeface="Arial" panose="020B0604020202020204" pitchFamily="34" charset="0"/>
              </a:rPr>
              <a:t>Passing from ‘traditional’ to modern</a:t>
            </a:r>
          </a:p>
        </p:txBody>
      </p:sp>
      <p:sp>
        <p:nvSpPr>
          <p:cNvPr id="3" name="Subtitle 2"/>
          <p:cNvSpPr>
            <a:spLocks noGrp="1"/>
          </p:cNvSpPr>
          <p:nvPr>
            <p:ph type="subTitle" idx="1"/>
          </p:nvPr>
        </p:nvSpPr>
        <p:spPr>
          <a:xfrm>
            <a:off x="1856934" y="3665764"/>
            <a:ext cx="9978683" cy="2828865"/>
          </a:xfrm>
        </p:spPr>
        <p:txBody>
          <a:bodyPr>
            <a:normAutofit fontScale="85000" lnSpcReduction="20000"/>
          </a:bodyPr>
          <a:lstStyle/>
          <a:p>
            <a:pPr>
              <a:spcBef>
                <a:spcPts val="0"/>
              </a:spcBef>
            </a:pPr>
            <a:r>
              <a:rPr lang="en-US" sz="2600" i="1" dirty="0">
                <a:latin typeface="+mj-lt"/>
                <a:cs typeface="Arial" panose="020B0604020202020204" pitchFamily="34" charset="0"/>
              </a:rPr>
              <a:t>Corey </a:t>
            </a:r>
            <a:r>
              <a:rPr lang="en-US" sz="2600" i="1" dirty="0" err="1">
                <a:latin typeface="+mj-lt"/>
                <a:cs typeface="Arial" panose="020B0604020202020204" pitchFamily="34" charset="0"/>
              </a:rPr>
              <a:t>Seeman</a:t>
            </a:r>
            <a:r>
              <a:rPr lang="en-US" sz="2600" i="1" dirty="0">
                <a:latin typeface="+mj-lt"/>
                <a:cs typeface="Arial" panose="020B0604020202020204" pitchFamily="34" charset="0"/>
              </a:rPr>
              <a:t> - University of Michigan</a:t>
            </a:r>
          </a:p>
          <a:p>
            <a:pPr>
              <a:spcBef>
                <a:spcPts val="0"/>
              </a:spcBef>
            </a:pPr>
            <a:endParaRPr lang="en-US" sz="2600" i="1" dirty="0">
              <a:latin typeface="+mj-lt"/>
              <a:cs typeface="Arial" panose="020B0604020202020204" pitchFamily="34" charset="0"/>
            </a:endParaRPr>
          </a:p>
          <a:p>
            <a:pPr>
              <a:spcBef>
                <a:spcPts val="0"/>
              </a:spcBef>
            </a:pPr>
            <a:r>
              <a:rPr lang="en-US" sz="2600" dirty="0">
                <a:latin typeface="+mj-lt"/>
                <a:cs typeface="Arial" panose="020B0604020202020204" pitchFamily="34" charset="0"/>
              </a:rPr>
              <a:t>Future of University Libraries Virtual Discussion Forum</a:t>
            </a:r>
          </a:p>
          <a:p>
            <a:pPr>
              <a:spcBef>
                <a:spcPts val="0"/>
              </a:spcBef>
            </a:pPr>
            <a:r>
              <a:rPr lang="en-US" sz="2600" dirty="0">
                <a:latin typeface="+mj-lt"/>
                <a:cs typeface="Arial" panose="020B0604020202020204" pitchFamily="34" charset="0"/>
              </a:rPr>
              <a:t>ACRL University Libraries Section (ULS) - March 1, 2018</a:t>
            </a:r>
          </a:p>
          <a:p>
            <a:pPr>
              <a:spcBef>
                <a:spcPts val="0"/>
              </a:spcBef>
            </a:pPr>
            <a:br>
              <a:rPr lang="en-US" sz="2600" dirty="0">
                <a:latin typeface="+mj-lt"/>
                <a:cs typeface="Arial" panose="020B0604020202020204" pitchFamily="34" charset="0"/>
              </a:rPr>
            </a:br>
            <a:r>
              <a:rPr lang="en-US" sz="2600" dirty="0">
                <a:latin typeface="+mj-lt"/>
                <a:cs typeface="Arial" panose="020B0604020202020204" pitchFamily="34" charset="0"/>
              </a:rPr>
              <a:t>http://tinyurl.com/CSEEMAN2018ULS</a:t>
            </a:r>
          </a:p>
          <a:p>
            <a:pPr>
              <a:spcBef>
                <a:spcPts val="0"/>
              </a:spcBef>
            </a:pPr>
            <a:r>
              <a:rPr lang="en-US" sz="2600" dirty="0">
                <a:latin typeface="+mj-lt"/>
                <a:cs typeface="Arial" panose="020B0604020202020204" pitchFamily="34" charset="0"/>
              </a:rPr>
              <a:t>twitter @</a:t>
            </a:r>
            <a:r>
              <a:rPr lang="en-US" sz="2600" dirty="0" err="1">
                <a:latin typeface="+mj-lt"/>
                <a:cs typeface="Arial" panose="020B0604020202020204" pitchFamily="34" charset="0"/>
              </a:rPr>
              <a:t>cseeman</a:t>
            </a:r>
            <a:r>
              <a:rPr lang="en-US" sz="2600" dirty="0">
                <a:latin typeface="+mj-lt"/>
                <a:cs typeface="Arial" panose="020B0604020202020204" pitchFamily="34" charset="0"/>
              </a:rPr>
              <a:t>  &amp; email cseeman@umich.edu</a:t>
            </a:r>
          </a:p>
          <a:p>
            <a:endParaRPr lang="en-US" i="1" dirty="0">
              <a:latin typeface="+mj-lt"/>
              <a:cs typeface="Arial" panose="020B0604020202020204" pitchFamily="34" charset="0"/>
            </a:endParaRPr>
          </a:p>
        </p:txBody>
      </p:sp>
    </p:spTree>
    <p:extLst>
      <p:ext uri="{BB962C8B-B14F-4D97-AF65-F5344CB8AC3E}">
        <p14:creationId xmlns:p14="http://schemas.microsoft.com/office/powerpoint/2010/main" val="104477553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11112"/>
            <a:ext cx="10131425" cy="1456267"/>
          </a:xfrm>
        </p:spPr>
        <p:txBody>
          <a:bodyPr/>
          <a:lstStyle/>
          <a:p>
            <a:r>
              <a:rPr lang="en-US" dirty="0"/>
              <a:t>Introduction</a:t>
            </a:r>
          </a:p>
        </p:txBody>
      </p:sp>
      <p:sp>
        <p:nvSpPr>
          <p:cNvPr id="3" name="Content Placeholder 2"/>
          <p:cNvSpPr>
            <a:spLocks noGrp="1"/>
          </p:cNvSpPr>
          <p:nvPr>
            <p:ph idx="1"/>
          </p:nvPr>
        </p:nvSpPr>
        <p:spPr>
          <a:xfrm>
            <a:off x="685800" y="1134836"/>
            <a:ext cx="6526465" cy="4683881"/>
          </a:xfrm>
        </p:spPr>
        <p:txBody>
          <a:bodyPr>
            <a:normAutofit fontScale="92500" lnSpcReduction="20000"/>
          </a:bodyPr>
          <a:lstStyle/>
          <a:p>
            <a:r>
              <a:rPr lang="en-US" dirty="0"/>
              <a:t>Director, Kresge Library Services (independent library at Michigan reporting to the Ross School of Business) since October 2006</a:t>
            </a:r>
          </a:p>
          <a:p>
            <a:r>
              <a:rPr lang="en-US" dirty="0"/>
              <a:t>Previously served as an archivist, library software trainer, cataloger, and academic administrator over technical services and collections (a lot of “back office” responsibilities).</a:t>
            </a:r>
          </a:p>
          <a:p>
            <a:r>
              <a:rPr lang="en-US" b="1" dirty="0"/>
              <a:t>Guided Kresge Library through a transformation from a traditional library to a bookless and mostly “space-less” ethereal library (2013-2016)</a:t>
            </a:r>
          </a:p>
          <a:p>
            <a:r>
              <a:rPr lang="en-US" dirty="0"/>
              <a:t>Spent 3 weeks and 1 day working in the JC Penney Manager Training Program….</a:t>
            </a:r>
          </a:p>
          <a:p>
            <a:r>
              <a:rPr lang="en-US" dirty="0"/>
              <a:t>In my “other life”, I am passionate about cooking, writing (trying fiction and creative non-fiction), and photography – especially squirrels </a:t>
            </a:r>
            <a:r>
              <a:rPr lang="en-US" dirty="0">
                <a:hlinkClick r:id="rId2"/>
              </a:rPr>
              <a:t>https://www.flickr.com/photos/cseeman/</a:t>
            </a:r>
            <a:endParaRPr lang="en-US" dirty="0"/>
          </a:p>
        </p:txBody>
      </p:sp>
      <p:sp>
        <p:nvSpPr>
          <p:cNvPr id="4" name="Footer Placeholder 3"/>
          <p:cNvSpPr>
            <a:spLocks noGrp="1"/>
          </p:cNvSpPr>
          <p:nvPr>
            <p:ph type="ftr" sz="quarter" idx="11"/>
          </p:nvPr>
        </p:nvSpPr>
        <p:spPr/>
        <p:txBody>
          <a:bodyPr/>
          <a:lstStyle/>
          <a:p>
            <a:r>
              <a:rPr lang="en-US" dirty="0"/>
              <a:t>When is a Library No Longer a Library? The Future of All-Digital Academic Libraries - </a:t>
            </a:r>
            <a:r>
              <a:rPr lang="en-US" dirty="0" err="1"/>
              <a:t>Seeman</a:t>
            </a:r>
            <a:r>
              <a:rPr lang="en-US" dirty="0"/>
              <a:t> (cseeman@umich.edu)</a:t>
            </a:r>
          </a:p>
        </p:txBody>
      </p:sp>
      <p:sp>
        <p:nvSpPr>
          <p:cNvPr id="5" name="Slide Number Placeholder 4"/>
          <p:cNvSpPr>
            <a:spLocks noGrp="1"/>
          </p:cNvSpPr>
          <p:nvPr>
            <p:ph type="sldNum" sz="quarter" idx="12"/>
          </p:nvPr>
        </p:nvSpPr>
        <p:spPr/>
        <p:txBody>
          <a:bodyPr/>
          <a:lstStyle/>
          <a:p>
            <a:fld id="{60208D10-32F4-4826-9563-0B7F16C023ED}" type="slidenum">
              <a:rPr lang="en-US" smtClean="0"/>
              <a:pPr/>
              <a:t>3</a:t>
            </a:fld>
            <a:endParaRPr lang="en-US" dirty="0"/>
          </a:p>
        </p:txBody>
      </p:sp>
      <p:sp>
        <p:nvSpPr>
          <p:cNvPr id="6" name="Date Placeholder 5"/>
          <p:cNvSpPr>
            <a:spLocks noGrp="1"/>
          </p:cNvSpPr>
          <p:nvPr>
            <p:ph type="dt" sz="half" idx="10"/>
          </p:nvPr>
        </p:nvSpPr>
        <p:spPr/>
        <p:txBody>
          <a:bodyPr/>
          <a:lstStyle/>
          <a:p>
            <a:r>
              <a:rPr lang="en-US"/>
              <a:t>March 1, 2018</a:t>
            </a:r>
            <a:endParaRPr lang="en-US" dirty="0"/>
          </a:p>
        </p:txBody>
      </p:sp>
      <p:pic>
        <p:nvPicPr>
          <p:cNvPr id="7" name="Picture 2" descr="https://c2.staticflickr.com/8/7477/16108357159_676783974b.jpg">
            <a:extLst>
              <a:ext uri="{FF2B5EF4-FFF2-40B4-BE49-F238E27FC236}">
                <a16:creationId xmlns:a16="http://schemas.microsoft.com/office/drawing/2014/main" id="{9C05EEBA-0274-4D1A-9FA2-4ED6814FCB0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862" t="15450" r="973" b="973"/>
          <a:stretch/>
        </p:blipFill>
        <p:spPr bwMode="auto">
          <a:xfrm>
            <a:off x="7212265" y="1407433"/>
            <a:ext cx="4742971" cy="35597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349718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0"/>
            <a:ext cx="10131425" cy="1456267"/>
          </a:xfrm>
        </p:spPr>
        <p:txBody>
          <a:bodyPr/>
          <a:lstStyle/>
          <a:p>
            <a:r>
              <a:rPr lang="en-US" dirty="0"/>
              <a:t>Changing to A “Modern Library”</a:t>
            </a:r>
          </a:p>
        </p:txBody>
      </p:sp>
      <p:sp>
        <p:nvSpPr>
          <p:cNvPr id="3" name="Content Placeholder 2"/>
          <p:cNvSpPr>
            <a:spLocks noGrp="1"/>
          </p:cNvSpPr>
          <p:nvPr>
            <p:ph idx="1"/>
          </p:nvPr>
        </p:nvSpPr>
        <p:spPr>
          <a:xfrm>
            <a:off x="685800" y="1376814"/>
            <a:ext cx="7563465" cy="4351338"/>
          </a:xfrm>
        </p:spPr>
        <p:txBody>
          <a:bodyPr>
            <a:normAutofit fontScale="85000" lnSpcReduction="20000"/>
          </a:bodyPr>
          <a:lstStyle/>
          <a:p>
            <a:r>
              <a:rPr lang="en-US" sz="3600" dirty="0"/>
              <a:t>Let’s think about your current library…</a:t>
            </a:r>
          </a:p>
          <a:p>
            <a:pPr lvl="1"/>
            <a:r>
              <a:rPr lang="en-US" sz="3600" dirty="0"/>
              <a:t>And take away your print volumes</a:t>
            </a:r>
          </a:p>
          <a:p>
            <a:pPr lvl="1"/>
            <a:r>
              <a:rPr lang="en-US" sz="3600" dirty="0"/>
              <a:t>Now, take away your book stacks</a:t>
            </a:r>
          </a:p>
          <a:p>
            <a:pPr lvl="1"/>
            <a:r>
              <a:rPr lang="en-US" sz="3600" dirty="0"/>
              <a:t>Finally, lets move student space out of a library</a:t>
            </a:r>
          </a:p>
          <a:p>
            <a:r>
              <a:rPr lang="en-US" sz="3600" dirty="0"/>
              <a:t>What do you have left?  </a:t>
            </a:r>
          </a:p>
          <a:p>
            <a:r>
              <a:rPr lang="en-US" sz="3600" dirty="0"/>
              <a:t>These are the elements that are most associated with libraries – its our identity!</a:t>
            </a:r>
          </a:p>
          <a:p>
            <a:r>
              <a:rPr lang="en-US" sz="3600" i="1" dirty="0"/>
              <a:t>These questions are critical as you envision a second act for your library in the post print age</a:t>
            </a:r>
            <a:endParaRPr lang="en-US" dirty="0"/>
          </a:p>
        </p:txBody>
      </p:sp>
      <p:sp>
        <p:nvSpPr>
          <p:cNvPr id="4" name="Footer Placeholder 3"/>
          <p:cNvSpPr>
            <a:spLocks noGrp="1"/>
          </p:cNvSpPr>
          <p:nvPr>
            <p:ph type="ftr" sz="quarter" idx="11"/>
          </p:nvPr>
        </p:nvSpPr>
        <p:spPr/>
        <p:txBody>
          <a:bodyPr/>
          <a:lstStyle/>
          <a:p>
            <a:r>
              <a:rPr lang="en-US"/>
              <a:t>When is a Library No Longer a Library? The Future of All-Digital Academic Libraries - Seeman (cseeman@umich.edu)</a:t>
            </a:r>
            <a:endParaRPr lang="en-US" dirty="0"/>
          </a:p>
        </p:txBody>
      </p:sp>
      <p:sp>
        <p:nvSpPr>
          <p:cNvPr id="5" name="Slide Number Placeholder 4"/>
          <p:cNvSpPr>
            <a:spLocks noGrp="1"/>
          </p:cNvSpPr>
          <p:nvPr>
            <p:ph type="sldNum" sz="quarter" idx="12"/>
          </p:nvPr>
        </p:nvSpPr>
        <p:spPr/>
        <p:txBody>
          <a:bodyPr/>
          <a:lstStyle/>
          <a:p>
            <a:fld id="{60208D10-32F4-4826-9563-0B7F16C023ED}" type="slidenum">
              <a:rPr lang="en-US" smtClean="0"/>
              <a:pPr/>
              <a:t>4</a:t>
            </a:fld>
            <a:endParaRPr lang="en-US" dirty="0"/>
          </a:p>
        </p:txBody>
      </p:sp>
      <p:pic>
        <p:nvPicPr>
          <p:cNvPr id="6" name="Picture 5">
            <a:extLst>
              <a:ext uri="{FF2B5EF4-FFF2-40B4-BE49-F238E27FC236}">
                <a16:creationId xmlns:a16="http://schemas.microsoft.com/office/drawing/2014/main" id="{DE4E2257-A794-4CE6-8CF8-2C29BB79E05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676744" y="765015"/>
            <a:ext cx="2521628" cy="4174382"/>
          </a:xfrm>
          <a:prstGeom prst="rect">
            <a:avLst/>
          </a:prstGeom>
        </p:spPr>
      </p:pic>
      <p:sp>
        <p:nvSpPr>
          <p:cNvPr id="7" name="TextBox 6">
            <a:extLst>
              <a:ext uri="{FF2B5EF4-FFF2-40B4-BE49-F238E27FC236}">
                <a16:creationId xmlns:a16="http://schemas.microsoft.com/office/drawing/2014/main" id="{11582596-1F8C-4CCA-AE73-BE5A0707AC2D}"/>
              </a:ext>
            </a:extLst>
          </p:cNvPr>
          <p:cNvSpPr txBox="1"/>
          <p:nvPr/>
        </p:nvSpPr>
        <p:spPr>
          <a:xfrm>
            <a:off x="8325466" y="4939397"/>
            <a:ext cx="3511826" cy="646331"/>
          </a:xfrm>
          <a:prstGeom prst="rect">
            <a:avLst/>
          </a:prstGeom>
          <a:noFill/>
        </p:spPr>
        <p:txBody>
          <a:bodyPr wrap="square" rtlCol="0">
            <a:spAutoFit/>
          </a:bodyPr>
          <a:lstStyle/>
          <a:p>
            <a:r>
              <a:rPr lang="en-US" i="1" dirty="0"/>
              <a:t>Empty Shelves at Kresge Library After the Books Left</a:t>
            </a:r>
          </a:p>
        </p:txBody>
      </p:sp>
      <p:sp>
        <p:nvSpPr>
          <p:cNvPr id="8" name="Date Placeholder 7"/>
          <p:cNvSpPr>
            <a:spLocks noGrp="1"/>
          </p:cNvSpPr>
          <p:nvPr>
            <p:ph type="dt" sz="half" idx="10"/>
          </p:nvPr>
        </p:nvSpPr>
        <p:spPr/>
        <p:txBody>
          <a:bodyPr/>
          <a:lstStyle/>
          <a:p>
            <a:r>
              <a:rPr lang="en-US"/>
              <a:t>March 1, 2018</a:t>
            </a:r>
            <a:endParaRPr lang="en-US" dirty="0"/>
          </a:p>
        </p:txBody>
      </p:sp>
    </p:spTree>
    <p:extLst>
      <p:ext uri="{BB962C8B-B14F-4D97-AF65-F5344CB8AC3E}">
        <p14:creationId xmlns:p14="http://schemas.microsoft.com/office/powerpoint/2010/main" val="7724135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799" y="0"/>
            <a:ext cx="10131425" cy="1456267"/>
          </a:xfrm>
        </p:spPr>
        <p:txBody>
          <a:bodyPr/>
          <a:lstStyle/>
          <a:p>
            <a:r>
              <a:rPr lang="en-US" dirty="0"/>
              <a:t>Changing to A “Modern Library”</a:t>
            </a:r>
          </a:p>
        </p:txBody>
      </p:sp>
      <p:sp>
        <p:nvSpPr>
          <p:cNvPr id="3" name="Content Placeholder 2"/>
          <p:cNvSpPr>
            <a:spLocks noGrp="1"/>
          </p:cNvSpPr>
          <p:nvPr>
            <p:ph idx="1"/>
          </p:nvPr>
        </p:nvSpPr>
        <p:spPr>
          <a:xfrm>
            <a:off x="685801" y="1281793"/>
            <a:ext cx="4514850" cy="4732367"/>
          </a:xfrm>
        </p:spPr>
        <p:txBody>
          <a:bodyPr>
            <a:normAutofit/>
          </a:bodyPr>
          <a:lstStyle/>
          <a:p>
            <a:r>
              <a:rPr lang="en-US" sz="3600" dirty="0"/>
              <a:t>As we think about libraries today – we are envisioning places that students can relax and work.</a:t>
            </a:r>
          </a:p>
          <a:p>
            <a:r>
              <a:rPr lang="en-US" sz="3600" dirty="0"/>
              <a:t>Comfortable places where people want to visit.</a:t>
            </a:r>
          </a:p>
          <a:p>
            <a:endParaRPr lang="en-US" dirty="0"/>
          </a:p>
        </p:txBody>
      </p:sp>
      <p:sp>
        <p:nvSpPr>
          <p:cNvPr id="4" name="Footer Placeholder 3"/>
          <p:cNvSpPr>
            <a:spLocks noGrp="1"/>
          </p:cNvSpPr>
          <p:nvPr>
            <p:ph type="ftr" sz="quarter" idx="11"/>
          </p:nvPr>
        </p:nvSpPr>
        <p:spPr/>
        <p:txBody>
          <a:bodyPr/>
          <a:lstStyle/>
          <a:p>
            <a:r>
              <a:rPr lang="en-US"/>
              <a:t>When is a Library No Longer a Library? The Future of All-Digital Academic Libraries - Seeman (cseeman@umich.edu)</a:t>
            </a:r>
            <a:endParaRPr lang="en-US" dirty="0"/>
          </a:p>
        </p:txBody>
      </p:sp>
      <p:sp>
        <p:nvSpPr>
          <p:cNvPr id="5" name="Slide Number Placeholder 4"/>
          <p:cNvSpPr>
            <a:spLocks noGrp="1"/>
          </p:cNvSpPr>
          <p:nvPr>
            <p:ph type="sldNum" sz="quarter" idx="12"/>
          </p:nvPr>
        </p:nvSpPr>
        <p:spPr/>
        <p:txBody>
          <a:bodyPr/>
          <a:lstStyle/>
          <a:p>
            <a:fld id="{60208D10-32F4-4826-9563-0B7F16C023ED}" type="slidenum">
              <a:rPr lang="en-US" smtClean="0"/>
              <a:pPr/>
              <a:t>5</a:t>
            </a:fld>
            <a:endParaRPr lang="en-US" dirty="0"/>
          </a:p>
        </p:txBody>
      </p:sp>
      <p:sp>
        <p:nvSpPr>
          <p:cNvPr id="8" name="Date Placeholder 7"/>
          <p:cNvSpPr>
            <a:spLocks noGrp="1"/>
          </p:cNvSpPr>
          <p:nvPr>
            <p:ph type="dt" sz="half" idx="10"/>
          </p:nvPr>
        </p:nvSpPr>
        <p:spPr/>
        <p:txBody>
          <a:bodyPr/>
          <a:lstStyle/>
          <a:p>
            <a:r>
              <a:rPr lang="en-US"/>
              <a:t>March 1, 2018</a:t>
            </a:r>
            <a:endParaRPr lang="en-US" dirty="0"/>
          </a:p>
        </p:txBody>
      </p:sp>
      <p:pic>
        <p:nvPicPr>
          <p:cNvPr id="1026" name="Picture 2" descr="https://c1.staticflickr.com/5/4765/39797404974_83e41971e3_z.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51512" y="1477962"/>
            <a:ext cx="6096000" cy="40671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518144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1" y="0"/>
            <a:ext cx="10131425" cy="1456267"/>
          </a:xfrm>
        </p:spPr>
        <p:txBody>
          <a:bodyPr/>
          <a:lstStyle/>
          <a:p>
            <a:r>
              <a:rPr lang="en-US" dirty="0"/>
              <a:t>Changing TO A “Modern Library”</a:t>
            </a:r>
          </a:p>
        </p:txBody>
      </p:sp>
      <p:sp>
        <p:nvSpPr>
          <p:cNvPr id="3" name="Content Placeholder 2"/>
          <p:cNvSpPr>
            <a:spLocks noGrp="1"/>
          </p:cNvSpPr>
          <p:nvPr>
            <p:ph idx="1"/>
          </p:nvPr>
        </p:nvSpPr>
        <p:spPr>
          <a:xfrm>
            <a:off x="685801" y="1951263"/>
            <a:ext cx="10131425" cy="3839937"/>
          </a:xfrm>
        </p:spPr>
        <p:txBody>
          <a:bodyPr>
            <a:normAutofit/>
          </a:bodyPr>
          <a:lstStyle/>
          <a:p>
            <a:r>
              <a:rPr lang="en-US" sz="2000" dirty="0"/>
              <a:t>"Business has always been subject to uncertainties and change.  It is affected by the elements, by wars, by mass movements, by changes in the wants and desires of consumers and by government regulation.  Above all, competition tends continually to modify the business structure.  New methods, new products and new processes introduce new elements that undermine the supremacy of one industry or firm or even a whole system of doing business.  And the trend toward increasing regulation of business by governmental bodies here and abroad must not be ignored.  </a:t>
            </a:r>
            <a:r>
              <a:rPr lang="en-US" sz="2000" b="1" dirty="0"/>
              <a:t>In short, one generalization that truly applies to all business is: Change is continuous and inevitable." </a:t>
            </a:r>
            <a:r>
              <a:rPr lang="en-US" sz="2000" dirty="0"/>
              <a:t> (bold added)</a:t>
            </a:r>
          </a:p>
          <a:p>
            <a:pPr lvl="1"/>
            <a:r>
              <a:rPr lang="en-US" sz="2000" dirty="0"/>
              <a:t>Quote is from: </a:t>
            </a:r>
            <a:r>
              <a:rPr lang="en-US" sz="2000" dirty="0" err="1"/>
              <a:t>Coman</a:t>
            </a:r>
            <a:r>
              <a:rPr lang="en-US" sz="2000" dirty="0"/>
              <a:t>, Edwin T. </a:t>
            </a:r>
            <a:r>
              <a:rPr lang="en-US" sz="2000" u="sng" dirty="0"/>
              <a:t>Sources of Business Information.</a:t>
            </a:r>
            <a:r>
              <a:rPr lang="en-US" sz="2000" dirty="0"/>
              <a:t> New York: Prentice-Hall, 1949.</a:t>
            </a:r>
          </a:p>
          <a:p>
            <a:pPr lvl="1"/>
            <a:r>
              <a:rPr lang="en-US" sz="2000" dirty="0"/>
              <a:t>However, we have been subjected to change for years and years…and will be subjected to change for years hence</a:t>
            </a:r>
            <a:endParaRPr lang="en-US" dirty="0"/>
          </a:p>
        </p:txBody>
      </p:sp>
      <p:sp>
        <p:nvSpPr>
          <p:cNvPr id="4" name="Footer Placeholder 3"/>
          <p:cNvSpPr>
            <a:spLocks noGrp="1"/>
          </p:cNvSpPr>
          <p:nvPr>
            <p:ph type="ftr" sz="quarter" idx="11"/>
          </p:nvPr>
        </p:nvSpPr>
        <p:spPr/>
        <p:txBody>
          <a:bodyPr/>
          <a:lstStyle/>
          <a:p>
            <a:r>
              <a:rPr lang="en-US"/>
              <a:t>When is a Library No Longer a Library? The Future of All-Digital Academic Libraries - Seeman (cseeman@umich.edu)</a:t>
            </a:r>
            <a:endParaRPr lang="en-US" dirty="0"/>
          </a:p>
        </p:txBody>
      </p:sp>
      <p:sp>
        <p:nvSpPr>
          <p:cNvPr id="5" name="Slide Number Placeholder 4"/>
          <p:cNvSpPr>
            <a:spLocks noGrp="1"/>
          </p:cNvSpPr>
          <p:nvPr>
            <p:ph type="sldNum" sz="quarter" idx="12"/>
          </p:nvPr>
        </p:nvSpPr>
        <p:spPr/>
        <p:txBody>
          <a:bodyPr/>
          <a:lstStyle/>
          <a:p>
            <a:fld id="{60208D10-32F4-4826-9563-0B7F16C023ED}" type="slidenum">
              <a:rPr lang="en-US" smtClean="0"/>
              <a:pPr/>
              <a:t>6</a:t>
            </a:fld>
            <a:endParaRPr lang="en-US" dirty="0"/>
          </a:p>
        </p:txBody>
      </p:sp>
      <p:sp>
        <p:nvSpPr>
          <p:cNvPr id="6" name="Date Placeholder 5"/>
          <p:cNvSpPr>
            <a:spLocks noGrp="1"/>
          </p:cNvSpPr>
          <p:nvPr>
            <p:ph type="dt" sz="half" idx="10"/>
          </p:nvPr>
        </p:nvSpPr>
        <p:spPr/>
        <p:txBody>
          <a:bodyPr/>
          <a:lstStyle/>
          <a:p>
            <a:r>
              <a:rPr lang="en-US"/>
              <a:t>March 1, 2018</a:t>
            </a:r>
            <a:endParaRPr lang="en-US" dirty="0"/>
          </a:p>
        </p:txBody>
      </p:sp>
    </p:spTree>
    <p:extLst>
      <p:ext uri="{BB962C8B-B14F-4D97-AF65-F5344CB8AC3E}">
        <p14:creationId xmlns:p14="http://schemas.microsoft.com/office/powerpoint/2010/main" val="672439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0"/>
            <a:ext cx="10131425" cy="1456267"/>
          </a:xfrm>
        </p:spPr>
        <p:txBody>
          <a:bodyPr/>
          <a:lstStyle/>
          <a:p>
            <a:r>
              <a:rPr lang="en-US" dirty="0"/>
              <a:t>Changing to A “Modern Library”</a:t>
            </a:r>
          </a:p>
        </p:txBody>
      </p:sp>
      <p:sp>
        <p:nvSpPr>
          <p:cNvPr id="3" name="Content Placeholder 2"/>
          <p:cNvSpPr>
            <a:spLocks noGrp="1"/>
          </p:cNvSpPr>
          <p:nvPr>
            <p:ph idx="1"/>
          </p:nvPr>
        </p:nvSpPr>
        <p:spPr>
          <a:xfrm>
            <a:off x="685801" y="1094015"/>
            <a:ext cx="6390860" cy="4620986"/>
          </a:xfrm>
        </p:spPr>
        <p:txBody>
          <a:bodyPr>
            <a:normAutofit fontScale="92500" lnSpcReduction="10000"/>
          </a:bodyPr>
          <a:lstStyle/>
          <a:p>
            <a:r>
              <a:rPr lang="en-US" dirty="0"/>
              <a:t>Librarians are fantastic about envisioning change when </a:t>
            </a:r>
            <a:r>
              <a:rPr lang="en-US" b="1" i="1" dirty="0"/>
              <a:t>they</a:t>
            </a:r>
            <a:r>
              <a:rPr lang="en-US" dirty="0"/>
              <a:t> are leading the way</a:t>
            </a:r>
          </a:p>
          <a:p>
            <a:r>
              <a:rPr lang="en-US" dirty="0"/>
              <a:t>We have done a good job of embracing the new electronic environment in a hybrid fashion with traditional print volumes and physical media</a:t>
            </a:r>
          </a:p>
          <a:p>
            <a:r>
              <a:rPr lang="en-US" dirty="0"/>
              <a:t>Change in libraries will more likely be a change that is thrust upon us</a:t>
            </a:r>
          </a:p>
          <a:p>
            <a:pPr lvl="1"/>
            <a:r>
              <a:rPr lang="en-US" dirty="0"/>
              <a:t>Are we ready to manage through real change?</a:t>
            </a:r>
          </a:p>
          <a:p>
            <a:pPr lvl="1"/>
            <a:r>
              <a:rPr lang="en-US" dirty="0"/>
              <a:t>Are we ready to give up services and resources our space will no longer accommodate?</a:t>
            </a:r>
          </a:p>
          <a:p>
            <a:pPr lvl="1"/>
            <a:r>
              <a:rPr lang="en-US" dirty="0"/>
              <a:t>Are we ready to embrace the change being asked – or demanded of us?</a:t>
            </a:r>
          </a:p>
          <a:p>
            <a:pPr lvl="1"/>
            <a:r>
              <a:rPr lang="en-US" dirty="0"/>
              <a:t>Do our campus administrators see the same needs and values in having a traditional library that we have in the profession?</a:t>
            </a:r>
          </a:p>
        </p:txBody>
      </p:sp>
      <p:sp>
        <p:nvSpPr>
          <p:cNvPr id="4" name="Footer Placeholder 3"/>
          <p:cNvSpPr>
            <a:spLocks noGrp="1"/>
          </p:cNvSpPr>
          <p:nvPr>
            <p:ph type="ftr" sz="quarter" idx="11"/>
          </p:nvPr>
        </p:nvSpPr>
        <p:spPr/>
        <p:txBody>
          <a:bodyPr/>
          <a:lstStyle/>
          <a:p>
            <a:r>
              <a:rPr lang="en-US"/>
              <a:t>When is a Library No Longer a Library? The Future of All-Digital Academic Libraries - Seeman (cseeman@umich.edu)</a:t>
            </a:r>
            <a:endParaRPr lang="en-US" dirty="0"/>
          </a:p>
        </p:txBody>
      </p:sp>
      <p:sp>
        <p:nvSpPr>
          <p:cNvPr id="5" name="Slide Number Placeholder 4"/>
          <p:cNvSpPr>
            <a:spLocks noGrp="1"/>
          </p:cNvSpPr>
          <p:nvPr>
            <p:ph type="sldNum" sz="quarter" idx="12"/>
          </p:nvPr>
        </p:nvSpPr>
        <p:spPr/>
        <p:txBody>
          <a:bodyPr/>
          <a:lstStyle/>
          <a:p>
            <a:fld id="{60208D10-32F4-4826-9563-0B7F16C023ED}" type="slidenum">
              <a:rPr lang="en-US" smtClean="0"/>
              <a:pPr/>
              <a:t>7</a:t>
            </a:fld>
            <a:endParaRPr lang="en-US" dirty="0"/>
          </a:p>
        </p:txBody>
      </p:sp>
      <p:pic>
        <p:nvPicPr>
          <p:cNvPr id="6" name="Picture 5">
            <a:extLst>
              <a:ext uri="{FF2B5EF4-FFF2-40B4-BE49-F238E27FC236}">
                <a16:creationId xmlns:a16="http://schemas.microsoft.com/office/drawing/2014/main" id="{BD14D391-CEA1-4520-9764-5325E72C922F}"/>
              </a:ext>
            </a:extLst>
          </p:cNvPr>
          <p:cNvPicPr>
            <a:picLocks noChangeAspect="1"/>
          </p:cNvPicPr>
          <p:nvPr/>
        </p:nvPicPr>
        <p:blipFill rotWithShape="1">
          <a:blip r:embed="rId2" cstate="hqprint">
            <a:extLst>
              <a:ext uri="{28A0092B-C50C-407E-A947-70E740481C1C}">
                <a14:useLocalDpi xmlns:a14="http://schemas.microsoft.com/office/drawing/2010/main" val="0"/>
              </a:ext>
            </a:extLst>
          </a:blip>
          <a:srcRect t="2414" r="3751"/>
          <a:stretch/>
        </p:blipFill>
        <p:spPr>
          <a:xfrm>
            <a:off x="7325540" y="2095664"/>
            <a:ext cx="4667677" cy="3154236"/>
          </a:xfrm>
          <a:prstGeom prst="rect">
            <a:avLst/>
          </a:prstGeom>
        </p:spPr>
      </p:pic>
      <p:sp>
        <p:nvSpPr>
          <p:cNvPr id="7" name="Date Placeholder 6"/>
          <p:cNvSpPr>
            <a:spLocks noGrp="1"/>
          </p:cNvSpPr>
          <p:nvPr>
            <p:ph type="dt" sz="half" idx="10"/>
          </p:nvPr>
        </p:nvSpPr>
        <p:spPr/>
        <p:txBody>
          <a:bodyPr/>
          <a:lstStyle/>
          <a:p>
            <a:r>
              <a:rPr lang="en-US"/>
              <a:t>March 1, 2018</a:t>
            </a:r>
            <a:endParaRPr lang="en-US" dirty="0"/>
          </a:p>
        </p:txBody>
      </p:sp>
    </p:spTree>
    <p:extLst>
      <p:ext uri="{BB962C8B-B14F-4D97-AF65-F5344CB8AC3E}">
        <p14:creationId xmlns:p14="http://schemas.microsoft.com/office/powerpoint/2010/main" val="115219588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2" y="0"/>
            <a:ext cx="10131425" cy="1456267"/>
          </a:xfrm>
        </p:spPr>
        <p:txBody>
          <a:bodyPr/>
          <a:lstStyle/>
          <a:p>
            <a:r>
              <a:rPr lang="en-US" dirty="0"/>
              <a:t>Changing to A “Modern Library”</a:t>
            </a:r>
          </a:p>
        </p:txBody>
      </p:sp>
      <p:sp>
        <p:nvSpPr>
          <p:cNvPr id="3" name="Content Placeholder 2"/>
          <p:cNvSpPr>
            <a:spLocks noGrp="1"/>
          </p:cNvSpPr>
          <p:nvPr>
            <p:ph idx="1"/>
          </p:nvPr>
        </p:nvSpPr>
        <p:spPr>
          <a:xfrm>
            <a:off x="685801" y="1094015"/>
            <a:ext cx="6390860" cy="4620986"/>
          </a:xfrm>
        </p:spPr>
        <p:txBody>
          <a:bodyPr>
            <a:normAutofit lnSpcReduction="10000"/>
          </a:bodyPr>
          <a:lstStyle/>
          <a:p>
            <a:r>
              <a:rPr lang="en-US" dirty="0"/>
              <a:t>Summer 2013 – Scope of plans shared</a:t>
            </a:r>
          </a:p>
          <a:p>
            <a:r>
              <a:rPr lang="en-US" dirty="0"/>
              <a:t>September 2013 – Gift announced</a:t>
            </a:r>
          </a:p>
          <a:p>
            <a:r>
              <a:rPr lang="en-US" dirty="0"/>
              <a:t>Early 2014 – Plans developed</a:t>
            </a:r>
          </a:p>
          <a:p>
            <a:r>
              <a:rPr lang="en-US" dirty="0"/>
              <a:t>End of Winter Term – Started vacating the building</a:t>
            </a:r>
          </a:p>
          <a:p>
            <a:r>
              <a:rPr lang="en-US" dirty="0"/>
              <a:t>June 2014 – Moved to </a:t>
            </a:r>
            <a:r>
              <a:rPr lang="en-US" dirty="0" err="1"/>
              <a:t>MOtown</a:t>
            </a:r>
            <a:endParaRPr lang="en-US" dirty="0"/>
          </a:p>
          <a:p>
            <a:r>
              <a:rPr lang="en-US" dirty="0"/>
              <a:t>July 2014 – Print moved out</a:t>
            </a:r>
          </a:p>
          <a:p>
            <a:r>
              <a:rPr lang="en-US" dirty="0"/>
              <a:t>Fall 2014 – Rebuilding </a:t>
            </a:r>
            <a:r>
              <a:rPr lang="en-US" dirty="0" err="1"/>
              <a:t>Kresge</a:t>
            </a:r>
            <a:r>
              <a:rPr lang="en-US" dirty="0"/>
              <a:t> Library Services </a:t>
            </a:r>
          </a:p>
          <a:p>
            <a:r>
              <a:rPr lang="en-US" dirty="0"/>
              <a:t>Winter 2015 – </a:t>
            </a:r>
            <a:r>
              <a:rPr lang="en-US" dirty="0" err="1"/>
              <a:t>Kresge</a:t>
            </a:r>
            <a:r>
              <a:rPr lang="en-US" dirty="0"/>
              <a:t> Value Proposition Meetings Started</a:t>
            </a:r>
          </a:p>
          <a:p>
            <a:r>
              <a:rPr lang="en-US" dirty="0"/>
              <a:t>Summer/Fall 2016 – Completion and move in to the new space</a:t>
            </a:r>
          </a:p>
          <a:p>
            <a:r>
              <a:rPr lang="en-US" dirty="0"/>
              <a:t>December 2017 – Addition of new Ref Desk</a:t>
            </a:r>
          </a:p>
        </p:txBody>
      </p:sp>
      <p:sp>
        <p:nvSpPr>
          <p:cNvPr id="4" name="Footer Placeholder 3"/>
          <p:cNvSpPr>
            <a:spLocks noGrp="1"/>
          </p:cNvSpPr>
          <p:nvPr>
            <p:ph type="ftr" sz="quarter" idx="11"/>
          </p:nvPr>
        </p:nvSpPr>
        <p:spPr/>
        <p:txBody>
          <a:bodyPr/>
          <a:lstStyle/>
          <a:p>
            <a:r>
              <a:rPr lang="en-US"/>
              <a:t>When is a Library No Longer a Library? The Future of All-Digital Academic Libraries - Seeman (cseeman@umich.edu)</a:t>
            </a:r>
            <a:endParaRPr lang="en-US" dirty="0"/>
          </a:p>
        </p:txBody>
      </p:sp>
      <p:sp>
        <p:nvSpPr>
          <p:cNvPr id="5" name="Slide Number Placeholder 4"/>
          <p:cNvSpPr>
            <a:spLocks noGrp="1"/>
          </p:cNvSpPr>
          <p:nvPr>
            <p:ph type="sldNum" sz="quarter" idx="12"/>
          </p:nvPr>
        </p:nvSpPr>
        <p:spPr/>
        <p:txBody>
          <a:bodyPr/>
          <a:lstStyle/>
          <a:p>
            <a:fld id="{60208D10-32F4-4826-9563-0B7F16C023ED}" type="slidenum">
              <a:rPr lang="en-US" smtClean="0"/>
              <a:pPr/>
              <a:t>8</a:t>
            </a:fld>
            <a:endParaRPr lang="en-US" dirty="0"/>
          </a:p>
        </p:txBody>
      </p:sp>
      <p:sp>
        <p:nvSpPr>
          <p:cNvPr id="7" name="Date Placeholder 6"/>
          <p:cNvSpPr>
            <a:spLocks noGrp="1"/>
          </p:cNvSpPr>
          <p:nvPr>
            <p:ph type="dt" sz="half" idx="10"/>
          </p:nvPr>
        </p:nvSpPr>
        <p:spPr/>
        <p:txBody>
          <a:bodyPr/>
          <a:lstStyle/>
          <a:p>
            <a:r>
              <a:rPr lang="en-US"/>
              <a:t>March 1, 2018</a:t>
            </a:r>
            <a:endParaRPr lang="en-US" dirty="0"/>
          </a:p>
        </p:txBody>
      </p:sp>
      <p:pic>
        <p:nvPicPr>
          <p:cNvPr id="8"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218060" y="1756077"/>
            <a:ext cx="43434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131263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6378" y="3617"/>
            <a:ext cx="10970080" cy="1325563"/>
          </a:xfrm>
        </p:spPr>
        <p:txBody>
          <a:bodyPr>
            <a:normAutofit/>
          </a:bodyPr>
          <a:lstStyle/>
          <a:p>
            <a:r>
              <a:rPr lang="en-US" dirty="0"/>
              <a:t>Changing TO A “Modern Library”</a:t>
            </a:r>
          </a:p>
        </p:txBody>
      </p:sp>
      <p:sp>
        <p:nvSpPr>
          <p:cNvPr id="3" name="Content Placeholder 2"/>
          <p:cNvSpPr>
            <a:spLocks noGrp="1"/>
          </p:cNvSpPr>
          <p:nvPr>
            <p:ph idx="1"/>
          </p:nvPr>
        </p:nvSpPr>
        <p:spPr>
          <a:xfrm>
            <a:off x="326572" y="1329180"/>
            <a:ext cx="6415030" cy="4373946"/>
          </a:xfrm>
        </p:spPr>
        <p:txBody>
          <a:bodyPr>
            <a:normAutofit/>
          </a:bodyPr>
          <a:lstStyle/>
          <a:p>
            <a:r>
              <a:rPr lang="en-US" dirty="0"/>
              <a:t>“A completely re-thought Kresge Library Services, transitions from a collection of physical reference materials to a full suite of information resources and research services, guided by expert staff.” – Ross Dividend, Fall 2016 (Ross Alumni Magazine)</a:t>
            </a:r>
          </a:p>
          <a:p>
            <a:r>
              <a:rPr lang="en-US" dirty="0"/>
              <a:t>The library did not close, but become </a:t>
            </a:r>
            <a:r>
              <a:rPr lang="en-US" b="1" dirty="0"/>
              <a:t>virtually unrecognizable </a:t>
            </a:r>
          </a:p>
          <a:p>
            <a:r>
              <a:rPr lang="en-US" dirty="0"/>
              <a:t>Library suite features no door – its open the hours of the building giving students more access to this space without needing to staff it</a:t>
            </a:r>
          </a:p>
        </p:txBody>
      </p:sp>
      <p:sp>
        <p:nvSpPr>
          <p:cNvPr id="4" name="Footer Placeholder 3"/>
          <p:cNvSpPr>
            <a:spLocks noGrp="1"/>
          </p:cNvSpPr>
          <p:nvPr>
            <p:ph type="ftr" sz="quarter" idx="11"/>
          </p:nvPr>
        </p:nvSpPr>
        <p:spPr/>
        <p:txBody>
          <a:bodyPr/>
          <a:lstStyle/>
          <a:p>
            <a:r>
              <a:rPr lang="en-US"/>
              <a:t>When is a Library No Longer a Library? The Future of All-Digital Academic Libraries - Seeman (cseeman@umich.edu)</a:t>
            </a:r>
            <a:endParaRPr lang="en-US" dirty="0"/>
          </a:p>
        </p:txBody>
      </p:sp>
      <p:sp>
        <p:nvSpPr>
          <p:cNvPr id="5" name="Slide Number Placeholder 4"/>
          <p:cNvSpPr>
            <a:spLocks noGrp="1"/>
          </p:cNvSpPr>
          <p:nvPr>
            <p:ph type="sldNum" sz="quarter" idx="12"/>
          </p:nvPr>
        </p:nvSpPr>
        <p:spPr/>
        <p:txBody>
          <a:bodyPr/>
          <a:lstStyle/>
          <a:p>
            <a:fld id="{60208D10-32F4-4826-9563-0B7F16C023ED}" type="slidenum">
              <a:rPr lang="en-US" smtClean="0"/>
              <a:pPr/>
              <a:t>9</a:t>
            </a:fld>
            <a:endParaRPr lang="en-US" dirty="0"/>
          </a:p>
        </p:txBody>
      </p:sp>
      <p:sp>
        <p:nvSpPr>
          <p:cNvPr id="7" name="TextBox 6"/>
          <p:cNvSpPr txBox="1"/>
          <p:nvPr/>
        </p:nvSpPr>
        <p:spPr>
          <a:xfrm>
            <a:off x="7324626" y="4628329"/>
            <a:ext cx="3892617" cy="646331"/>
          </a:xfrm>
          <a:prstGeom prst="rect">
            <a:avLst/>
          </a:prstGeom>
          <a:noFill/>
        </p:spPr>
        <p:txBody>
          <a:bodyPr wrap="square" rtlCol="0">
            <a:spAutoFit/>
          </a:bodyPr>
          <a:lstStyle/>
          <a:p>
            <a:r>
              <a:rPr lang="en-US" i="1" dirty="0"/>
              <a:t>The NEW Kresge Library Services at the University of Michigan</a:t>
            </a:r>
          </a:p>
        </p:txBody>
      </p:sp>
      <p:sp>
        <p:nvSpPr>
          <p:cNvPr id="8" name="Date Placeholder 7"/>
          <p:cNvSpPr>
            <a:spLocks noGrp="1"/>
          </p:cNvSpPr>
          <p:nvPr>
            <p:ph type="dt" sz="half" idx="10"/>
          </p:nvPr>
        </p:nvSpPr>
        <p:spPr/>
        <p:txBody>
          <a:bodyPr/>
          <a:lstStyle/>
          <a:p>
            <a:r>
              <a:rPr lang="en-US"/>
              <a:t>March 1, 2018</a:t>
            </a:r>
            <a:endParaRPr lang="en-US" dirty="0"/>
          </a:p>
        </p:txBody>
      </p:sp>
      <p:pic>
        <p:nvPicPr>
          <p:cNvPr id="3074" name="Picture 2" descr="https://lh3.googleusercontent.com/0OnniGjih8b-MAYRl6_dRnyeHkrZZi9kNQtmNOetuKgHtDtPhycaAsqLffSupnzOxuLT6cv72p47evdw9LE9QxeT9-YMoA5JtSI9ZuWTAkeYReidC5UQFHzbzmhb5idvXcYZRYrSz8pf4m7QcXDOxNQuBHCWZIhA0_CY92UB6gaglNfkTxOEGS3vELgHuC0FkpmDrrSQxZmmbPqN4gio_b_rov7JDPnn-_GRwKvIE41xXv5nEe-OdPXnuquUwV9m-xsgNg1DcOMYKMdN9FkKIkhCcT66GUytUR5nUBwUR5jmt-3XUrBFY3UkUjjI1yBU9vLjV13ll3fnnB8HCbjqTB6xvUHFH2tRQJO6JgWX6ObR9Dg_DKTz-D5lphHdvKEpKBholanMeVchoQC7soYHP_1wti_X9GmHPy0BhMAkhNf-gVFB6MxsWNLkRv_QbH57syNR1FN9W50jF3YFhzMq5lC5IIdee9d1_x9FwbuVCAwI2BbG2ImMB6_LYqVcKXHIOHA-mK9y7VvPPCqchP52UksK5X02_rSeyk8kmp54ianjXqNBr38N2rwEvubP8E9fV16gGZ9fKMhs2ay76cUTCDP5ARhKDAU4kM4XHU-m=w1688-h949-n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1602" y="1481506"/>
            <a:ext cx="5296316" cy="29793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04274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8215" y="0"/>
            <a:ext cx="10847614" cy="1325563"/>
          </a:xfrm>
        </p:spPr>
        <p:txBody>
          <a:bodyPr>
            <a:normAutofit/>
          </a:bodyPr>
          <a:lstStyle/>
          <a:p>
            <a:r>
              <a:rPr lang="en-US" dirty="0"/>
              <a:t>Changing TO A “Modern Library”</a:t>
            </a:r>
          </a:p>
        </p:txBody>
      </p:sp>
      <p:sp>
        <p:nvSpPr>
          <p:cNvPr id="4" name="Footer Placeholder 3"/>
          <p:cNvSpPr>
            <a:spLocks noGrp="1"/>
          </p:cNvSpPr>
          <p:nvPr>
            <p:ph type="ftr" sz="quarter" idx="11"/>
          </p:nvPr>
        </p:nvSpPr>
        <p:spPr/>
        <p:txBody>
          <a:bodyPr/>
          <a:lstStyle/>
          <a:p>
            <a:r>
              <a:rPr lang="en-US"/>
              <a:t>When is a Library No Longer a Library? The Future of All-Digital Academic Libraries - Seeman (cseeman@umich.edu)</a:t>
            </a:r>
            <a:endParaRPr lang="en-US" dirty="0"/>
          </a:p>
        </p:txBody>
      </p:sp>
      <p:sp>
        <p:nvSpPr>
          <p:cNvPr id="5" name="Slide Number Placeholder 4"/>
          <p:cNvSpPr>
            <a:spLocks noGrp="1"/>
          </p:cNvSpPr>
          <p:nvPr>
            <p:ph type="sldNum" sz="quarter" idx="12"/>
          </p:nvPr>
        </p:nvSpPr>
        <p:spPr/>
        <p:txBody>
          <a:bodyPr/>
          <a:lstStyle/>
          <a:p>
            <a:fld id="{60208D10-32F4-4826-9563-0B7F16C023ED}" type="slidenum">
              <a:rPr lang="en-US" smtClean="0"/>
              <a:pPr/>
              <a:t>10</a:t>
            </a:fld>
            <a:endParaRPr lang="en-US" dirty="0"/>
          </a:p>
        </p:txBody>
      </p:sp>
      <p:sp>
        <p:nvSpPr>
          <p:cNvPr id="8" name="Content Placeholder 2"/>
          <p:cNvSpPr txBox="1">
            <a:spLocks/>
          </p:cNvSpPr>
          <p:nvPr/>
        </p:nvSpPr>
        <p:spPr>
          <a:xfrm>
            <a:off x="685800" y="1344064"/>
            <a:ext cx="4996071" cy="2305880"/>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sz="2400" b="1" dirty="0"/>
              <a:t>A Physical Space</a:t>
            </a:r>
          </a:p>
          <a:p>
            <a:pPr lvl="1">
              <a:defRPr/>
            </a:pPr>
            <a:r>
              <a:rPr lang="en-US" sz="2200" dirty="0"/>
              <a:t>Study</a:t>
            </a:r>
          </a:p>
          <a:p>
            <a:pPr lvl="1">
              <a:defRPr/>
            </a:pPr>
            <a:r>
              <a:rPr lang="en-US" sz="2200" dirty="0"/>
              <a:t>Print Materials</a:t>
            </a:r>
          </a:p>
          <a:p>
            <a:pPr lvl="1">
              <a:defRPr/>
            </a:pPr>
            <a:r>
              <a:rPr lang="en-US" sz="2200" dirty="0"/>
              <a:t>Interaction Spaces</a:t>
            </a:r>
          </a:p>
          <a:p>
            <a:pPr lvl="1">
              <a:defRPr/>
            </a:pPr>
            <a:r>
              <a:rPr lang="en-US" sz="2200" dirty="0"/>
              <a:t>Walk-in Access</a:t>
            </a:r>
          </a:p>
          <a:p>
            <a:pPr lvl="1">
              <a:defRPr/>
            </a:pPr>
            <a:r>
              <a:rPr lang="en-US" sz="2200" dirty="0"/>
              <a:t>Some of these services may  be easily done by others</a:t>
            </a:r>
          </a:p>
          <a:p>
            <a:pPr>
              <a:defRPr/>
            </a:pPr>
            <a:endParaRPr lang="en-US" dirty="0"/>
          </a:p>
        </p:txBody>
      </p:sp>
      <p:sp>
        <p:nvSpPr>
          <p:cNvPr id="9" name="Content Placeholder 3"/>
          <p:cNvSpPr txBox="1">
            <a:spLocks/>
          </p:cNvSpPr>
          <p:nvPr/>
        </p:nvSpPr>
        <p:spPr>
          <a:xfrm>
            <a:off x="5945223" y="1163735"/>
            <a:ext cx="4875486" cy="4626665"/>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sz="2400" b="1" dirty="0"/>
              <a:t>An Ethereal Space</a:t>
            </a:r>
          </a:p>
          <a:p>
            <a:pPr lvl="2">
              <a:defRPr/>
            </a:pPr>
            <a:r>
              <a:rPr lang="en-US" sz="2200" dirty="0"/>
              <a:t>This is where we </a:t>
            </a:r>
            <a:r>
              <a:rPr lang="en-US" sz="2200" b="1" i="1" dirty="0"/>
              <a:t>connect</a:t>
            </a:r>
            <a:r>
              <a:rPr lang="en-US" sz="2200" dirty="0"/>
              <a:t> with our community.</a:t>
            </a:r>
          </a:p>
          <a:p>
            <a:pPr lvl="2">
              <a:defRPr/>
            </a:pPr>
            <a:r>
              <a:rPr lang="en-US" sz="2200" dirty="0"/>
              <a:t>This is where we </a:t>
            </a:r>
            <a:r>
              <a:rPr lang="en-US" sz="2200" b="1" i="1" dirty="0"/>
              <a:t>provide</a:t>
            </a:r>
            <a:r>
              <a:rPr lang="en-US" sz="2200" dirty="0"/>
              <a:t> </a:t>
            </a:r>
            <a:r>
              <a:rPr lang="en-US" sz="2200" b="1" i="1" dirty="0"/>
              <a:t>clarity</a:t>
            </a:r>
            <a:r>
              <a:rPr lang="en-US" sz="2200" dirty="0"/>
              <a:t> to a complicated information universe.</a:t>
            </a:r>
          </a:p>
          <a:p>
            <a:pPr lvl="2">
              <a:defRPr/>
            </a:pPr>
            <a:r>
              <a:rPr lang="en-US" sz="2200" dirty="0"/>
              <a:t>This is where we </a:t>
            </a:r>
            <a:r>
              <a:rPr lang="en-US" sz="2200" b="1" i="1" dirty="0"/>
              <a:t>contribute </a:t>
            </a:r>
            <a:r>
              <a:rPr lang="en-US" sz="2200" dirty="0"/>
              <a:t>as a “Value-Add.”</a:t>
            </a:r>
          </a:p>
          <a:p>
            <a:pPr lvl="1">
              <a:defRPr/>
            </a:pPr>
            <a:r>
              <a:rPr lang="en-US" dirty="0"/>
              <a:t>This is where we do ‘library’ work.</a:t>
            </a:r>
          </a:p>
          <a:p>
            <a:pPr lvl="1">
              <a:defRPr/>
            </a:pPr>
            <a:r>
              <a:rPr lang="en-US" dirty="0"/>
              <a:t>This work cannot be done as well by others.</a:t>
            </a:r>
          </a:p>
          <a:p>
            <a:pPr lvl="1">
              <a:defRPr/>
            </a:pPr>
            <a:r>
              <a:rPr lang="en-US" dirty="0"/>
              <a:t>This work is not-space dependent.</a:t>
            </a:r>
          </a:p>
          <a:p>
            <a:pPr lvl="1">
              <a:defRPr/>
            </a:pPr>
            <a:endParaRPr lang="en-US" dirty="0"/>
          </a:p>
        </p:txBody>
      </p:sp>
      <p:pic>
        <p:nvPicPr>
          <p:cNvPr id="10" name="Picture 2" descr="http://farm9.staticflickr.com/8477/8269405613_728c7c2b14_z.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34606" y="3531932"/>
            <a:ext cx="2590800" cy="172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descr="http://farm9.staticflickr.com/8083/8270471076_b4176337b4_z.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855" y="3649944"/>
            <a:ext cx="1322388"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p:cNvSpPr txBox="1"/>
          <p:nvPr/>
        </p:nvSpPr>
        <p:spPr>
          <a:xfrm>
            <a:off x="3390770" y="5340894"/>
            <a:ext cx="2554453" cy="369332"/>
          </a:xfrm>
          <a:prstGeom prst="rect">
            <a:avLst/>
          </a:prstGeom>
          <a:noFill/>
        </p:spPr>
        <p:txBody>
          <a:bodyPr wrap="square" rtlCol="0">
            <a:spAutoFit/>
          </a:bodyPr>
          <a:lstStyle/>
          <a:p>
            <a:r>
              <a:rPr lang="en-US" i="1" dirty="0"/>
              <a:t>The OLD Kresge Library</a:t>
            </a:r>
          </a:p>
        </p:txBody>
      </p:sp>
      <p:sp>
        <p:nvSpPr>
          <p:cNvPr id="3" name="Date Placeholder 2"/>
          <p:cNvSpPr>
            <a:spLocks noGrp="1"/>
          </p:cNvSpPr>
          <p:nvPr>
            <p:ph type="dt" sz="half" idx="10"/>
          </p:nvPr>
        </p:nvSpPr>
        <p:spPr/>
        <p:txBody>
          <a:bodyPr/>
          <a:lstStyle/>
          <a:p>
            <a:r>
              <a:rPr lang="en-US"/>
              <a:t>March 1, 2018</a:t>
            </a:r>
            <a:endParaRPr lang="en-US" dirty="0"/>
          </a:p>
        </p:txBody>
      </p:sp>
    </p:spTree>
    <p:extLst>
      <p:ext uri="{BB962C8B-B14F-4D97-AF65-F5344CB8AC3E}">
        <p14:creationId xmlns:p14="http://schemas.microsoft.com/office/powerpoint/2010/main" val="271324769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0"/>
            <a:ext cx="10131425" cy="1456267"/>
          </a:xfrm>
        </p:spPr>
        <p:txBody>
          <a:bodyPr/>
          <a:lstStyle/>
          <a:p>
            <a:r>
              <a:rPr lang="en-US" dirty="0"/>
              <a:t>Big Questions for Libraries Transitioning to an All-Digital focus</a:t>
            </a:r>
          </a:p>
        </p:txBody>
      </p:sp>
      <p:sp>
        <p:nvSpPr>
          <p:cNvPr id="3" name="Content Placeholder 2"/>
          <p:cNvSpPr>
            <a:spLocks noGrp="1"/>
          </p:cNvSpPr>
          <p:nvPr>
            <p:ph idx="1"/>
          </p:nvPr>
        </p:nvSpPr>
        <p:spPr>
          <a:xfrm>
            <a:off x="685801" y="1926771"/>
            <a:ext cx="7827658" cy="4155977"/>
          </a:xfrm>
        </p:spPr>
        <p:txBody>
          <a:bodyPr>
            <a:normAutofit fontScale="92500" lnSpcReduction="10000"/>
          </a:bodyPr>
          <a:lstStyle/>
          <a:p>
            <a:r>
              <a:rPr lang="en-US" b="1" dirty="0"/>
              <a:t>Identify the opportunities and challenges facing all-digital academic libraries.</a:t>
            </a:r>
          </a:p>
          <a:p>
            <a:pPr lvl="1"/>
            <a:r>
              <a:rPr lang="en-US" dirty="0"/>
              <a:t>When you lose your print collection – you lose tasks associated with managing that collection.</a:t>
            </a:r>
          </a:p>
          <a:p>
            <a:pPr lvl="1"/>
            <a:r>
              <a:rPr lang="en-US" dirty="0"/>
              <a:t>Are there new opportunities to provide services with the staff who no longer run </a:t>
            </a:r>
            <a:r>
              <a:rPr lang="en-US" dirty="0" err="1"/>
              <a:t>circ</a:t>
            </a:r>
            <a:r>
              <a:rPr lang="en-US" dirty="0"/>
              <a:t> or shelving?</a:t>
            </a:r>
          </a:p>
          <a:p>
            <a:pPr lvl="1"/>
            <a:r>
              <a:rPr lang="en-US" dirty="0"/>
              <a:t>At Kresge, we created an Exam and Assignment return and review program – something we could not do if we still managed a print collection.</a:t>
            </a:r>
          </a:p>
          <a:p>
            <a:pPr lvl="1"/>
            <a:r>
              <a:rPr lang="en-US" dirty="0"/>
              <a:t>No library has everything they need – without physical objects – the resources you are missing will go up.</a:t>
            </a:r>
          </a:p>
          <a:p>
            <a:pPr lvl="1"/>
            <a:r>
              <a:rPr lang="en-US" dirty="0"/>
              <a:t>Not all subjects lend themselves well to digital-only approach.  </a:t>
            </a:r>
          </a:p>
          <a:p>
            <a:endParaRPr lang="en-US" dirty="0"/>
          </a:p>
        </p:txBody>
      </p:sp>
      <p:sp>
        <p:nvSpPr>
          <p:cNvPr id="4" name="Date Placeholder 3"/>
          <p:cNvSpPr>
            <a:spLocks noGrp="1"/>
          </p:cNvSpPr>
          <p:nvPr>
            <p:ph type="dt" sz="half" idx="10"/>
          </p:nvPr>
        </p:nvSpPr>
        <p:spPr/>
        <p:txBody>
          <a:bodyPr/>
          <a:lstStyle/>
          <a:p>
            <a:r>
              <a:rPr lang="en-US"/>
              <a:t>March 1, 2018</a:t>
            </a:r>
            <a:endParaRPr lang="en-US" dirty="0"/>
          </a:p>
        </p:txBody>
      </p:sp>
      <p:sp>
        <p:nvSpPr>
          <p:cNvPr id="5" name="Footer Placeholder 4"/>
          <p:cNvSpPr>
            <a:spLocks noGrp="1"/>
          </p:cNvSpPr>
          <p:nvPr>
            <p:ph type="ftr" sz="quarter" idx="11"/>
          </p:nvPr>
        </p:nvSpPr>
        <p:spPr/>
        <p:txBody>
          <a:bodyPr/>
          <a:lstStyle/>
          <a:p>
            <a:r>
              <a:rPr lang="en-US"/>
              <a:t>When is a Library No Longer a Library? The Future of All-Digital Academic Libraries - Seeman (cseeman@umich.edu)</a:t>
            </a:r>
            <a:endParaRPr lang="en-US" dirty="0"/>
          </a:p>
        </p:txBody>
      </p:sp>
      <p:sp>
        <p:nvSpPr>
          <p:cNvPr id="6" name="Slide Number Placeholder 5"/>
          <p:cNvSpPr>
            <a:spLocks noGrp="1"/>
          </p:cNvSpPr>
          <p:nvPr>
            <p:ph type="sldNum" sz="quarter" idx="12"/>
          </p:nvPr>
        </p:nvSpPr>
        <p:spPr/>
        <p:txBody>
          <a:bodyPr/>
          <a:lstStyle/>
          <a:p>
            <a:fld id="{60208D10-32F4-4826-9563-0B7F16C023ED}" type="slidenum">
              <a:rPr lang="en-US" smtClean="0"/>
              <a:pPr/>
              <a:t>11</a:t>
            </a:fld>
            <a:endParaRPr lang="en-US" dirty="0"/>
          </a:p>
        </p:txBody>
      </p:sp>
      <p:pic>
        <p:nvPicPr>
          <p:cNvPr id="7"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877791" y="1295400"/>
            <a:ext cx="2624138"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717332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2" y="0"/>
            <a:ext cx="10131425" cy="1456267"/>
          </a:xfrm>
        </p:spPr>
        <p:txBody>
          <a:bodyPr/>
          <a:lstStyle/>
          <a:p>
            <a:r>
              <a:rPr lang="en-US" dirty="0"/>
              <a:t>Big Questions for Libraries Transitioning to an All-Digital focus</a:t>
            </a:r>
          </a:p>
        </p:txBody>
      </p:sp>
      <p:sp>
        <p:nvSpPr>
          <p:cNvPr id="3" name="Content Placeholder 2"/>
          <p:cNvSpPr>
            <a:spLocks noGrp="1"/>
          </p:cNvSpPr>
          <p:nvPr>
            <p:ph idx="1"/>
          </p:nvPr>
        </p:nvSpPr>
        <p:spPr>
          <a:xfrm>
            <a:off x="685802" y="1534887"/>
            <a:ext cx="5846973" cy="4256314"/>
          </a:xfrm>
        </p:spPr>
        <p:txBody>
          <a:bodyPr/>
          <a:lstStyle/>
          <a:p>
            <a:r>
              <a:rPr lang="en-US" b="1" dirty="0"/>
              <a:t>Examine how an all-digital environment requires a rethinking about how academic libraries contribute to a campus.</a:t>
            </a:r>
          </a:p>
          <a:p>
            <a:pPr lvl="1"/>
            <a:r>
              <a:rPr lang="en-US" dirty="0"/>
              <a:t>Your future may be hitched to ‘service.’</a:t>
            </a:r>
          </a:p>
          <a:p>
            <a:pPr lvl="1"/>
            <a:r>
              <a:rPr lang="en-US" dirty="0"/>
              <a:t>We have seen an increase in our support of action-learning or experiential learning programs.</a:t>
            </a:r>
          </a:p>
          <a:p>
            <a:pPr lvl="1"/>
            <a:r>
              <a:rPr lang="en-US" dirty="0"/>
              <a:t>This is not work that can be done by others – so that is good!</a:t>
            </a:r>
          </a:p>
          <a:p>
            <a:pPr lvl="1"/>
            <a:endParaRPr lang="en-US" dirty="0"/>
          </a:p>
          <a:p>
            <a:endParaRPr lang="en-US" dirty="0"/>
          </a:p>
        </p:txBody>
      </p:sp>
      <p:sp>
        <p:nvSpPr>
          <p:cNvPr id="4" name="Date Placeholder 3"/>
          <p:cNvSpPr>
            <a:spLocks noGrp="1"/>
          </p:cNvSpPr>
          <p:nvPr>
            <p:ph type="dt" sz="half" idx="10"/>
          </p:nvPr>
        </p:nvSpPr>
        <p:spPr/>
        <p:txBody>
          <a:bodyPr/>
          <a:lstStyle/>
          <a:p>
            <a:r>
              <a:rPr lang="en-US"/>
              <a:t>March 1, 2018</a:t>
            </a:r>
            <a:endParaRPr lang="en-US" dirty="0"/>
          </a:p>
        </p:txBody>
      </p:sp>
      <p:sp>
        <p:nvSpPr>
          <p:cNvPr id="5" name="Footer Placeholder 4"/>
          <p:cNvSpPr>
            <a:spLocks noGrp="1"/>
          </p:cNvSpPr>
          <p:nvPr>
            <p:ph type="ftr" sz="quarter" idx="11"/>
          </p:nvPr>
        </p:nvSpPr>
        <p:spPr/>
        <p:txBody>
          <a:bodyPr/>
          <a:lstStyle/>
          <a:p>
            <a:r>
              <a:rPr lang="en-US"/>
              <a:t>When is a Library No Longer a Library? The Future of All-Digital Academic Libraries - Seeman (cseeman@umich.edu)</a:t>
            </a:r>
            <a:endParaRPr lang="en-US" dirty="0"/>
          </a:p>
        </p:txBody>
      </p:sp>
      <p:sp>
        <p:nvSpPr>
          <p:cNvPr id="6" name="Slide Number Placeholder 5"/>
          <p:cNvSpPr>
            <a:spLocks noGrp="1"/>
          </p:cNvSpPr>
          <p:nvPr>
            <p:ph type="sldNum" sz="quarter" idx="12"/>
          </p:nvPr>
        </p:nvSpPr>
        <p:spPr/>
        <p:txBody>
          <a:bodyPr/>
          <a:lstStyle/>
          <a:p>
            <a:fld id="{60208D10-32F4-4826-9563-0B7F16C023ED}" type="slidenum">
              <a:rPr lang="en-US" smtClean="0"/>
              <a:pPr/>
              <a:t>12</a:t>
            </a:fld>
            <a:endParaRPr lang="en-US" dirty="0"/>
          </a:p>
        </p:txBody>
      </p:sp>
      <p:pic>
        <p:nvPicPr>
          <p:cNvPr id="7" name="Picture 6">
            <a:extLst>
              <a:ext uri="{FF2B5EF4-FFF2-40B4-BE49-F238E27FC236}">
                <a16:creationId xmlns:a16="http://schemas.microsoft.com/office/drawing/2014/main" id="{2B1FA357-D3F6-4C51-942A-E0A32B5C64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07301" y="1743958"/>
            <a:ext cx="5364918" cy="3315944"/>
          </a:xfrm>
          <a:prstGeom prst="rect">
            <a:avLst/>
          </a:prstGeom>
        </p:spPr>
      </p:pic>
    </p:spTree>
    <p:extLst>
      <p:ext uri="{BB962C8B-B14F-4D97-AF65-F5344CB8AC3E}">
        <p14:creationId xmlns:p14="http://schemas.microsoft.com/office/powerpoint/2010/main" val="393067983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9394"/>
            <a:ext cx="10131425" cy="1456267"/>
          </a:xfrm>
        </p:spPr>
        <p:txBody>
          <a:bodyPr/>
          <a:lstStyle/>
          <a:p>
            <a:r>
              <a:rPr lang="en-US" dirty="0"/>
              <a:t>Big Questions for Libraries Transitioning to an All-Digital focus</a:t>
            </a:r>
          </a:p>
        </p:txBody>
      </p:sp>
      <p:sp>
        <p:nvSpPr>
          <p:cNvPr id="3" name="Content Placeholder 2"/>
          <p:cNvSpPr>
            <a:spLocks noGrp="1"/>
          </p:cNvSpPr>
          <p:nvPr>
            <p:ph idx="1"/>
          </p:nvPr>
        </p:nvSpPr>
        <p:spPr>
          <a:xfrm>
            <a:off x="685801" y="1465661"/>
            <a:ext cx="7072459" cy="4325539"/>
          </a:xfrm>
        </p:spPr>
        <p:txBody>
          <a:bodyPr>
            <a:normAutofit lnSpcReduction="10000"/>
          </a:bodyPr>
          <a:lstStyle/>
          <a:p>
            <a:r>
              <a:rPr lang="en-US" b="1" dirty="0"/>
              <a:t>Discuss what opportunities might be available for other libraries who are encountering these kinds of changes in their environments.</a:t>
            </a:r>
          </a:p>
          <a:p>
            <a:pPr lvl="1"/>
            <a:r>
              <a:rPr lang="en-US" dirty="0"/>
              <a:t>Every academic institution is unique – though with similar attributes.</a:t>
            </a:r>
          </a:p>
          <a:p>
            <a:pPr lvl="1"/>
            <a:r>
              <a:rPr lang="en-US" dirty="0"/>
              <a:t>You need to balance between the needs of the faculty and students (if they do not rely on the same items).</a:t>
            </a:r>
          </a:p>
          <a:p>
            <a:pPr lvl="1"/>
            <a:r>
              <a:rPr lang="en-US" dirty="0"/>
              <a:t>Rather than see what we did at </a:t>
            </a:r>
            <a:r>
              <a:rPr lang="en-US" dirty="0" err="1"/>
              <a:t>Kresge</a:t>
            </a:r>
            <a:r>
              <a:rPr lang="en-US" dirty="0"/>
              <a:t> or what Kate did at Florida Polytechnic – see what services and opportunities might exist on your campus.</a:t>
            </a:r>
          </a:p>
          <a:p>
            <a:endParaRPr lang="en-US" dirty="0"/>
          </a:p>
        </p:txBody>
      </p:sp>
      <p:sp>
        <p:nvSpPr>
          <p:cNvPr id="4" name="Date Placeholder 3"/>
          <p:cNvSpPr>
            <a:spLocks noGrp="1"/>
          </p:cNvSpPr>
          <p:nvPr>
            <p:ph type="dt" sz="half" idx="10"/>
          </p:nvPr>
        </p:nvSpPr>
        <p:spPr/>
        <p:txBody>
          <a:bodyPr/>
          <a:lstStyle/>
          <a:p>
            <a:r>
              <a:rPr lang="en-US"/>
              <a:t>March 1, 2018</a:t>
            </a:r>
            <a:endParaRPr lang="en-US" dirty="0"/>
          </a:p>
        </p:txBody>
      </p:sp>
      <p:sp>
        <p:nvSpPr>
          <p:cNvPr id="5" name="Footer Placeholder 4"/>
          <p:cNvSpPr>
            <a:spLocks noGrp="1"/>
          </p:cNvSpPr>
          <p:nvPr>
            <p:ph type="ftr" sz="quarter" idx="11"/>
          </p:nvPr>
        </p:nvSpPr>
        <p:spPr/>
        <p:txBody>
          <a:bodyPr/>
          <a:lstStyle/>
          <a:p>
            <a:r>
              <a:rPr lang="en-US"/>
              <a:t>When is a Library No Longer a Library? The Future of All-Digital Academic Libraries - Seeman (cseeman@umich.edu)</a:t>
            </a:r>
            <a:endParaRPr lang="en-US" dirty="0"/>
          </a:p>
        </p:txBody>
      </p:sp>
      <p:sp>
        <p:nvSpPr>
          <p:cNvPr id="6" name="Slide Number Placeholder 5"/>
          <p:cNvSpPr>
            <a:spLocks noGrp="1"/>
          </p:cNvSpPr>
          <p:nvPr>
            <p:ph type="sldNum" sz="quarter" idx="12"/>
          </p:nvPr>
        </p:nvSpPr>
        <p:spPr/>
        <p:txBody>
          <a:bodyPr/>
          <a:lstStyle/>
          <a:p>
            <a:fld id="{60208D10-32F4-4826-9563-0B7F16C023ED}" type="slidenum">
              <a:rPr lang="en-US" smtClean="0"/>
              <a:pPr/>
              <a:t>13</a:t>
            </a:fld>
            <a:endParaRPr lang="en-US" dirty="0"/>
          </a:p>
        </p:txBody>
      </p:sp>
      <p:pic>
        <p:nvPicPr>
          <p:cNvPr id="2050" name="Picture 2" descr="https://c2.staticflickr.com/8/7439/12177021545_5989de1e64.jpg"/>
          <p:cNvPicPr>
            <a:picLocks noChangeAspect="1" noChangeArrowheads="1"/>
          </p:cNvPicPr>
          <p:nvPr/>
        </p:nvPicPr>
        <p:blipFill rotWithShape="1">
          <a:blip r:embed="rId2">
            <a:extLst>
              <a:ext uri="{28A0092B-C50C-407E-A947-70E740481C1C}">
                <a14:useLocalDpi xmlns:a14="http://schemas.microsoft.com/office/drawing/2010/main" val="0"/>
              </a:ext>
            </a:extLst>
          </a:blip>
          <a:srcRect r="11027" b="1272"/>
          <a:stretch/>
        </p:blipFill>
        <p:spPr bwMode="auto">
          <a:xfrm>
            <a:off x="7678166" y="2062692"/>
            <a:ext cx="4237315" cy="3131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171299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2" y="0"/>
            <a:ext cx="10131425" cy="1456267"/>
          </a:xfrm>
        </p:spPr>
        <p:txBody>
          <a:bodyPr/>
          <a:lstStyle/>
          <a:p>
            <a:r>
              <a:rPr lang="en-US" dirty="0"/>
              <a:t>Big Questions for Libraries Transitioning to an All-Digital focus</a:t>
            </a:r>
          </a:p>
        </p:txBody>
      </p:sp>
      <p:sp>
        <p:nvSpPr>
          <p:cNvPr id="3" name="Content Placeholder 2"/>
          <p:cNvSpPr>
            <a:spLocks noGrp="1"/>
          </p:cNvSpPr>
          <p:nvPr>
            <p:ph idx="1"/>
          </p:nvPr>
        </p:nvSpPr>
        <p:spPr>
          <a:xfrm>
            <a:off x="685800" y="1379765"/>
            <a:ext cx="6665437" cy="4411436"/>
          </a:xfrm>
        </p:spPr>
        <p:txBody>
          <a:bodyPr>
            <a:normAutofit/>
          </a:bodyPr>
          <a:lstStyle/>
          <a:p>
            <a:r>
              <a:rPr lang="en-US" b="1" dirty="0"/>
              <a:t>Develop strategies for supporting library staff through periods of rapid change.</a:t>
            </a:r>
          </a:p>
          <a:p>
            <a:pPr lvl="1"/>
            <a:r>
              <a:rPr lang="en-US" dirty="0"/>
              <a:t>“Change is continuous and inevitable” </a:t>
            </a:r>
          </a:p>
          <a:p>
            <a:pPr lvl="1"/>
            <a:r>
              <a:rPr lang="en-US" dirty="0"/>
              <a:t>Administrators have to support the staff first and foremost</a:t>
            </a:r>
          </a:p>
          <a:p>
            <a:pPr lvl="1"/>
            <a:r>
              <a:rPr lang="en-US" dirty="0"/>
              <a:t>We need to be empathetic to both our staff and our patrons through these changes</a:t>
            </a:r>
          </a:p>
          <a:p>
            <a:pPr lvl="1"/>
            <a:r>
              <a:rPr lang="en-US" dirty="0"/>
              <a:t>Share information as fast as you can – even if it is incomplete</a:t>
            </a:r>
          </a:p>
          <a:p>
            <a:pPr lvl="1"/>
            <a:r>
              <a:rPr lang="en-US" dirty="0"/>
              <a:t>‘Do not get married to the results’</a:t>
            </a:r>
          </a:p>
          <a:p>
            <a:pPr lvl="1"/>
            <a:r>
              <a:rPr lang="en-US" dirty="0"/>
              <a:t>Support risk taking in solution crafting</a:t>
            </a:r>
          </a:p>
          <a:p>
            <a:endParaRPr lang="en-US" dirty="0"/>
          </a:p>
        </p:txBody>
      </p:sp>
      <p:sp>
        <p:nvSpPr>
          <p:cNvPr id="4" name="Date Placeholder 3"/>
          <p:cNvSpPr>
            <a:spLocks noGrp="1"/>
          </p:cNvSpPr>
          <p:nvPr>
            <p:ph type="dt" sz="half" idx="10"/>
          </p:nvPr>
        </p:nvSpPr>
        <p:spPr/>
        <p:txBody>
          <a:bodyPr/>
          <a:lstStyle/>
          <a:p>
            <a:r>
              <a:rPr lang="en-US"/>
              <a:t>March 1, 2018</a:t>
            </a:r>
            <a:endParaRPr lang="en-US" dirty="0"/>
          </a:p>
        </p:txBody>
      </p:sp>
      <p:sp>
        <p:nvSpPr>
          <p:cNvPr id="5" name="Footer Placeholder 4"/>
          <p:cNvSpPr>
            <a:spLocks noGrp="1"/>
          </p:cNvSpPr>
          <p:nvPr>
            <p:ph type="ftr" sz="quarter" idx="11"/>
          </p:nvPr>
        </p:nvSpPr>
        <p:spPr/>
        <p:txBody>
          <a:bodyPr/>
          <a:lstStyle/>
          <a:p>
            <a:r>
              <a:rPr lang="en-US"/>
              <a:t>When is a Library No Longer a Library? The Future of All-Digital Academic Libraries - Seeman (cseeman@umich.edu)</a:t>
            </a:r>
            <a:endParaRPr lang="en-US" dirty="0"/>
          </a:p>
        </p:txBody>
      </p:sp>
      <p:sp>
        <p:nvSpPr>
          <p:cNvPr id="6" name="Slide Number Placeholder 5"/>
          <p:cNvSpPr>
            <a:spLocks noGrp="1"/>
          </p:cNvSpPr>
          <p:nvPr>
            <p:ph type="sldNum" sz="quarter" idx="12"/>
          </p:nvPr>
        </p:nvSpPr>
        <p:spPr/>
        <p:txBody>
          <a:bodyPr/>
          <a:lstStyle/>
          <a:p>
            <a:fld id="{60208D10-32F4-4826-9563-0B7F16C023ED}" type="slidenum">
              <a:rPr lang="en-US" smtClean="0"/>
              <a:pPr/>
              <a:t>14</a:t>
            </a:fld>
            <a:endParaRPr lang="en-US" dirty="0"/>
          </a:p>
        </p:txBody>
      </p:sp>
      <p:pic>
        <p:nvPicPr>
          <p:cNvPr id="7" name="Picture 3" descr="KresgeStaff.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351238" y="2065867"/>
            <a:ext cx="4495800" cy="282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11623938"/>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4206" y="0"/>
            <a:ext cx="10929595" cy="1325563"/>
          </a:xfrm>
        </p:spPr>
        <p:txBody>
          <a:bodyPr>
            <a:normAutofit/>
          </a:bodyPr>
          <a:lstStyle/>
          <a:p>
            <a:r>
              <a:rPr lang="en-US" dirty="0"/>
              <a:t>Big Questions for Libraries Transitioning to an All-Digital focus</a:t>
            </a:r>
          </a:p>
        </p:txBody>
      </p:sp>
      <p:sp>
        <p:nvSpPr>
          <p:cNvPr id="3" name="Content Placeholder 2"/>
          <p:cNvSpPr>
            <a:spLocks noGrp="1"/>
          </p:cNvSpPr>
          <p:nvPr>
            <p:ph idx="1"/>
          </p:nvPr>
        </p:nvSpPr>
        <p:spPr>
          <a:xfrm>
            <a:off x="424206" y="1574145"/>
            <a:ext cx="7421082" cy="4412974"/>
          </a:xfrm>
        </p:spPr>
        <p:txBody>
          <a:bodyPr>
            <a:normAutofit fontScale="92500"/>
          </a:bodyPr>
          <a:lstStyle/>
          <a:p>
            <a:pPr fontAlgn="auto">
              <a:spcAft>
                <a:spcPts val="0"/>
              </a:spcAft>
              <a:defRPr/>
            </a:pPr>
            <a:r>
              <a:rPr lang="en-US" sz="3200" dirty="0"/>
              <a:t>At Kresge, the “Ethereal Library’s” value proposition is:</a:t>
            </a:r>
          </a:p>
          <a:p>
            <a:pPr lvl="1" fontAlgn="auto">
              <a:spcAft>
                <a:spcPts val="0"/>
              </a:spcAft>
              <a:defRPr/>
            </a:pPr>
            <a:r>
              <a:rPr lang="en-US" sz="3200" dirty="0"/>
              <a:t>Live within the restrictions of virtually no collection space.</a:t>
            </a:r>
          </a:p>
          <a:p>
            <a:pPr lvl="1" fontAlgn="auto">
              <a:spcAft>
                <a:spcPts val="0"/>
              </a:spcAft>
              <a:defRPr/>
            </a:pPr>
            <a:r>
              <a:rPr lang="en-US" sz="3200" dirty="0"/>
              <a:t>Figure out new collaboration mechanisms to serve our community.</a:t>
            </a:r>
          </a:p>
          <a:p>
            <a:pPr lvl="1" fontAlgn="auto">
              <a:spcAft>
                <a:spcPts val="0"/>
              </a:spcAft>
              <a:defRPr/>
            </a:pPr>
            <a:r>
              <a:rPr lang="en-US" sz="3200" b="1" dirty="0"/>
              <a:t>Focus on what we can do vs. what we have done.</a:t>
            </a:r>
          </a:p>
          <a:p>
            <a:pPr lvl="1" fontAlgn="auto">
              <a:spcAft>
                <a:spcPts val="0"/>
              </a:spcAft>
              <a:defRPr/>
            </a:pPr>
            <a:r>
              <a:rPr lang="en-US" sz="3200" b="1" dirty="0"/>
              <a:t>Forget the dead, take care of the living!</a:t>
            </a:r>
            <a:endParaRPr lang="en-US" sz="3200" dirty="0"/>
          </a:p>
          <a:p>
            <a:endParaRPr lang="en-US" sz="3200" dirty="0"/>
          </a:p>
        </p:txBody>
      </p:sp>
      <p:sp>
        <p:nvSpPr>
          <p:cNvPr id="4" name="Footer Placeholder 3"/>
          <p:cNvSpPr>
            <a:spLocks noGrp="1"/>
          </p:cNvSpPr>
          <p:nvPr>
            <p:ph type="ftr" sz="quarter" idx="11"/>
          </p:nvPr>
        </p:nvSpPr>
        <p:spPr/>
        <p:txBody>
          <a:bodyPr/>
          <a:lstStyle/>
          <a:p>
            <a:r>
              <a:rPr lang="en-US"/>
              <a:t>When is a Library No Longer a Library? The Future of All-Digital Academic Libraries - Seeman (cseeman@umich.edu)</a:t>
            </a:r>
            <a:endParaRPr lang="en-US" dirty="0"/>
          </a:p>
        </p:txBody>
      </p:sp>
      <p:sp>
        <p:nvSpPr>
          <p:cNvPr id="5" name="Slide Number Placeholder 4"/>
          <p:cNvSpPr>
            <a:spLocks noGrp="1"/>
          </p:cNvSpPr>
          <p:nvPr>
            <p:ph type="sldNum" sz="quarter" idx="12"/>
          </p:nvPr>
        </p:nvSpPr>
        <p:spPr/>
        <p:txBody>
          <a:bodyPr/>
          <a:lstStyle/>
          <a:p>
            <a:fld id="{60208D10-32F4-4826-9563-0B7F16C023ED}" type="slidenum">
              <a:rPr lang="en-US" smtClean="0"/>
              <a:pPr/>
              <a:t>15</a:t>
            </a:fld>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857112" y="1077156"/>
            <a:ext cx="2600325" cy="390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p:nvPr/>
        </p:nvSpPr>
        <p:spPr>
          <a:xfrm>
            <a:off x="8880049" y="5060902"/>
            <a:ext cx="2554453" cy="646331"/>
          </a:xfrm>
          <a:prstGeom prst="rect">
            <a:avLst/>
          </a:prstGeom>
          <a:noFill/>
        </p:spPr>
        <p:txBody>
          <a:bodyPr wrap="square" rtlCol="0">
            <a:spAutoFit/>
          </a:bodyPr>
          <a:lstStyle/>
          <a:p>
            <a:r>
              <a:rPr lang="en-US" i="1" dirty="0"/>
              <a:t>Squirrel at the University of Michigan, Ann Arbor</a:t>
            </a:r>
          </a:p>
        </p:txBody>
      </p:sp>
      <p:sp>
        <p:nvSpPr>
          <p:cNvPr id="8" name="Date Placeholder 7"/>
          <p:cNvSpPr>
            <a:spLocks noGrp="1"/>
          </p:cNvSpPr>
          <p:nvPr>
            <p:ph type="dt" sz="half" idx="10"/>
          </p:nvPr>
        </p:nvSpPr>
        <p:spPr/>
        <p:txBody>
          <a:bodyPr/>
          <a:lstStyle/>
          <a:p>
            <a:r>
              <a:rPr lang="en-US"/>
              <a:t>March 1, 2018</a:t>
            </a:r>
            <a:endParaRPr lang="en-US" dirty="0"/>
          </a:p>
        </p:txBody>
      </p:sp>
    </p:spTree>
    <p:extLst>
      <p:ext uri="{BB962C8B-B14F-4D97-AF65-F5344CB8AC3E}">
        <p14:creationId xmlns:p14="http://schemas.microsoft.com/office/powerpoint/2010/main" val="340633443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2" y="0"/>
            <a:ext cx="10131425" cy="1456267"/>
          </a:xfrm>
        </p:spPr>
        <p:txBody>
          <a:bodyPr/>
          <a:lstStyle/>
          <a:p>
            <a:r>
              <a:rPr lang="en-US" dirty="0"/>
              <a:t>Thank You</a:t>
            </a:r>
          </a:p>
        </p:txBody>
      </p:sp>
      <p:sp>
        <p:nvSpPr>
          <p:cNvPr id="3" name="Content Placeholder 2"/>
          <p:cNvSpPr>
            <a:spLocks noGrp="1"/>
          </p:cNvSpPr>
          <p:nvPr>
            <p:ph idx="1"/>
          </p:nvPr>
        </p:nvSpPr>
        <p:spPr>
          <a:xfrm>
            <a:off x="163286" y="1350501"/>
            <a:ext cx="6229349" cy="4437978"/>
          </a:xfrm>
        </p:spPr>
        <p:txBody>
          <a:bodyPr>
            <a:normAutofit lnSpcReduction="10000"/>
          </a:bodyPr>
          <a:lstStyle/>
          <a:p>
            <a:pPr marL="0" indent="0" algn="ctr">
              <a:buNone/>
            </a:pPr>
            <a:r>
              <a:rPr lang="en-US" dirty="0"/>
              <a:t>Corey Seeman</a:t>
            </a:r>
          </a:p>
          <a:p>
            <a:pPr marL="0" indent="0" algn="ctr">
              <a:buNone/>
            </a:pPr>
            <a:r>
              <a:rPr lang="en-US" dirty="0">
                <a:hlinkClick r:id="rId2"/>
              </a:rPr>
              <a:t>cseeman@umich.edu</a:t>
            </a:r>
            <a:endParaRPr lang="en-US" dirty="0"/>
          </a:p>
          <a:p>
            <a:pPr marL="0" indent="0" algn="ctr">
              <a:buNone/>
            </a:pPr>
            <a:r>
              <a:rPr lang="en-US" dirty="0"/>
              <a:t>@</a:t>
            </a:r>
            <a:r>
              <a:rPr lang="en-US" dirty="0" err="1"/>
              <a:t>cseeman</a:t>
            </a:r>
            <a:endParaRPr lang="en-US" dirty="0"/>
          </a:p>
          <a:p>
            <a:pPr marL="0" indent="0" algn="ctr">
              <a:buNone/>
            </a:pPr>
            <a:endParaRPr lang="en-US" dirty="0"/>
          </a:p>
          <a:p>
            <a:pPr marL="0" indent="0" algn="ctr">
              <a:buNone/>
            </a:pPr>
            <a:r>
              <a:rPr lang="en-US" dirty="0">
                <a:latin typeface="Arial" panose="020B0604020202020204" pitchFamily="34" charset="0"/>
                <a:cs typeface="Arial" panose="020B0604020202020204" pitchFamily="34" charset="0"/>
              </a:rPr>
              <a:t>Slides: tinyurl</a:t>
            </a:r>
            <a:r>
              <a:rPr lang="en-US">
                <a:latin typeface="Arial" panose="020B0604020202020204" pitchFamily="34" charset="0"/>
                <a:cs typeface="Arial" panose="020B0604020202020204" pitchFamily="34" charset="0"/>
              </a:rPr>
              <a:t>.com/</a:t>
            </a:r>
            <a:r>
              <a:rPr lang="en-US">
                <a:cs typeface="Arial" panose="020B0604020202020204" pitchFamily="34" charset="0"/>
              </a:rPr>
              <a:t>CSEEMAN2018ULS</a:t>
            </a:r>
          </a:p>
          <a:p>
            <a:pPr marL="0" indent="0" algn="ctr">
              <a:buNone/>
            </a:pPr>
            <a:endParaRPr lang="en-US" dirty="0">
              <a:latin typeface="Arial" panose="020B0604020202020204" pitchFamily="34" charset="0"/>
              <a:cs typeface="Arial" panose="020B0604020202020204" pitchFamily="34" charset="0"/>
            </a:endParaRPr>
          </a:p>
          <a:p>
            <a:pPr algn="ctr"/>
            <a:endParaRPr lang="en-US" dirty="0">
              <a:latin typeface="Arial" panose="020B0604020202020204" pitchFamily="34" charset="0"/>
              <a:cs typeface="Arial" panose="020B0604020202020204" pitchFamily="34" charset="0"/>
            </a:endParaRPr>
          </a:p>
          <a:p>
            <a:pPr marL="0" indent="0" algn="ctr">
              <a:buNone/>
            </a:pPr>
            <a:r>
              <a:rPr lang="en-US" dirty="0"/>
              <a:t>Corey’s Web Home: </a:t>
            </a:r>
          </a:p>
          <a:p>
            <a:pPr marL="0" indent="0" algn="ctr">
              <a:buNone/>
            </a:pPr>
            <a:r>
              <a:rPr lang="en-US" u="sng" dirty="0"/>
              <a:t>http://www-personal.umich.edu/~cseeman/</a:t>
            </a:r>
          </a:p>
          <a:p>
            <a:pPr marL="0" indent="0" algn="ctr">
              <a:buNone/>
            </a:pPr>
            <a:endParaRPr lang="en-US" dirty="0"/>
          </a:p>
          <a:p>
            <a:pPr marL="0" indent="0" algn="ctr">
              <a:buNone/>
            </a:pPr>
            <a:r>
              <a:rPr lang="en-US" dirty="0" err="1"/>
              <a:t>Kresge</a:t>
            </a:r>
            <a:r>
              <a:rPr lang="en-US" dirty="0"/>
              <a:t> Home: </a:t>
            </a:r>
            <a:r>
              <a:rPr lang="en-US" u="sng" dirty="0"/>
              <a:t>https://www.bus.umich.edu/kresgelibrary/</a:t>
            </a:r>
          </a:p>
        </p:txBody>
      </p:sp>
      <p:sp>
        <p:nvSpPr>
          <p:cNvPr id="4" name="Footer Placeholder 3"/>
          <p:cNvSpPr>
            <a:spLocks noGrp="1"/>
          </p:cNvSpPr>
          <p:nvPr>
            <p:ph type="ftr" sz="quarter" idx="11"/>
          </p:nvPr>
        </p:nvSpPr>
        <p:spPr/>
        <p:txBody>
          <a:bodyPr/>
          <a:lstStyle/>
          <a:p>
            <a:r>
              <a:rPr lang="en-US"/>
              <a:t>When is a Library No Longer a Library? The Future of All-Digital Academic Libraries - Seeman (cseeman@umich.edu)</a:t>
            </a:r>
            <a:endParaRPr lang="en-US" dirty="0"/>
          </a:p>
        </p:txBody>
      </p:sp>
      <p:sp>
        <p:nvSpPr>
          <p:cNvPr id="6" name="Slide Number Placeholder 5"/>
          <p:cNvSpPr>
            <a:spLocks noGrp="1"/>
          </p:cNvSpPr>
          <p:nvPr>
            <p:ph type="sldNum" sz="quarter" idx="12"/>
          </p:nvPr>
        </p:nvSpPr>
        <p:spPr/>
        <p:txBody>
          <a:bodyPr/>
          <a:lstStyle/>
          <a:p>
            <a:fld id="{60208D10-32F4-4826-9563-0B7F16C023ED}" type="slidenum">
              <a:rPr lang="en-US" smtClean="0"/>
              <a:pPr/>
              <a:t>16</a:t>
            </a:fld>
            <a:endParaRPr lang="en-US" dirty="0"/>
          </a:p>
        </p:txBody>
      </p:sp>
      <p:pic>
        <p:nvPicPr>
          <p:cNvPr id="7" name="Picture 6"/>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332455" y="2017336"/>
            <a:ext cx="4866934" cy="2419678"/>
          </a:xfrm>
          <a:prstGeom prst="rect">
            <a:avLst/>
          </a:prstGeom>
        </p:spPr>
      </p:pic>
      <p:sp>
        <p:nvSpPr>
          <p:cNvPr id="5" name="Date Placeholder 4"/>
          <p:cNvSpPr>
            <a:spLocks noGrp="1"/>
          </p:cNvSpPr>
          <p:nvPr>
            <p:ph type="dt" sz="half" idx="10"/>
          </p:nvPr>
        </p:nvSpPr>
        <p:spPr/>
        <p:txBody>
          <a:bodyPr/>
          <a:lstStyle/>
          <a:p>
            <a:r>
              <a:rPr lang="en-US"/>
              <a:t>March 1, 2018</a:t>
            </a:r>
            <a:endParaRPr lang="en-US" dirty="0"/>
          </a:p>
        </p:txBody>
      </p:sp>
    </p:spTree>
    <p:extLst>
      <p:ext uri="{BB962C8B-B14F-4D97-AF65-F5344CB8AC3E}">
        <p14:creationId xmlns:p14="http://schemas.microsoft.com/office/powerpoint/2010/main" val="189648616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TM03457452[[fn=Celestial]]</Template>
  <TotalTime>3625</TotalTime>
  <Words>1620</Words>
  <Application>Microsoft Office PowerPoint</Application>
  <PresentationFormat>Widescreen</PresentationFormat>
  <Paragraphs>162</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Calibri Light</vt:lpstr>
      <vt:lpstr>Celestial</vt:lpstr>
      <vt:lpstr>When is a Library No Longer a Library?   The Future of All-Digital Academic Libraries.</vt:lpstr>
      <vt:lpstr>When is a Library No Longer a Library? The Future of All-Digital Academic Libraries.  Passing from ‘traditional’ to modern</vt:lpstr>
      <vt:lpstr>Introduction</vt:lpstr>
      <vt:lpstr>Changing to A “Modern Library”</vt:lpstr>
      <vt:lpstr>Changing to A “Modern Library”</vt:lpstr>
      <vt:lpstr>Changing TO A “Modern Library”</vt:lpstr>
      <vt:lpstr>Changing to A “Modern Library”</vt:lpstr>
      <vt:lpstr>Changing to A “Modern Library”</vt:lpstr>
      <vt:lpstr>Changing TO A “Modern Library”</vt:lpstr>
      <vt:lpstr>Changing TO A “Modern Library”</vt:lpstr>
      <vt:lpstr>Big Questions for Libraries Transitioning to an All-Digital focus</vt:lpstr>
      <vt:lpstr>Big Questions for Libraries Transitioning to an All-Digital focus</vt:lpstr>
      <vt:lpstr>Big Questions for Libraries Transitioning to an All-Digital focus</vt:lpstr>
      <vt:lpstr>Big Questions for Libraries Transitioning to an All-Digital focus</vt:lpstr>
      <vt:lpstr>Big Questions for Libraries Transitioning to an All-Digital focus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Corey Seeman</dc:creator>
  <cp:lastModifiedBy>Corey Seeman</cp:lastModifiedBy>
  <cp:revision>165</cp:revision>
  <cp:lastPrinted>2017-11-03T19:31:46Z</cp:lastPrinted>
  <dcterms:created xsi:type="dcterms:W3CDTF">2017-05-21T14:24:46Z</dcterms:created>
  <dcterms:modified xsi:type="dcterms:W3CDTF">2018-03-01T15:53:52Z</dcterms:modified>
</cp:coreProperties>
</file>