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32918400"/>
  <p:notesSz cx="6858000" cy="9144000"/>
  <p:defaultTextStyle>
    <a:defPPr>
      <a:defRPr lang="en-US"/>
    </a:defPPr>
    <a:lvl1pPr marL="0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1pPr>
    <a:lvl2pPr marL="2403483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2pPr>
    <a:lvl3pPr marL="4806965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3pPr>
    <a:lvl4pPr marL="7210448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4pPr>
    <a:lvl5pPr marL="9613932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5pPr>
    <a:lvl6pPr marL="12017414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6pPr>
    <a:lvl7pPr marL="14420897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7pPr>
    <a:lvl8pPr marL="16824380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8pPr>
    <a:lvl9pPr marL="19227862" algn="l" defTabSz="2403483" rtl="0" eaLnBrk="1" latinLnBrk="0" hangingPunct="1">
      <a:defRPr sz="9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632">
          <p15:clr>
            <a:srgbClr val="A4A3A4"/>
          </p15:clr>
        </p15:guide>
        <p15:guide id="2" pos="96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1B39"/>
    <a:srgbClr val="E46C0A"/>
    <a:srgbClr val="FF9900"/>
    <a:srgbClr val="FAC090"/>
    <a:srgbClr val="B01300"/>
    <a:srgbClr val="BE1500"/>
    <a:srgbClr val="C91600"/>
    <a:srgbClr val="16BB99"/>
    <a:srgbClr val="850F00"/>
    <a:srgbClr val="993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24" autoAdjust="0"/>
    <p:restoredTop sz="92149" autoAdjust="0"/>
  </p:normalViewPr>
  <p:slideViewPr>
    <p:cSldViewPr snapToObjects="1">
      <p:cViewPr>
        <p:scale>
          <a:sx n="90" d="100"/>
          <a:sy n="90" d="100"/>
        </p:scale>
        <p:origin x="-21720" y="-372"/>
      </p:cViewPr>
      <p:guideLst>
        <p:guide orient="horz" pos="19632"/>
        <p:guide pos="96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58276531871015"/>
          <c:y val="6.8462661897557425E-2"/>
          <c:w val="0.88683372734159083"/>
          <c:h val="0.871161444602138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'[CSR bar graph PLi.xlsx]Graph'!$A$3</c:f>
              <c:strCache>
                <c:ptCount val="1"/>
                <c:pt idx="0">
                  <c:v>Perfect Agreement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c:spPr>
          <c:invertIfNegative val="0"/>
          <c:cat>
            <c:strRef>
              <c:f>'[CSR bar graph PLi.xlsx]Graph'!$B$1:$D$1</c:f>
              <c:strCache>
                <c:ptCount val="3"/>
                <c:pt idx="0">
                  <c:v>Grader 1 </c:v>
                </c:pt>
                <c:pt idx="1">
                  <c:v>Grader 2</c:v>
                </c:pt>
                <c:pt idx="2">
                  <c:v>EyeApp</c:v>
                </c:pt>
              </c:strCache>
            </c:strRef>
          </c:cat>
          <c:val>
            <c:numRef>
              <c:f>'[CSR bar graph PLi.xlsx]Graph'!$B$3:$D$3</c:f>
              <c:numCache>
                <c:formatCode>General</c:formatCode>
                <c:ptCount val="3"/>
                <c:pt idx="0">
                  <c:v>50</c:v>
                </c:pt>
                <c:pt idx="1">
                  <c:v>54.6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F9-44E2-899F-7F5AF1B8B1E8}"/>
            </c:ext>
          </c:extLst>
        </c:ser>
        <c:ser>
          <c:idx val="1"/>
          <c:order val="1"/>
          <c:tx>
            <c:strRef>
              <c:f>'[CSR bar graph PLi.xlsx]Graph'!$A$4</c:f>
              <c:strCache>
                <c:ptCount val="1"/>
                <c:pt idx="0">
                  <c:v>Within 1-step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'[CSR bar graph PLi.xlsx]Graph'!$B$1:$D$1</c:f>
              <c:strCache>
                <c:ptCount val="3"/>
                <c:pt idx="0">
                  <c:v>Grader 1 </c:v>
                </c:pt>
                <c:pt idx="1">
                  <c:v>Grader 2</c:v>
                </c:pt>
                <c:pt idx="2">
                  <c:v>EyeApp</c:v>
                </c:pt>
              </c:strCache>
            </c:strRef>
          </c:cat>
          <c:val>
            <c:numRef>
              <c:f>'[CSR bar graph PLi.xlsx]Graph'!$B$4:$D$4</c:f>
              <c:numCache>
                <c:formatCode>General</c:formatCode>
                <c:ptCount val="3"/>
                <c:pt idx="0">
                  <c:v>79</c:v>
                </c:pt>
                <c:pt idx="1">
                  <c:v>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EF9-44E2-899F-7F5AF1B8B1E8}"/>
            </c:ext>
          </c:extLst>
        </c:ser>
        <c:ser>
          <c:idx val="2"/>
          <c:order val="2"/>
          <c:tx>
            <c:strRef>
              <c:f>'[CSR bar graph PLi.xlsx]Graph'!$A$5</c:f>
              <c:strCache>
                <c:ptCount val="1"/>
                <c:pt idx="0">
                  <c:v>RWDR (eye)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'[CSR bar graph PLi.xlsx]Graph'!$B$1:$D$1</c:f>
              <c:strCache>
                <c:ptCount val="3"/>
                <c:pt idx="0">
                  <c:v>Grader 1 </c:v>
                </c:pt>
                <c:pt idx="1">
                  <c:v>Grader 2</c:v>
                </c:pt>
                <c:pt idx="2">
                  <c:v>EyeApp</c:v>
                </c:pt>
              </c:strCache>
            </c:strRef>
          </c:cat>
          <c:val>
            <c:numRef>
              <c:f>'[CSR bar graph PLi.xlsx]Graph'!$B$5:$D$5</c:f>
              <c:numCache>
                <c:formatCode>General</c:formatCode>
                <c:ptCount val="3"/>
                <c:pt idx="0">
                  <c:v>93.9</c:v>
                </c:pt>
                <c:pt idx="1">
                  <c:v>88.8</c:v>
                </c:pt>
                <c:pt idx="2">
                  <c:v>77.400000000000006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EF9-44E2-899F-7F5AF1B8B1E8}"/>
            </c:ext>
          </c:extLst>
        </c:ser>
        <c:ser>
          <c:idx val="3"/>
          <c:order val="3"/>
          <c:tx>
            <c:strRef>
              <c:f>'[CSR bar graph PLi.xlsx]Graph'!$A$6</c:f>
              <c:strCache>
                <c:ptCount val="1"/>
                <c:pt idx="0">
                  <c:v>RWDR (patient)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'[CSR bar graph PLi.xlsx]Graph'!$B$1:$D$1</c:f>
              <c:strCache>
                <c:ptCount val="3"/>
                <c:pt idx="0">
                  <c:v>Grader 1 </c:v>
                </c:pt>
                <c:pt idx="1">
                  <c:v>Grader 2</c:v>
                </c:pt>
                <c:pt idx="2">
                  <c:v>EyeApp</c:v>
                </c:pt>
              </c:strCache>
            </c:strRef>
          </c:cat>
          <c:val>
            <c:numRef>
              <c:f>'[CSR bar graph PLi.xlsx]Graph'!$B$6:$D$6</c:f>
              <c:numCache>
                <c:formatCode>General</c:formatCode>
                <c:ptCount val="3"/>
                <c:pt idx="0">
                  <c:v>96.2</c:v>
                </c:pt>
                <c:pt idx="1">
                  <c:v>92.3</c:v>
                </c:pt>
                <c:pt idx="2">
                  <c:v>93.9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EF9-44E2-899F-7F5AF1B8B1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2083167648"/>
        <c:axId val="-2083171312"/>
      </c:barChart>
      <c:catAx>
        <c:axId val="-20831676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83171312"/>
        <c:crosses val="autoZero"/>
        <c:auto val="1"/>
        <c:lblAlgn val="ctr"/>
        <c:lblOffset val="100"/>
        <c:noMultiLvlLbl val="0"/>
      </c:catAx>
      <c:valAx>
        <c:axId val="-2083171312"/>
        <c:scaling>
          <c:orientation val="minMax"/>
          <c:max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Percentage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83167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2CB44-E9F2-B240-A547-A7AEADC33F58}" type="datetimeFigureOut">
              <a:rPr lang="en-US" smtClean="0"/>
              <a:t>5/5/2017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1143000"/>
            <a:ext cx="4800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6A73A-BA59-1F42-BCC4-A5D39EEF5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333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EyeApp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produces a classification score for each patient which is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thresholded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at a given threshold value (cut-point) to provide a binary output of RWDR absent/present i.e. if the score &gt;= threshold value, then output is RWDR present. The ROC curve is generated by gradually varying the cut-point and evaluating the percentage of true positives (Y-axis) and false positives (X-axis). For the sensitivity and specificity reported in Table 1, the cut-point was chosen to have high sensitivity and reasonable specificity.</a:t>
            </a: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EyeApp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combines the lesion analysis information from all the images of a given patient/eye before providing the RWDR output for the patient/eye. Therefore, RWDR outputs are not present at image-level and hence we cannot say how many of those images had signs of RWDR.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E6A73A-BA59-1F42-BCC4-A5D39EEF545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825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043"/>
            <a:ext cx="43525440" cy="70561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760"/>
            <a:ext cx="358444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403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80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2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613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017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4208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824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227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234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007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1153122"/>
            <a:ext cx="43525440" cy="6537960"/>
          </a:xfrm>
        </p:spPr>
        <p:txBody>
          <a:bodyPr anchor="t"/>
          <a:lstStyle>
            <a:lvl1pPr algn="l">
              <a:defRPr sz="211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3952225"/>
            <a:ext cx="43525440" cy="7200898"/>
          </a:xfrm>
        </p:spPr>
        <p:txBody>
          <a:bodyPr anchor="b"/>
          <a:lstStyle>
            <a:lvl1pPr marL="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1pPr>
            <a:lvl2pPr marL="2403483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2pPr>
            <a:lvl3pPr marL="4806965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7210448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4pPr>
            <a:lvl5pPr marL="961393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5pPr>
            <a:lvl6pPr marL="12017414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6pPr>
            <a:lvl7pPr marL="14420897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7pPr>
            <a:lvl8pPr marL="16824380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8pPr>
            <a:lvl9pPr marL="1922786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260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320" y="7680963"/>
            <a:ext cx="22616160" cy="21724622"/>
          </a:xfrm>
        </p:spPr>
        <p:txBody>
          <a:bodyPr/>
          <a:lstStyle>
            <a:lvl1pPr>
              <a:defRPr sz="14700"/>
            </a:lvl1pPr>
            <a:lvl2pPr>
              <a:defRPr sz="125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29920" y="7680963"/>
            <a:ext cx="22616160" cy="21724622"/>
          </a:xfrm>
        </p:spPr>
        <p:txBody>
          <a:bodyPr/>
          <a:lstStyle>
            <a:lvl1pPr>
              <a:defRPr sz="14700"/>
            </a:lvl1pPr>
            <a:lvl2pPr>
              <a:defRPr sz="125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920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368543"/>
            <a:ext cx="22625052" cy="3070857"/>
          </a:xfrm>
        </p:spPr>
        <p:txBody>
          <a:bodyPr anchor="b"/>
          <a:lstStyle>
            <a:lvl1pPr marL="0" indent="0">
              <a:buNone/>
              <a:defRPr sz="12500" b="1"/>
            </a:lvl1pPr>
            <a:lvl2pPr marL="2403483" indent="0">
              <a:buNone/>
              <a:defRPr sz="10500" b="1"/>
            </a:lvl2pPr>
            <a:lvl3pPr marL="4806965" indent="0">
              <a:buNone/>
              <a:defRPr sz="9500" b="1"/>
            </a:lvl3pPr>
            <a:lvl4pPr marL="7210448" indent="0">
              <a:buNone/>
              <a:defRPr sz="8400" b="1"/>
            </a:lvl4pPr>
            <a:lvl5pPr marL="9613932" indent="0">
              <a:buNone/>
              <a:defRPr sz="8400" b="1"/>
            </a:lvl5pPr>
            <a:lvl6pPr marL="12017414" indent="0">
              <a:buNone/>
              <a:defRPr sz="8400" b="1"/>
            </a:lvl6pPr>
            <a:lvl7pPr marL="14420897" indent="0">
              <a:buNone/>
              <a:defRPr sz="8400" b="1"/>
            </a:lvl7pPr>
            <a:lvl8pPr marL="16824380" indent="0">
              <a:buNone/>
              <a:defRPr sz="8400" b="1"/>
            </a:lvl8pPr>
            <a:lvl9pPr marL="19227862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0439400"/>
            <a:ext cx="22625052" cy="18966183"/>
          </a:xfrm>
        </p:spPr>
        <p:txBody>
          <a:bodyPr/>
          <a:lstStyle>
            <a:lvl1pPr>
              <a:defRPr sz="125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2" y="7368543"/>
            <a:ext cx="22633941" cy="3070857"/>
          </a:xfrm>
        </p:spPr>
        <p:txBody>
          <a:bodyPr anchor="b"/>
          <a:lstStyle>
            <a:lvl1pPr marL="0" indent="0">
              <a:buNone/>
              <a:defRPr sz="12500" b="1"/>
            </a:lvl1pPr>
            <a:lvl2pPr marL="2403483" indent="0">
              <a:buNone/>
              <a:defRPr sz="10500" b="1"/>
            </a:lvl2pPr>
            <a:lvl3pPr marL="4806965" indent="0">
              <a:buNone/>
              <a:defRPr sz="9500" b="1"/>
            </a:lvl3pPr>
            <a:lvl4pPr marL="7210448" indent="0">
              <a:buNone/>
              <a:defRPr sz="8400" b="1"/>
            </a:lvl4pPr>
            <a:lvl5pPr marL="9613932" indent="0">
              <a:buNone/>
              <a:defRPr sz="8400" b="1"/>
            </a:lvl5pPr>
            <a:lvl6pPr marL="12017414" indent="0">
              <a:buNone/>
              <a:defRPr sz="8400" b="1"/>
            </a:lvl6pPr>
            <a:lvl7pPr marL="14420897" indent="0">
              <a:buNone/>
              <a:defRPr sz="8400" b="1"/>
            </a:lvl7pPr>
            <a:lvl8pPr marL="16824380" indent="0">
              <a:buNone/>
              <a:defRPr sz="8400" b="1"/>
            </a:lvl8pPr>
            <a:lvl9pPr marL="19227862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2" y="10439400"/>
            <a:ext cx="22633941" cy="18966183"/>
          </a:xfrm>
        </p:spPr>
        <p:txBody>
          <a:bodyPr/>
          <a:lstStyle>
            <a:lvl1pPr>
              <a:defRPr sz="125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431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161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758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4" y="1310641"/>
            <a:ext cx="16846553" cy="5577840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1" y="1310643"/>
            <a:ext cx="28625800" cy="28094942"/>
          </a:xfrm>
        </p:spPr>
        <p:txBody>
          <a:bodyPr/>
          <a:lstStyle>
            <a:lvl1pPr>
              <a:defRPr sz="16900"/>
            </a:lvl1pPr>
            <a:lvl2pPr>
              <a:defRPr sz="14700"/>
            </a:lvl2pPr>
            <a:lvl3pPr>
              <a:defRPr sz="125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4" y="6888483"/>
            <a:ext cx="16846553" cy="22517102"/>
          </a:xfrm>
        </p:spPr>
        <p:txBody>
          <a:bodyPr/>
          <a:lstStyle>
            <a:lvl1pPr marL="0" indent="0">
              <a:buNone/>
              <a:defRPr sz="7400"/>
            </a:lvl1pPr>
            <a:lvl2pPr marL="2403483" indent="0">
              <a:buNone/>
              <a:defRPr sz="6400"/>
            </a:lvl2pPr>
            <a:lvl3pPr marL="4806965" indent="0">
              <a:buNone/>
              <a:defRPr sz="5200"/>
            </a:lvl3pPr>
            <a:lvl4pPr marL="7210448" indent="0">
              <a:buNone/>
              <a:defRPr sz="4700"/>
            </a:lvl4pPr>
            <a:lvl5pPr marL="9613932" indent="0">
              <a:buNone/>
              <a:defRPr sz="4700"/>
            </a:lvl5pPr>
            <a:lvl6pPr marL="12017414" indent="0">
              <a:buNone/>
              <a:defRPr sz="4700"/>
            </a:lvl6pPr>
            <a:lvl7pPr marL="14420897" indent="0">
              <a:buNone/>
              <a:defRPr sz="4700"/>
            </a:lvl7pPr>
            <a:lvl8pPr marL="16824380" indent="0">
              <a:buNone/>
              <a:defRPr sz="4700"/>
            </a:lvl8pPr>
            <a:lvl9pPr marL="19227862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055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2" y="23042881"/>
            <a:ext cx="30723840" cy="2720342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2" y="2941319"/>
            <a:ext cx="30723840" cy="19751040"/>
          </a:xfrm>
        </p:spPr>
        <p:txBody>
          <a:bodyPr/>
          <a:lstStyle>
            <a:lvl1pPr marL="0" indent="0">
              <a:buNone/>
              <a:defRPr sz="16900"/>
            </a:lvl1pPr>
            <a:lvl2pPr marL="2403483" indent="0">
              <a:buNone/>
              <a:defRPr sz="14700"/>
            </a:lvl2pPr>
            <a:lvl3pPr marL="4806965" indent="0">
              <a:buNone/>
              <a:defRPr sz="12500"/>
            </a:lvl3pPr>
            <a:lvl4pPr marL="7210448" indent="0">
              <a:buNone/>
              <a:defRPr sz="10500"/>
            </a:lvl4pPr>
            <a:lvl5pPr marL="9613932" indent="0">
              <a:buNone/>
              <a:defRPr sz="10500"/>
            </a:lvl5pPr>
            <a:lvl6pPr marL="12017414" indent="0">
              <a:buNone/>
              <a:defRPr sz="10500"/>
            </a:lvl6pPr>
            <a:lvl7pPr marL="14420897" indent="0">
              <a:buNone/>
              <a:defRPr sz="10500"/>
            </a:lvl7pPr>
            <a:lvl8pPr marL="16824380" indent="0">
              <a:buNone/>
              <a:defRPr sz="10500"/>
            </a:lvl8pPr>
            <a:lvl9pPr marL="19227862" indent="0">
              <a:buNone/>
              <a:defRPr sz="10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2" y="25763223"/>
            <a:ext cx="30723840" cy="3863338"/>
          </a:xfrm>
        </p:spPr>
        <p:txBody>
          <a:bodyPr/>
          <a:lstStyle>
            <a:lvl1pPr marL="0" indent="0">
              <a:buNone/>
              <a:defRPr sz="7400"/>
            </a:lvl1pPr>
            <a:lvl2pPr marL="2403483" indent="0">
              <a:buNone/>
              <a:defRPr sz="6400"/>
            </a:lvl2pPr>
            <a:lvl3pPr marL="4806965" indent="0">
              <a:buNone/>
              <a:defRPr sz="5200"/>
            </a:lvl3pPr>
            <a:lvl4pPr marL="7210448" indent="0">
              <a:buNone/>
              <a:defRPr sz="4700"/>
            </a:lvl4pPr>
            <a:lvl5pPr marL="9613932" indent="0">
              <a:buNone/>
              <a:defRPr sz="4700"/>
            </a:lvl5pPr>
            <a:lvl6pPr marL="12017414" indent="0">
              <a:buNone/>
              <a:defRPr sz="4700"/>
            </a:lvl6pPr>
            <a:lvl7pPr marL="14420897" indent="0">
              <a:buNone/>
              <a:defRPr sz="4700"/>
            </a:lvl7pPr>
            <a:lvl8pPr marL="16824380" indent="0">
              <a:buNone/>
              <a:defRPr sz="4700"/>
            </a:lvl8pPr>
            <a:lvl9pPr marL="19227862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60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870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4640" y="1318265"/>
            <a:ext cx="11521440" cy="2808731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320" y="1318265"/>
            <a:ext cx="33710880" cy="2808731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689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318263"/>
            <a:ext cx="46085760" cy="5486400"/>
          </a:xfrm>
          <a:prstGeom prst="rect">
            <a:avLst/>
          </a:prstGeom>
        </p:spPr>
        <p:txBody>
          <a:bodyPr vert="horz" lIns="480697" tIns="240349" rIns="480697" bIns="2403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680963"/>
            <a:ext cx="46085760" cy="21724622"/>
          </a:xfrm>
          <a:prstGeom prst="rect">
            <a:avLst/>
          </a:prstGeom>
        </p:spPr>
        <p:txBody>
          <a:bodyPr vert="horz" lIns="480697" tIns="240349" rIns="480697" bIns="2403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0510484"/>
            <a:ext cx="11948160" cy="1752599"/>
          </a:xfrm>
          <a:prstGeom prst="rect">
            <a:avLst/>
          </a:prstGeom>
        </p:spPr>
        <p:txBody>
          <a:bodyPr vert="horz" lIns="480697" tIns="240349" rIns="480697" bIns="240349" rtlCol="0" anchor="ctr"/>
          <a:lstStyle>
            <a:lvl1pPr algn="l">
              <a:defRPr sz="6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78101-9815-EE4E-8721-85CAD7281AE9}" type="datetimeFigureOut">
              <a:rPr lang="en-US" smtClean="0"/>
              <a:t>5/5/2017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0510484"/>
            <a:ext cx="16215360" cy="1752599"/>
          </a:xfrm>
          <a:prstGeom prst="rect">
            <a:avLst/>
          </a:prstGeom>
        </p:spPr>
        <p:txBody>
          <a:bodyPr vert="horz" lIns="480697" tIns="240349" rIns="480697" bIns="240349" rtlCol="0" anchor="ctr"/>
          <a:lstStyle>
            <a:lvl1pPr algn="ctr">
              <a:defRPr sz="6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0510484"/>
            <a:ext cx="11948160" cy="1752599"/>
          </a:xfrm>
          <a:prstGeom prst="rect">
            <a:avLst/>
          </a:prstGeom>
        </p:spPr>
        <p:txBody>
          <a:bodyPr vert="horz" lIns="480697" tIns="240349" rIns="480697" bIns="240349" rtlCol="0" anchor="ctr"/>
          <a:lstStyle>
            <a:lvl1pPr algn="r">
              <a:defRPr sz="6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152FA-1964-C74B-BE1E-E9C543DDE83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014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403483" rtl="0" eaLnBrk="1" latinLnBrk="0" hangingPunct="1">
        <a:spcBef>
          <a:spcPct val="0"/>
        </a:spcBef>
        <a:buNone/>
        <a:defRPr sz="2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2612" indent="-1802612" algn="l" defTabSz="2403483" rtl="0" eaLnBrk="1" latinLnBrk="0" hangingPunct="1">
        <a:spcBef>
          <a:spcPct val="20000"/>
        </a:spcBef>
        <a:buFont typeface="Arial"/>
        <a:buChar char="•"/>
        <a:defRPr sz="16900" kern="1200">
          <a:solidFill>
            <a:schemeClr val="tx1"/>
          </a:solidFill>
          <a:latin typeface="+mn-lt"/>
          <a:ea typeface="+mn-ea"/>
          <a:cs typeface="+mn-cs"/>
        </a:defRPr>
      </a:lvl1pPr>
      <a:lvl2pPr marL="3905659" indent="-1502177" algn="l" defTabSz="2403483" rtl="0" eaLnBrk="1" latinLnBrk="0" hangingPunct="1">
        <a:spcBef>
          <a:spcPct val="20000"/>
        </a:spcBef>
        <a:buFont typeface="Arial"/>
        <a:buChar char="–"/>
        <a:defRPr sz="14700" kern="1200">
          <a:solidFill>
            <a:schemeClr val="tx1"/>
          </a:solidFill>
          <a:latin typeface="+mn-lt"/>
          <a:ea typeface="+mn-ea"/>
          <a:cs typeface="+mn-cs"/>
        </a:defRPr>
      </a:lvl2pPr>
      <a:lvl3pPr marL="6008706" indent="-1201741" algn="l" defTabSz="2403483" rtl="0" eaLnBrk="1" latinLnBrk="0" hangingPunct="1">
        <a:spcBef>
          <a:spcPct val="20000"/>
        </a:spcBef>
        <a:buFont typeface="Arial"/>
        <a:buChar char="•"/>
        <a:defRPr sz="12500" kern="1200">
          <a:solidFill>
            <a:schemeClr val="tx1"/>
          </a:solidFill>
          <a:latin typeface="+mn-lt"/>
          <a:ea typeface="+mn-ea"/>
          <a:cs typeface="+mn-cs"/>
        </a:defRPr>
      </a:lvl3pPr>
      <a:lvl4pPr marL="8412191" indent="-1201741" algn="l" defTabSz="2403483" rtl="0" eaLnBrk="1" latinLnBrk="0" hangingPunct="1">
        <a:spcBef>
          <a:spcPct val="20000"/>
        </a:spcBef>
        <a:buFont typeface="Arial"/>
        <a:buChar char="–"/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815673" indent="-1201741" algn="l" defTabSz="2403483" rtl="0" eaLnBrk="1" latinLnBrk="0" hangingPunct="1">
        <a:spcBef>
          <a:spcPct val="20000"/>
        </a:spcBef>
        <a:buFont typeface="Arial"/>
        <a:buChar char="»"/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219156" indent="-1201741" algn="l" defTabSz="2403483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622638" indent="-1201741" algn="l" defTabSz="2403483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026121" indent="-1201741" algn="l" defTabSz="2403483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0429603" indent="-1201741" algn="l" defTabSz="2403483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1pPr>
      <a:lvl2pPr marL="2403483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6965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3pPr>
      <a:lvl4pPr marL="7210448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613932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2017414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420897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824380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9227862" algn="l" defTabSz="2403483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26" Type="http://schemas.microsoft.com/office/2007/relationships/hdphoto" Target="../media/hdphoto1.wdp"/><Relationship Id="rId3" Type="http://schemas.openxmlformats.org/officeDocument/2006/relationships/image" Target="../media/image1.png"/><Relationship Id="rId21" Type="http://schemas.openxmlformats.org/officeDocument/2006/relationships/image" Target="../media/image19.jpg"/><Relationship Id="rId34" Type="http://schemas.openxmlformats.org/officeDocument/2006/relationships/image" Target="../media/image31.jp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jpeg"/><Relationship Id="rId33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g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29.jpg"/><Relationship Id="rId37" Type="http://schemas.openxmlformats.org/officeDocument/2006/relationships/chart" Target="../charts/chart1.xml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jp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8.jp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2.png"/><Relationship Id="rId22" Type="http://schemas.openxmlformats.org/officeDocument/2006/relationships/image" Target="../media/image20.jpg"/><Relationship Id="rId27" Type="http://schemas.openxmlformats.org/officeDocument/2006/relationships/image" Target="../media/image24.jpg"/><Relationship Id="rId30" Type="http://schemas.openxmlformats.org/officeDocument/2006/relationships/image" Target="../media/image27.png"/><Relationship Id="rId35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Box 133"/>
          <p:cNvSpPr txBox="1">
            <a:spLocks noChangeArrowheads="1"/>
          </p:cNvSpPr>
          <p:nvPr/>
        </p:nvSpPr>
        <p:spPr bwMode="auto">
          <a:xfrm>
            <a:off x="559858" y="7326193"/>
            <a:ext cx="11521285" cy="3785611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marL="457058" indent="-457058" defTabSz="4386540">
              <a:buFont typeface="Wingdings" pitchFamily="2" charset="2"/>
              <a:buChar char="v"/>
            </a:pPr>
            <a:r>
              <a:rPr lang="en-US" sz="3000" dirty="0" smtClean="0"/>
              <a:t>Diabetic retinopathy (DR) is </a:t>
            </a:r>
            <a:r>
              <a:rPr lang="en-US" sz="3000" dirty="0"/>
              <a:t>a</a:t>
            </a:r>
            <a:r>
              <a:rPr lang="en-US" sz="3000" dirty="0" smtClean="0"/>
              <a:t> leading cause of vision loss and blindness in working-age adults.</a:t>
            </a:r>
          </a:p>
          <a:p>
            <a:pPr marL="457058" indent="-457058" defTabSz="4386540">
              <a:buFont typeface="Wingdings" pitchFamily="2" charset="2"/>
              <a:buChar char="v"/>
            </a:pPr>
            <a:r>
              <a:rPr lang="en-US" sz="3000" dirty="0"/>
              <a:t>~640 Million people will have diabetes by </a:t>
            </a:r>
            <a:r>
              <a:rPr lang="en-US" sz="3000" dirty="0" smtClean="0"/>
              <a:t>2040 and there are insufficient eye-care specialists to screen for DR.</a:t>
            </a:r>
            <a:endParaRPr lang="en-US" sz="3000" dirty="0">
              <a:solidFill>
                <a:srgbClr val="FF0000"/>
              </a:solidFill>
            </a:endParaRPr>
          </a:p>
          <a:p>
            <a:pPr marL="457058" indent="-457058" defTabSz="4386540">
              <a:buFont typeface="Wingdings" pitchFamily="2" charset="2"/>
              <a:buChar char="v"/>
            </a:pPr>
            <a:r>
              <a:rPr lang="en-US" sz="3000" dirty="0" smtClean="0"/>
              <a:t>Retinal photography is a well-validated approach for screening of DR but traditional cameras are expensive with limited portability.</a:t>
            </a:r>
          </a:p>
          <a:p>
            <a:pPr marL="457058" indent="-457058" defTabSz="4386540">
              <a:buFont typeface="Wingdings" pitchFamily="2" charset="2"/>
              <a:buChar char="v"/>
            </a:pPr>
            <a:r>
              <a:rPr lang="en-US" sz="3000" dirty="0" smtClean="0"/>
              <a:t>An end-to-end point-of-care DR device may significantly improve accessibility and aid in screening for DR.</a:t>
            </a:r>
          </a:p>
        </p:txBody>
      </p:sp>
      <p:sp>
        <p:nvSpPr>
          <p:cNvPr id="52" name="Text Box 133"/>
          <p:cNvSpPr txBox="1">
            <a:spLocks noChangeArrowheads="1"/>
          </p:cNvSpPr>
          <p:nvPr/>
        </p:nvSpPr>
        <p:spPr bwMode="auto">
          <a:xfrm>
            <a:off x="570378" y="12547977"/>
            <a:ext cx="11554750" cy="1938952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marL="457058" indent="-457058" defTabSz="4386540">
              <a:buFont typeface="Wingdings" pitchFamily="2" charset="2"/>
              <a:buChar char="v"/>
            </a:pPr>
            <a:r>
              <a:rPr lang="en-US" sz="3000" dirty="0" smtClean="0"/>
              <a:t>Combine easy, high quality </a:t>
            </a:r>
            <a:r>
              <a:rPr lang="en-US" sz="3000" dirty="0"/>
              <a:t>smartphone-based retinal </a:t>
            </a:r>
            <a:r>
              <a:rPr lang="en-US" sz="3000" dirty="0" smtClean="0"/>
              <a:t>imaging </a:t>
            </a:r>
            <a:r>
              <a:rPr lang="en-US" sz="3000" dirty="0"/>
              <a:t>with automated image analysis to detect referral-warranted DR (RWDR</a:t>
            </a:r>
            <a:r>
              <a:rPr lang="en-US" sz="3000" dirty="0" smtClean="0"/>
              <a:t>).</a:t>
            </a:r>
          </a:p>
          <a:p>
            <a:pPr marL="457058" indent="-457058" defTabSz="4386540">
              <a:buFont typeface="Wingdings" pitchFamily="2" charset="2"/>
              <a:buChar char="v"/>
            </a:pPr>
            <a:r>
              <a:rPr lang="en-US" sz="3000" dirty="0" smtClean="0"/>
              <a:t>Compare automated grading </a:t>
            </a:r>
            <a:r>
              <a:rPr lang="en-US" sz="3000" dirty="0" err="1" smtClean="0"/>
              <a:t>vs</a:t>
            </a:r>
            <a:r>
              <a:rPr lang="en-US" sz="3000" dirty="0" smtClean="0"/>
              <a:t> expert human grading of DR from smartphone-based retinal photography.</a:t>
            </a:r>
          </a:p>
        </p:txBody>
      </p:sp>
      <p:sp>
        <p:nvSpPr>
          <p:cNvPr id="67" name="Text Box 133"/>
          <p:cNvSpPr txBox="1">
            <a:spLocks noChangeArrowheads="1"/>
          </p:cNvSpPr>
          <p:nvPr/>
        </p:nvSpPr>
        <p:spPr bwMode="auto">
          <a:xfrm>
            <a:off x="533399" y="15820708"/>
            <a:ext cx="11547744" cy="16866115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endParaRPr lang="en-US" sz="3000" dirty="0" smtClean="0"/>
          </a:p>
          <a:p>
            <a:endParaRPr lang="en-US" sz="3000" dirty="0"/>
          </a:p>
          <a:p>
            <a:endParaRPr lang="en-US" sz="3000" dirty="0" smtClean="0"/>
          </a:p>
          <a:p>
            <a:endParaRPr lang="en-US" sz="3000" dirty="0"/>
          </a:p>
          <a:p>
            <a:endParaRPr lang="en-US" sz="3000" dirty="0" smtClean="0"/>
          </a:p>
          <a:p>
            <a:endParaRPr lang="en-US" sz="3000" dirty="0"/>
          </a:p>
          <a:p>
            <a:endParaRPr lang="en-US" sz="3000" dirty="0" smtClean="0"/>
          </a:p>
          <a:p>
            <a:endParaRPr lang="en-US" sz="3000" dirty="0"/>
          </a:p>
          <a:p>
            <a:endParaRPr lang="en-US" sz="3000" dirty="0" smtClean="0"/>
          </a:p>
          <a:p>
            <a:endParaRPr lang="en-US" sz="3000" dirty="0"/>
          </a:p>
          <a:p>
            <a:endParaRPr lang="en-US" sz="3000" dirty="0" smtClean="0"/>
          </a:p>
          <a:p>
            <a:pPr marL="457200" indent="-457200">
              <a:buFont typeface="Wingdings" charset="2"/>
              <a:buChar char="v"/>
            </a:pPr>
            <a:endParaRPr lang="en-US" sz="3000" dirty="0" smtClean="0"/>
          </a:p>
          <a:p>
            <a:pPr marL="457200" indent="-457200">
              <a:buFont typeface="Wingdings" charset="2"/>
              <a:buChar char="v"/>
            </a:pPr>
            <a:endParaRPr lang="en-US" sz="3000" dirty="0"/>
          </a:p>
          <a:p>
            <a:pPr marL="457200" indent="-457200">
              <a:buFont typeface="Wingdings" charset="2"/>
              <a:buChar char="v"/>
            </a:pPr>
            <a:endParaRPr lang="en-US" sz="3000" dirty="0" smtClean="0"/>
          </a:p>
          <a:p>
            <a:pPr marL="457200" indent="-457200">
              <a:buFont typeface="Wingdings" charset="2"/>
              <a:buChar char="v"/>
            </a:pPr>
            <a:endParaRPr lang="en-US" sz="3000" dirty="0"/>
          </a:p>
          <a:p>
            <a:endParaRPr lang="en-US" sz="3000" dirty="0"/>
          </a:p>
          <a:p>
            <a:endParaRPr lang="en-US" sz="1000" dirty="0" smtClean="0"/>
          </a:p>
          <a:p>
            <a:endParaRPr lang="en-US" sz="1000" dirty="0" smtClean="0"/>
          </a:p>
          <a:p>
            <a:endParaRPr lang="en-US" sz="1000" dirty="0" smtClean="0"/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/>
              <a:t>72 </a:t>
            </a:r>
            <a:r>
              <a:rPr lang="en-US" sz="3000" dirty="0"/>
              <a:t>diabetic </a:t>
            </a:r>
            <a:r>
              <a:rPr lang="en-US" sz="3000" dirty="0" smtClean="0"/>
              <a:t>patients undergoing routine dilated clinical exam were </a:t>
            </a:r>
            <a:r>
              <a:rPr lang="en-US" sz="3000" dirty="0"/>
              <a:t>recruited from UM Kellogg Retina </a:t>
            </a:r>
            <a:r>
              <a:rPr lang="en-US" sz="3000" dirty="0" smtClean="0"/>
              <a:t>Clinic</a:t>
            </a:r>
            <a:r>
              <a:rPr lang="en-US" sz="3000" dirty="0"/>
              <a:t>. 45 subjects were male, 27 were female, with a mean age of 56.7 ± 16.9 </a:t>
            </a:r>
            <a:r>
              <a:rPr lang="en-US" sz="3000" dirty="0" smtClean="0"/>
              <a:t>years. Of 144 eyes, 132 had evidence of DR by exam. </a:t>
            </a:r>
            <a:r>
              <a:rPr lang="en-US" sz="3000" dirty="0"/>
              <a:t>I</a:t>
            </a:r>
            <a:r>
              <a:rPr lang="en-US" sz="3000" dirty="0" smtClean="0"/>
              <a:t>maging was successfully performed in 121 eyes (23 eyes either had dense media opacity such as vitreous hemorrhage, or full imaging was deferred by patient)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3000" dirty="0" smtClean="0"/>
              <a:t>Masked grading </a:t>
            </a:r>
            <a:r>
              <a:rPr lang="en-US" sz="3000" dirty="0"/>
              <a:t>for DR and presence of clinically significant macular edema </a:t>
            </a:r>
            <a:r>
              <a:rPr lang="en-US" sz="3000" dirty="0" smtClean="0"/>
              <a:t>(CSME) was performed </a:t>
            </a:r>
            <a:r>
              <a:rPr lang="en-US" sz="3000" dirty="0"/>
              <a:t>by </a:t>
            </a:r>
            <a:r>
              <a:rPr lang="en-US" sz="3000" dirty="0" smtClean="0"/>
              <a:t>two ophthalmologists </a:t>
            </a:r>
            <a:r>
              <a:rPr lang="en-US" sz="3000" dirty="0"/>
              <a:t>in accordance with </a:t>
            </a:r>
            <a:r>
              <a:rPr lang="en-US" sz="3000" dirty="0" smtClean="0"/>
              <a:t>ETDRS modified </a:t>
            </a:r>
            <a:r>
              <a:rPr lang="en-US" sz="3000" dirty="0"/>
              <a:t>Airlie House </a:t>
            </a:r>
            <a:r>
              <a:rPr lang="en-US" sz="3000" dirty="0" smtClean="0"/>
              <a:t>classification.</a:t>
            </a:r>
          </a:p>
          <a:p>
            <a:endParaRPr lang="en-US" sz="3000" dirty="0"/>
          </a:p>
          <a:p>
            <a:endParaRPr lang="en-US" sz="3000" dirty="0"/>
          </a:p>
          <a:p>
            <a:endParaRPr lang="en-US" sz="3000" dirty="0" smtClean="0"/>
          </a:p>
          <a:p>
            <a:endParaRPr lang="en-US" sz="3000" dirty="0"/>
          </a:p>
          <a:p>
            <a:endParaRPr lang="en-US" sz="3000" dirty="0"/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sz="3000" dirty="0"/>
          </a:p>
          <a:p>
            <a:endParaRPr lang="en-US" sz="3000" dirty="0" smtClean="0"/>
          </a:p>
          <a:p>
            <a:endParaRPr lang="en-US" sz="3000" dirty="0" smtClean="0"/>
          </a:p>
        </p:txBody>
      </p:sp>
      <p:sp>
        <p:nvSpPr>
          <p:cNvPr id="89" name="TextBox 88"/>
          <p:cNvSpPr txBox="1"/>
          <p:nvPr/>
        </p:nvSpPr>
        <p:spPr>
          <a:xfrm>
            <a:off x="23695440" y="19027914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2B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23720840" y="25276314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3</a:t>
            </a:r>
            <a:r>
              <a:rPr lang="en-US" sz="4000" dirty="0" smtClean="0">
                <a:solidFill>
                  <a:schemeClr val="bg1"/>
                </a:solidFill>
              </a:rPr>
              <a:t>B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62" name="Round Diagonal Corner Rectangle 61"/>
          <p:cNvSpPr/>
          <p:nvPr/>
        </p:nvSpPr>
        <p:spPr>
          <a:xfrm>
            <a:off x="559858" y="422095"/>
            <a:ext cx="50265542" cy="5418123"/>
          </a:xfrm>
          <a:prstGeom prst="round2DiagRect">
            <a:avLst/>
          </a:prstGeom>
          <a:solidFill>
            <a:srgbClr val="021B39"/>
          </a:solidFill>
          <a:ln w="28575" cmpd="sng">
            <a:solidFill>
              <a:srgbClr val="F8C01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5257800" y="660400"/>
            <a:ext cx="4094608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i="1" dirty="0" smtClean="0">
                <a:solidFill>
                  <a:srgbClr val="F8C01B"/>
                </a:solidFill>
                <a:latin typeface="Calibri" charset="0"/>
                <a:ea typeface="Calibri" charset="0"/>
                <a:cs typeface="Calibri" charset="0"/>
              </a:rPr>
              <a:t>Comparison of automated and expert human grading of diabetic retinopathy </a:t>
            </a:r>
          </a:p>
          <a:p>
            <a:pPr algn="ctr"/>
            <a:r>
              <a:rPr lang="en-US" sz="8000" b="1" i="1" dirty="0" smtClean="0">
                <a:solidFill>
                  <a:srgbClr val="F8C01B"/>
                </a:solidFill>
                <a:latin typeface="Calibri" charset="0"/>
                <a:ea typeface="Calibri" charset="0"/>
                <a:cs typeface="Calibri" charset="0"/>
              </a:rPr>
              <a:t>using smartphone-based retinal photography</a:t>
            </a:r>
            <a:endParaRPr lang="en-US" sz="8000" u="sng" dirty="0" smtClean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Tyson N. Kim</a:t>
            </a:r>
            <a:r>
              <a:rPr lang="en-US" sz="54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Patrick Li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Leslie M. Niziol</a:t>
            </a:r>
            <a:r>
              <a:rPr lang="en-US" sz="54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en-US" sz="5400" dirty="0" err="1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Malavika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 Bhaskaranand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2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en-US" sz="5400" dirty="0" err="1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Sandeep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 Bhat</a:t>
            </a:r>
            <a:r>
              <a:rPr lang="en-US" sz="54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2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en-US" sz="5400" dirty="0" err="1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Chaithanya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 Ramachandra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2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en-US" sz="5400" dirty="0" err="1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Kaushal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 Solanki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2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Jose Davila</a:t>
            </a:r>
            <a:r>
              <a:rPr lang="en-US" sz="54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 Frankie Myers</a:t>
            </a:r>
            <a:r>
              <a:rPr lang="en-US" sz="54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3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Clay Reber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3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David C. Musch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Todd Margolis</a:t>
            </a:r>
            <a:r>
              <a:rPr lang="en-US" sz="54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4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Daniel A. Fletcher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3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Maria A. Woodward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en-US" sz="5400" dirty="0" err="1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Yannis</a:t>
            </a:r>
            <a:r>
              <a:rPr lang="en-US" sz="54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 M. Paulus</a:t>
            </a:r>
            <a:r>
              <a:rPr lang="en-US" sz="54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endParaRPr lang="en-US" sz="5400" baseline="30000" dirty="0" smtClean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US" sz="38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  <a:r>
              <a:rPr lang="en-US" sz="38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University of Michigan Kellogg Eye Center, Ann Arbor, MI; </a:t>
            </a:r>
            <a:r>
              <a:rPr lang="en-US" sz="38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2</a:t>
            </a:r>
            <a:r>
              <a:rPr lang="en-US" sz="38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EyeNuk </a:t>
            </a:r>
            <a:r>
              <a:rPr lang="en-US" sz="3800" dirty="0" err="1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Inc</a:t>
            </a:r>
            <a:r>
              <a:rPr lang="en-US" sz="38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, Woodland, CA; </a:t>
            </a:r>
            <a:r>
              <a:rPr lang="en-US" sz="3800" baseline="30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3</a:t>
            </a:r>
            <a:r>
              <a:rPr lang="en-US" sz="38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University of California Berkeley Bioengineering, Berkeley, CA; </a:t>
            </a:r>
            <a:r>
              <a:rPr lang="en-US" sz="3800" baseline="300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4</a:t>
            </a:r>
            <a:r>
              <a:rPr lang="en-US" sz="38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Washington University, St. Louis, MO</a:t>
            </a:r>
            <a:endParaRPr lang="en-US" sz="3800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64" name="Rectangle 163"/>
          <p:cNvSpPr>
            <a:spLocks noChangeArrowheads="1"/>
          </p:cNvSpPr>
          <p:nvPr/>
        </p:nvSpPr>
        <p:spPr bwMode="auto">
          <a:xfrm>
            <a:off x="559858" y="6280753"/>
            <a:ext cx="11565270" cy="707015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65" name="Text Box 135"/>
          <p:cNvSpPr txBox="1">
            <a:spLocks noChangeArrowheads="1"/>
          </p:cNvSpPr>
          <p:nvPr/>
        </p:nvSpPr>
        <p:spPr bwMode="auto">
          <a:xfrm>
            <a:off x="4036422" y="6194832"/>
            <a:ext cx="461214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INTRODUCTION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66" name="Rectangle 163"/>
          <p:cNvSpPr>
            <a:spLocks noChangeArrowheads="1"/>
          </p:cNvSpPr>
          <p:nvPr/>
        </p:nvSpPr>
        <p:spPr bwMode="auto">
          <a:xfrm>
            <a:off x="559858" y="11506577"/>
            <a:ext cx="11565270" cy="704655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83" name="Text Box 135"/>
          <p:cNvSpPr txBox="1">
            <a:spLocks noChangeArrowheads="1"/>
          </p:cNvSpPr>
          <p:nvPr/>
        </p:nvSpPr>
        <p:spPr bwMode="auto">
          <a:xfrm>
            <a:off x="4036422" y="11430377"/>
            <a:ext cx="461214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PURPOSE 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84" name="Rectangle 163"/>
          <p:cNvSpPr>
            <a:spLocks noChangeArrowheads="1"/>
          </p:cNvSpPr>
          <p:nvPr/>
        </p:nvSpPr>
        <p:spPr bwMode="auto">
          <a:xfrm>
            <a:off x="559858" y="14801450"/>
            <a:ext cx="11521285" cy="704655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85" name="Text Box 135"/>
          <p:cNvSpPr txBox="1">
            <a:spLocks noChangeArrowheads="1"/>
          </p:cNvSpPr>
          <p:nvPr/>
        </p:nvSpPr>
        <p:spPr bwMode="auto">
          <a:xfrm>
            <a:off x="4094419" y="14715529"/>
            <a:ext cx="461214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METHODS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86" name="Rectangle 163"/>
          <p:cNvSpPr>
            <a:spLocks noChangeArrowheads="1"/>
          </p:cNvSpPr>
          <p:nvPr/>
        </p:nvSpPr>
        <p:spPr bwMode="auto">
          <a:xfrm>
            <a:off x="12664654" y="6265253"/>
            <a:ext cx="24216146" cy="745147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109" name="Rectangle 163"/>
          <p:cNvSpPr>
            <a:spLocks noChangeArrowheads="1"/>
          </p:cNvSpPr>
          <p:nvPr/>
        </p:nvSpPr>
        <p:spPr bwMode="auto">
          <a:xfrm>
            <a:off x="37541203" y="16227542"/>
            <a:ext cx="13055597" cy="765058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110" name="Text Box 135"/>
          <p:cNvSpPr txBox="1">
            <a:spLocks noChangeArrowheads="1"/>
          </p:cNvSpPr>
          <p:nvPr/>
        </p:nvSpPr>
        <p:spPr bwMode="auto">
          <a:xfrm>
            <a:off x="41728964" y="16141621"/>
            <a:ext cx="461214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CONCLUSION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111" name="Rectangle 163"/>
          <p:cNvSpPr>
            <a:spLocks noChangeArrowheads="1"/>
          </p:cNvSpPr>
          <p:nvPr/>
        </p:nvSpPr>
        <p:spPr bwMode="auto">
          <a:xfrm>
            <a:off x="37490400" y="28109544"/>
            <a:ext cx="13106900" cy="707015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112" name="Text Box 135"/>
          <p:cNvSpPr txBox="1">
            <a:spLocks noChangeArrowheads="1"/>
          </p:cNvSpPr>
          <p:nvPr/>
        </p:nvSpPr>
        <p:spPr bwMode="auto">
          <a:xfrm>
            <a:off x="41729467" y="28023623"/>
            <a:ext cx="461214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REFERENCES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 rot="16200000">
            <a:off x="10811647" y="20345332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Typical Good Imaging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15" name="TextBox 114"/>
          <p:cNvSpPr txBox="1"/>
          <p:nvPr/>
        </p:nvSpPr>
        <p:spPr>
          <a:xfrm rot="16200000">
            <a:off x="10693402" y="27715496"/>
            <a:ext cx="4267199" cy="592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Challenging Imaging</a:t>
            </a:r>
            <a:endParaRPr lang="en-US" sz="3200" b="1" dirty="0">
              <a:solidFill>
                <a:srgbClr val="000000"/>
              </a:solidFill>
            </a:endParaRP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 rotWithShape="1">
          <a:blip r:embed="rId3"/>
          <a:srcRect l="59246" t="31028" r="-2384" b="17416"/>
          <a:stretch/>
        </p:blipFill>
        <p:spPr>
          <a:xfrm>
            <a:off x="46500305" y="736600"/>
            <a:ext cx="3791695" cy="16256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3"/>
          <a:srcRect l="6" r="40638"/>
          <a:stretch/>
        </p:blipFill>
        <p:spPr>
          <a:xfrm>
            <a:off x="47091828" y="1710931"/>
            <a:ext cx="2342443" cy="1413269"/>
          </a:xfrm>
          <a:prstGeom prst="rect">
            <a:avLst/>
          </a:prstGeom>
        </p:spPr>
      </p:pic>
      <p:pic>
        <p:nvPicPr>
          <p:cNvPr id="60" name="Picture 59" descr="5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925800"/>
            <a:ext cx="2848265" cy="4574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70" descr="OS stitched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083" y="15978084"/>
            <a:ext cx="3797691" cy="461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72" descr="ocs paper figures - 2015-06-16 - compressed-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548" y="15968575"/>
            <a:ext cx="2773409" cy="4663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76" descr="Macintosh HD:Users:tysonkim:Desktop:Table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1" b="15146"/>
          <a:stretch/>
        </p:blipFill>
        <p:spPr bwMode="auto">
          <a:xfrm>
            <a:off x="26289000" y="18070596"/>
            <a:ext cx="10988608" cy="11495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IMG_0702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881471" y="17911255"/>
            <a:ext cx="4203821" cy="5605094"/>
          </a:xfrm>
          <a:prstGeom prst="rect">
            <a:avLst/>
          </a:prstGeom>
        </p:spPr>
      </p:pic>
      <p:pic>
        <p:nvPicPr>
          <p:cNvPr id="15" name="Picture 14" descr="IMG_0844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234849" y="17918195"/>
            <a:ext cx="4198764" cy="5598351"/>
          </a:xfrm>
          <a:prstGeom prst="rect">
            <a:avLst/>
          </a:prstGeom>
        </p:spPr>
      </p:pic>
      <p:sp>
        <p:nvSpPr>
          <p:cNvPr id="74" name="Rectangle 163"/>
          <p:cNvSpPr>
            <a:spLocks noChangeArrowheads="1"/>
          </p:cNvSpPr>
          <p:nvPr/>
        </p:nvSpPr>
        <p:spPr bwMode="auto">
          <a:xfrm>
            <a:off x="12687687" y="16247453"/>
            <a:ext cx="24216146" cy="745147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75" name="Text Box 135"/>
          <p:cNvSpPr txBox="1">
            <a:spLocks noChangeArrowheads="1"/>
          </p:cNvSpPr>
          <p:nvPr/>
        </p:nvSpPr>
        <p:spPr bwMode="auto">
          <a:xfrm>
            <a:off x="20217728" y="16154400"/>
            <a:ext cx="9156065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RESULTS</a:t>
            </a:r>
            <a:endParaRPr lang="en-US" sz="4700" b="1" dirty="0">
              <a:solidFill>
                <a:srgbClr val="F8C01B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839345" y="3203483"/>
            <a:ext cx="2334431" cy="2334431"/>
          </a:xfrm>
          <a:prstGeom prst="rect">
            <a:avLst/>
          </a:prstGeom>
        </p:spPr>
      </p:pic>
      <p:sp>
        <p:nvSpPr>
          <p:cNvPr id="81" name="Rectangle 163"/>
          <p:cNvSpPr>
            <a:spLocks noChangeArrowheads="1"/>
          </p:cNvSpPr>
          <p:nvPr/>
        </p:nvSpPr>
        <p:spPr bwMode="auto">
          <a:xfrm>
            <a:off x="37490400" y="23136037"/>
            <a:ext cx="13106900" cy="707015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82" name="Text Box 135"/>
          <p:cNvSpPr txBox="1">
            <a:spLocks noChangeArrowheads="1"/>
          </p:cNvSpPr>
          <p:nvPr/>
        </p:nvSpPr>
        <p:spPr bwMode="auto">
          <a:xfrm>
            <a:off x="40510267" y="23050116"/>
            <a:ext cx="680993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ACKNOWLEDGEMENTS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93" name="Text Box 133"/>
          <p:cNvSpPr txBox="1">
            <a:spLocks noChangeArrowheads="1"/>
          </p:cNvSpPr>
          <p:nvPr/>
        </p:nvSpPr>
        <p:spPr bwMode="auto">
          <a:xfrm>
            <a:off x="37490400" y="24193884"/>
            <a:ext cx="13106900" cy="3539390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marL="457200" indent="-457200">
              <a:buFont typeface="+mj-lt"/>
              <a:buAutoNum type="arabicPeriod"/>
            </a:pP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endParaRPr lang="en-US" sz="1600" dirty="0"/>
          </a:p>
          <a:p>
            <a:pPr marL="457200" indent="-457200">
              <a:buFont typeface="+mj-lt"/>
              <a:buAutoNum type="arabicPeriod"/>
            </a:pP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endParaRPr lang="en-US" sz="1600" dirty="0"/>
          </a:p>
          <a:p>
            <a:pPr marL="457200" indent="-457200">
              <a:buFont typeface="+mj-lt"/>
              <a:buAutoNum type="arabicPeriod"/>
            </a:pP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endParaRPr lang="en-US" sz="1600" dirty="0"/>
          </a:p>
          <a:p>
            <a:pPr marL="457200" indent="-457200">
              <a:buFont typeface="+mj-lt"/>
              <a:buAutoNum type="arabicPeriod"/>
            </a:pP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endParaRPr lang="en-US" sz="1600" dirty="0"/>
          </a:p>
          <a:p>
            <a:pPr marL="457200" indent="-457200">
              <a:buFont typeface="+mj-lt"/>
              <a:buAutoNum type="arabicPeriod"/>
            </a:pP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endParaRPr lang="en-US" sz="1600" dirty="0"/>
          </a:p>
          <a:p>
            <a:pPr marL="457200" indent="-457200">
              <a:buFont typeface="+mj-lt"/>
              <a:buAutoNum type="arabicPeriod"/>
            </a:pP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endParaRPr lang="en-US" sz="1600" dirty="0"/>
          </a:p>
          <a:p>
            <a:pPr marL="457200" indent="-457200">
              <a:buFont typeface="+mj-lt"/>
              <a:buAutoNum type="arabicPeriod"/>
            </a:pPr>
            <a:endParaRPr lang="en-US" sz="1600" dirty="0" smtClean="0"/>
          </a:p>
          <a:p>
            <a:endParaRPr lang="en-US" sz="1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718999" y="26065636"/>
            <a:ext cx="2497159" cy="11311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749947" y="24665035"/>
            <a:ext cx="2248777" cy="6889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514284" y="25898201"/>
            <a:ext cx="2538716" cy="136338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7741261" y="24442184"/>
            <a:ext cx="2474539" cy="574894"/>
          </a:xfrm>
          <a:prstGeom prst="rect">
            <a:avLst/>
          </a:prstGeom>
        </p:spPr>
      </p:pic>
      <p:pic>
        <p:nvPicPr>
          <p:cNvPr id="96" name="Picture 95" descr="http://vcresearch.berkeley.edu/sites/all/files/QB3logo.jpg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0800" y="25220760"/>
            <a:ext cx="1663105" cy="833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 descr="https://thatmanmaysee.thankyou4caring.org/view.image?Id=631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3941" y="26422696"/>
            <a:ext cx="3299459" cy="54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6786800" y="25336415"/>
            <a:ext cx="2963266" cy="717941"/>
          </a:xfrm>
          <a:prstGeom prst="rect">
            <a:avLst/>
          </a:prstGeom>
        </p:spPr>
      </p:pic>
      <p:pic>
        <p:nvPicPr>
          <p:cNvPr id="99" name="Picture 98" descr="http://cgph.globalhealth.berkeley.edu/files/2014/03/DIL-logo1.jpg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2200" y="26217946"/>
            <a:ext cx="1919644" cy="83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Rectangle 5"/>
          <p:cNvSpPr>
            <a:spLocks noChangeArrowheads="1"/>
          </p:cNvSpPr>
          <p:nvPr/>
        </p:nvSpPr>
        <p:spPr bwMode="auto">
          <a:xfrm>
            <a:off x="43967400" y="27296335"/>
            <a:ext cx="6096000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000" b="1" dirty="0" smtClean="0">
                <a:solidFill>
                  <a:srgbClr val="000090"/>
                </a:solidFill>
                <a:latin typeface="Apple Chancery"/>
                <a:cs typeface="Times"/>
              </a:rPr>
              <a:t>The </a:t>
            </a:r>
            <a:r>
              <a:rPr lang="en-US" sz="2000" b="1" dirty="0" err="1">
                <a:solidFill>
                  <a:srgbClr val="000090"/>
                </a:solidFill>
                <a:latin typeface="Apple Chancery"/>
                <a:cs typeface="Times"/>
              </a:rPr>
              <a:t>Leiter</a:t>
            </a:r>
            <a:r>
              <a:rPr lang="en-US" sz="2000" b="1" dirty="0">
                <a:solidFill>
                  <a:srgbClr val="000090"/>
                </a:solidFill>
                <a:latin typeface="Apple Chancery"/>
                <a:cs typeface="Times"/>
              </a:rPr>
              <a:t> Family   </a:t>
            </a:r>
            <a:r>
              <a:rPr lang="en-US" sz="2000" b="1" dirty="0" smtClean="0">
                <a:solidFill>
                  <a:srgbClr val="000090"/>
                </a:solidFill>
                <a:latin typeface="Apple Chancery"/>
                <a:cs typeface="Times"/>
              </a:rPr>
              <a:t> 	          Littlefield </a:t>
            </a:r>
            <a:r>
              <a:rPr lang="en-US" sz="2000" b="1" dirty="0">
                <a:solidFill>
                  <a:srgbClr val="000090"/>
                </a:solidFill>
                <a:latin typeface="Apple Chancery"/>
                <a:cs typeface="Times"/>
              </a:rPr>
              <a:t>2000 </a:t>
            </a:r>
            <a:r>
              <a:rPr lang="en-US" sz="2000" b="1" dirty="0" smtClean="0">
                <a:solidFill>
                  <a:srgbClr val="000090"/>
                </a:solidFill>
                <a:latin typeface="Apple Chancery"/>
                <a:cs typeface="Times"/>
              </a:rPr>
              <a:t>Trust</a:t>
            </a:r>
            <a:endParaRPr lang="en-US" sz="2000" b="1" dirty="0">
              <a:solidFill>
                <a:srgbClr val="000090"/>
              </a:solidFill>
              <a:latin typeface="Apple Chancery"/>
              <a:cs typeface="Times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3731871" y="24458760"/>
            <a:ext cx="3364810" cy="524910"/>
          </a:xfrm>
          <a:prstGeom prst="rect">
            <a:avLst/>
          </a:prstGeom>
        </p:spPr>
      </p:pic>
      <p:sp>
        <p:nvSpPr>
          <p:cNvPr id="91" name="Rectangle 163"/>
          <p:cNvSpPr>
            <a:spLocks noChangeArrowheads="1"/>
          </p:cNvSpPr>
          <p:nvPr/>
        </p:nvSpPr>
        <p:spPr bwMode="auto">
          <a:xfrm>
            <a:off x="37490400" y="20628985"/>
            <a:ext cx="13106900" cy="707015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92" name="Text Box 135"/>
          <p:cNvSpPr txBox="1">
            <a:spLocks noChangeArrowheads="1"/>
          </p:cNvSpPr>
          <p:nvPr/>
        </p:nvSpPr>
        <p:spPr bwMode="auto">
          <a:xfrm>
            <a:off x="40510267" y="20520432"/>
            <a:ext cx="680993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DISCLOSURES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106" name="Text Box 133"/>
          <p:cNvSpPr txBox="1">
            <a:spLocks noChangeArrowheads="1"/>
          </p:cNvSpPr>
          <p:nvPr/>
        </p:nvSpPr>
        <p:spPr bwMode="auto">
          <a:xfrm>
            <a:off x="37483711" y="21722755"/>
            <a:ext cx="13113085" cy="984845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marL="457058" indent="-457058">
              <a:buFont typeface="Wingdings" charset="2"/>
              <a:buChar char="v"/>
            </a:pPr>
            <a:r>
              <a:rPr lang="en-US" sz="2900" dirty="0"/>
              <a:t>TNK, FM, CR, TM, DAF are co-inventors of patented technology in </a:t>
            </a:r>
            <a:r>
              <a:rPr lang="en-US" sz="2900" dirty="0" err="1"/>
              <a:t>CellScope</a:t>
            </a:r>
            <a:r>
              <a:rPr lang="en-US" sz="2900" dirty="0"/>
              <a:t> </a:t>
            </a:r>
            <a:r>
              <a:rPr lang="en-US" sz="2900" dirty="0" smtClean="0"/>
              <a:t>Retina</a:t>
            </a:r>
            <a:endParaRPr lang="en-US" sz="2900" dirty="0"/>
          </a:p>
          <a:p>
            <a:pPr marL="457058" indent="-457058">
              <a:buFont typeface="Wingdings" charset="2"/>
              <a:buChar char="v"/>
            </a:pPr>
            <a:r>
              <a:rPr lang="en-US" sz="2900" dirty="0"/>
              <a:t>MB, SB, CR, KS are co-inventors of patented technology used in </a:t>
            </a:r>
            <a:r>
              <a:rPr lang="en-US" sz="2900" dirty="0" err="1"/>
              <a:t>EyeApp</a:t>
            </a:r>
            <a:r>
              <a:rPr lang="en-US" sz="2900" dirty="0"/>
              <a:t> </a:t>
            </a:r>
            <a:r>
              <a:rPr lang="en-US" sz="2900" dirty="0" smtClean="0"/>
              <a:t>software</a:t>
            </a:r>
            <a:endParaRPr lang="en-US" sz="2900" dirty="0"/>
          </a:p>
        </p:txBody>
      </p:sp>
      <p:pic>
        <p:nvPicPr>
          <p:cNvPr id="22" name="Picture 21" descr="IMG_1302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9333" y="25171400"/>
            <a:ext cx="4210734" cy="5614312"/>
          </a:xfrm>
          <a:prstGeom prst="rect">
            <a:avLst/>
          </a:prstGeom>
        </p:spPr>
      </p:pic>
      <p:pic>
        <p:nvPicPr>
          <p:cNvPr id="27" name="Picture 26" descr="Untitled-1.jp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69" y="17907000"/>
            <a:ext cx="4213815" cy="5618420"/>
          </a:xfrm>
          <a:prstGeom prst="rect">
            <a:avLst/>
          </a:prstGeom>
        </p:spPr>
      </p:pic>
      <p:sp>
        <p:nvSpPr>
          <p:cNvPr id="120" name="TextBox 119"/>
          <p:cNvSpPr txBox="1"/>
          <p:nvPr/>
        </p:nvSpPr>
        <p:spPr>
          <a:xfrm>
            <a:off x="13343469" y="24633629"/>
            <a:ext cx="4038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IOL Glare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21937133" y="24633630"/>
            <a:ext cx="4038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Moderate Cataract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14959119" y="17170400"/>
            <a:ext cx="9653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</a:rPr>
              <a:t>Imaging of Diabetic Retinopathy </a:t>
            </a:r>
            <a:endParaRPr lang="en-US" sz="4000" b="1" dirty="0">
              <a:solidFill>
                <a:srgbClr val="00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3114869" y="30708476"/>
            <a:ext cx="1300592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3000" b="1" dirty="0">
                <a:ea typeface="Cambria" charset="0"/>
                <a:cs typeface="Calibri"/>
              </a:rPr>
              <a:t>Figure 7</a:t>
            </a:r>
            <a:r>
              <a:rPr lang="en-US" sz="3000" b="1" dirty="0" smtClean="0">
                <a:ea typeface="Cambria" charset="0"/>
                <a:cs typeface="Calibri"/>
              </a:rPr>
              <a:t>b</a:t>
            </a:r>
            <a:r>
              <a:rPr lang="en-US" sz="3000" dirty="0" smtClean="0">
                <a:ea typeface="Cambria" charset="0"/>
                <a:cs typeface="Calibri"/>
              </a:rPr>
              <a:t>: </a:t>
            </a:r>
            <a:r>
              <a:rPr lang="en-US" sz="3000" dirty="0">
                <a:ea typeface="Cambria" charset="0"/>
                <a:cs typeface="Calibri"/>
              </a:rPr>
              <a:t>I</a:t>
            </a:r>
            <a:r>
              <a:rPr lang="en-US" sz="3000" dirty="0" smtClean="0">
                <a:ea typeface="Cambria" charset="0"/>
                <a:cs typeface="Calibri"/>
              </a:rPr>
              <a:t>maging of diabetic retinopathy with </a:t>
            </a:r>
            <a:r>
              <a:rPr lang="en-US" sz="3000" dirty="0" err="1">
                <a:ea typeface="Cambria" charset="0"/>
                <a:cs typeface="Calibri"/>
              </a:rPr>
              <a:t>CellScope</a:t>
            </a:r>
            <a:r>
              <a:rPr lang="en-US" sz="3000" dirty="0">
                <a:ea typeface="Cambria" charset="0"/>
                <a:cs typeface="Calibri"/>
              </a:rPr>
              <a:t> </a:t>
            </a:r>
            <a:r>
              <a:rPr lang="en-US" sz="3000" dirty="0" smtClean="0">
                <a:ea typeface="Cambria" charset="0"/>
                <a:cs typeface="Calibri"/>
              </a:rPr>
              <a:t>Retina demonstrating retinal exudates, dot-blot hemorrhages, and </a:t>
            </a:r>
            <a:r>
              <a:rPr lang="en-US" sz="3000" dirty="0" err="1" smtClean="0">
                <a:ea typeface="Cambria" charset="0"/>
                <a:cs typeface="Calibri"/>
              </a:rPr>
              <a:t>epiretinal</a:t>
            </a:r>
            <a:r>
              <a:rPr lang="en-US" sz="3000" dirty="0" smtClean="0">
                <a:ea typeface="Cambria" charset="0"/>
                <a:cs typeface="Calibri"/>
              </a:rPr>
              <a:t> membrane with </a:t>
            </a:r>
            <a:r>
              <a:rPr lang="en-US" sz="3000" dirty="0" err="1" smtClean="0">
                <a:ea typeface="Cambria" charset="0"/>
                <a:cs typeface="Calibri"/>
              </a:rPr>
              <a:t>fibrovascular</a:t>
            </a:r>
            <a:r>
              <a:rPr lang="en-US" sz="3000" dirty="0" smtClean="0">
                <a:ea typeface="Cambria" charset="0"/>
                <a:cs typeface="Calibri"/>
              </a:rPr>
              <a:t> changes (left to right). Image quality is commonly reduced by reflection and glare from intraocular lens implant or media opacity. </a:t>
            </a:r>
            <a:endParaRPr lang="en-GB" sz="3000" dirty="0">
              <a:ea typeface="Cambria" charset="0"/>
              <a:cs typeface="Calibri"/>
            </a:endParaRPr>
          </a:p>
        </p:txBody>
      </p:sp>
      <p:sp>
        <p:nvSpPr>
          <p:cNvPr id="125" name="Rectangle 124"/>
          <p:cNvSpPr/>
          <p:nvPr/>
        </p:nvSpPr>
        <p:spPr>
          <a:xfrm>
            <a:off x="26593800" y="29878278"/>
            <a:ext cx="105552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3000" b="1" dirty="0" smtClean="0">
                <a:ea typeface="Cambria" charset="0"/>
                <a:cs typeface="Calibri"/>
              </a:rPr>
              <a:t>Table 1</a:t>
            </a:r>
            <a:r>
              <a:rPr lang="en-US" sz="3000" dirty="0" smtClean="0">
                <a:ea typeface="Cambria" charset="0"/>
                <a:cs typeface="Calibri"/>
              </a:rPr>
              <a:t>: Eye-level and Patient-level sensitivity and specificity for referral-warranted diabetic retinopathy from </a:t>
            </a:r>
            <a:r>
              <a:rPr lang="en-US" sz="3000" dirty="0" err="1" smtClean="0">
                <a:ea typeface="Cambria" charset="0"/>
                <a:cs typeface="Calibri"/>
              </a:rPr>
              <a:t>CellScope</a:t>
            </a:r>
            <a:r>
              <a:rPr lang="en-US" sz="3000" dirty="0" smtClean="0">
                <a:ea typeface="Cambria" charset="0"/>
                <a:cs typeface="Calibri"/>
              </a:rPr>
              <a:t> Retina images using </a:t>
            </a:r>
            <a:r>
              <a:rPr lang="en-US" sz="3000" dirty="0" err="1" smtClean="0">
                <a:ea typeface="Cambria" charset="0"/>
                <a:cs typeface="Calibri"/>
              </a:rPr>
              <a:t>EyeApp</a:t>
            </a:r>
            <a:r>
              <a:rPr lang="en-US" sz="3000" dirty="0" smtClean="0">
                <a:ea typeface="Cambria" charset="0"/>
                <a:cs typeface="Calibri"/>
              </a:rPr>
              <a:t> and expert human grading. Referral-warranted diabetic retinopathy (RWDR) is defined as moderate to severe NPDR, PDR, and/or CSME. No RWDR is defined as none to mild NPDR without CSME.</a:t>
            </a:r>
            <a:endParaRPr lang="en-GB" sz="3000" dirty="0">
              <a:ea typeface="Cambria" charset="0"/>
              <a:cs typeface="Calibri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27074919" y="17170400"/>
            <a:ext cx="96534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</a:rPr>
              <a:t>Sensitivity and Specificity Analysis</a:t>
            </a:r>
            <a:endParaRPr lang="en-US" sz="4000" b="1" dirty="0">
              <a:solidFill>
                <a:srgbClr val="000000"/>
              </a:solidFill>
            </a:endParaRPr>
          </a:p>
        </p:txBody>
      </p:sp>
      <p:sp>
        <p:nvSpPr>
          <p:cNvPr id="128" name="Text Box 133"/>
          <p:cNvSpPr txBox="1">
            <a:spLocks noChangeArrowheads="1"/>
          </p:cNvSpPr>
          <p:nvPr/>
        </p:nvSpPr>
        <p:spPr bwMode="auto">
          <a:xfrm>
            <a:off x="37490400" y="17369202"/>
            <a:ext cx="13113085" cy="2862282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marL="457058" indent="-457058">
              <a:buFont typeface="Wingdings" charset="2"/>
              <a:buChar char="v"/>
            </a:pPr>
            <a:r>
              <a:rPr lang="en-US" sz="3000" dirty="0" err="1" smtClean="0"/>
              <a:t>CellScope</a:t>
            </a:r>
            <a:r>
              <a:rPr lang="en-US" sz="3000" dirty="0" smtClean="0"/>
              <a:t> </a:t>
            </a:r>
            <a:r>
              <a:rPr lang="en-US" sz="3000" dirty="0"/>
              <a:t>Retina combined with </a:t>
            </a:r>
            <a:r>
              <a:rPr lang="en-US" sz="3000" dirty="0" err="1"/>
              <a:t>EyeApp</a:t>
            </a:r>
            <a:r>
              <a:rPr lang="en-US" sz="3000" dirty="0"/>
              <a:t> software achieves reasonable sensitivity and specificity in detection of RWDR at the person-level, with lower sensitivity but higher specificity than human </a:t>
            </a:r>
            <a:r>
              <a:rPr lang="en-US" sz="3000" dirty="0" smtClean="0"/>
              <a:t>graders. </a:t>
            </a:r>
          </a:p>
          <a:p>
            <a:pPr marL="457058" indent="-457058">
              <a:buFont typeface="Wingdings" charset="2"/>
              <a:buChar char="v"/>
            </a:pPr>
            <a:r>
              <a:rPr lang="en-US" sz="3000" dirty="0"/>
              <a:t>Automated smartphone-based DR screening hold great promise </a:t>
            </a:r>
            <a:r>
              <a:rPr lang="en-US" sz="3000" dirty="0" smtClean="0"/>
              <a:t>toward </a:t>
            </a:r>
            <a:r>
              <a:rPr lang="en-US" sz="3000" dirty="0"/>
              <a:t>improving </a:t>
            </a:r>
            <a:r>
              <a:rPr lang="en-US" sz="3000" dirty="0" smtClean="0"/>
              <a:t>accessibility </a:t>
            </a:r>
            <a:r>
              <a:rPr lang="en-US" sz="3000" dirty="0"/>
              <a:t>of DR </a:t>
            </a:r>
            <a:r>
              <a:rPr lang="en-US" sz="3000" dirty="0" smtClean="0"/>
              <a:t>screening.</a:t>
            </a:r>
          </a:p>
          <a:p>
            <a:pPr marL="457058" indent="-457058">
              <a:buFont typeface="Wingdings" charset="2"/>
              <a:buChar char="v"/>
            </a:pPr>
            <a:r>
              <a:rPr lang="en-US" sz="3000" dirty="0" smtClean="0"/>
              <a:t>Additional study in the community with typical diabetic population is warranted.</a:t>
            </a:r>
          </a:p>
        </p:txBody>
      </p:sp>
      <p:sp>
        <p:nvSpPr>
          <p:cNvPr id="134" name="Rectangle 163"/>
          <p:cNvSpPr>
            <a:spLocks noChangeArrowheads="1"/>
          </p:cNvSpPr>
          <p:nvPr/>
        </p:nvSpPr>
        <p:spPr bwMode="auto">
          <a:xfrm>
            <a:off x="37490400" y="6258121"/>
            <a:ext cx="13208000" cy="777679"/>
          </a:xfrm>
          <a:prstGeom prst="rect">
            <a:avLst/>
          </a:prstGeom>
          <a:solidFill>
            <a:srgbClr val="021B39"/>
          </a:solidFill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10" tIns="45705" rIns="91410" bIns="45705" anchor="ctr"/>
          <a:lstStyle/>
          <a:p>
            <a:pPr algn="ctr"/>
            <a:endParaRPr lang="en-CA" dirty="0"/>
          </a:p>
        </p:txBody>
      </p:sp>
      <p:sp>
        <p:nvSpPr>
          <p:cNvPr id="135" name="Text Box 135"/>
          <p:cNvSpPr txBox="1">
            <a:spLocks noChangeArrowheads="1"/>
          </p:cNvSpPr>
          <p:nvPr/>
        </p:nvSpPr>
        <p:spPr bwMode="auto">
          <a:xfrm>
            <a:off x="41729467" y="6172200"/>
            <a:ext cx="4612143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RESULTS</a:t>
            </a:r>
            <a:endParaRPr lang="en-US" sz="4700" b="1" dirty="0">
              <a:solidFill>
                <a:srgbClr val="F8C01B"/>
              </a:solidFill>
            </a:endParaRPr>
          </a:p>
        </p:txBody>
      </p:sp>
      <p:pic>
        <p:nvPicPr>
          <p:cNvPr id="3" name="Picture 2" descr="Untitled-1.jp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74" y="27889200"/>
            <a:ext cx="9448026" cy="3317910"/>
          </a:xfrm>
          <a:prstGeom prst="rect">
            <a:avLst/>
          </a:prstGeom>
        </p:spPr>
      </p:pic>
      <p:sp>
        <p:nvSpPr>
          <p:cNvPr id="103" name="Text Box 133"/>
          <p:cNvSpPr txBox="1">
            <a:spLocks noChangeArrowheads="1"/>
          </p:cNvSpPr>
          <p:nvPr/>
        </p:nvSpPr>
        <p:spPr bwMode="auto">
          <a:xfrm>
            <a:off x="37489898" y="29150410"/>
            <a:ext cx="13106900" cy="3539390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1600" dirty="0" err="1"/>
              <a:t>Maamari</a:t>
            </a:r>
            <a:r>
              <a:rPr lang="en-US" sz="1600" dirty="0"/>
              <a:t>, R.N., et al., </a:t>
            </a:r>
            <a:r>
              <a:rPr lang="en-US" sz="1600" i="1" dirty="0"/>
              <a:t>A mobile phone-based retinal camera for portable wide field imaging.</a:t>
            </a:r>
            <a:r>
              <a:rPr lang="en-US" sz="1600" dirty="0"/>
              <a:t> Br J </a:t>
            </a:r>
            <a:r>
              <a:rPr lang="en-US" sz="1600" dirty="0" err="1"/>
              <a:t>Ophthalmol</a:t>
            </a:r>
            <a:r>
              <a:rPr lang="en-US" sz="1600" dirty="0"/>
              <a:t>, 2014. </a:t>
            </a:r>
            <a:r>
              <a:rPr lang="en-US" sz="1600" b="1" dirty="0"/>
              <a:t>98</a:t>
            </a:r>
            <a:r>
              <a:rPr lang="en-US" sz="1600" dirty="0"/>
              <a:t>(4): p. 438-41. </a:t>
            </a: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1600" dirty="0" err="1" smtClean="0"/>
              <a:t>Bhaskaranand</a:t>
            </a:r>
            <a:r>
              <a:rPr lang="en-US" sz="1600" dirty="0" smtClean="0"/>
              <a:t> </a:t>
            </a:r>
            <a:r>
              <a:rPr lang="en-US" sz="1600" dirty="0"/>
              <a:t>M, </a:t>
            </a:r>
            <a:r>
              <a:rPr lang="en-US" sz="1600" dirty="0" err="1"/>
              <a:t>Ramachandra</a:t>
            </a:r>
            <a:r>
              <a:rPr lang="en-US" sz="1600" dirty="0"/>
              <a:t> C, </a:t>
            </a:r>
            <a:r>
              <a:rPr lang="en-US" sz="1600" dirty="0" err="1"/>
              <a:t>Bhat</a:t>
            </a:r>
            <a:r>
              <a:rPr lang="en-US" sz="1600" dirty="0"/>
              <a:t> S, et al. Automated Diabetic Retinopathy Screening and Monitoring Using Retinal Fundus Image Analysis. </a:t>
            </a:r>
            <a:r>
              <a:rPr lang="en-US" sz="1600" i="1" dirty="0"/>
              <a:t>Journal of Diabetes Science and Technology</a:t>
            </a:r>
            <a:r>
              <a:rPr lang="en-US" sz="1600" dirty="0"/>
              <a:t>. </a:t>
            </a:r>
            <a:r>
              <a:rPr lang="en-US" sz="1600" dirty="0" smtClean="0"/>
              <a:t>2016 10</a:t>
            </a:r>
            <a:r>
              <a:rPr lang="en-US" sz="1600" dirty="0"/>
              <a:t>(2):254-261. doi:10.1177/1932296816628546.</a:t>
            </a:r>
            <a:r>
              <a:rPr lang="en-GB" sz="16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 err="1" smtClean="0"/>
              <a:t>Tufail</a:t>
            </a:r>
            <a:r>
              <a:rPr lang="en-US" sz="1600" dirty="0" smtClean="0"/>
              <a:t> A, </a:t>
            </a:r>
            <a:r>
              <a:rPr lang="en-US" sz="1600" dirty="0" err="1" smtClean="0"/>
              <a:t>Kepetanakis</a:t>
            </a:r>
            <a:r>
              <a:rPr lang="en-US" sz="1600" dirty="0" smtClean="0"/>
              <a:t> VV, Salas-Vega S, et al. An </a:t>
            </a:r>
            <a:r>
              <a:rPr lang="en-US" sz="1600" dirty="0"/>
              <a:t>observational study to assess if automated diabetic retinopathy image assessment software can replace one or more steps of manual imaging grading and to determine their cost-effectiveness</a:t>
            </a:r>
            <a:r>
              <a:rPr lang="en-US" sz="1600" dirty="0" smtClean="0"/>
              <a:t>. </a:t>
            </a:r>
            <a:r>
              <a:rPr lang="en-US" sz="1600" i="1" dirty="0" smtClean="0"/>
              <a:t>Health </a:t>
            </a:r>
            <a:r>
              <a:rPr lang="en-US" sz="1600" i="1" dirty="0" err="1" smtClean="0"/>
              <a:t>Technol</a:t>
            </a:r>
            <a:r>
              <a:rPr lang="en-US" sz="1600" i="1" dirty="0" smtClean="0"/>
              <a:t> Assess.</a:t>
            </a:r>
            <a:r>
              <a:rPr lang="en-US" sz="1600" dirty="0" smtClean="0"/>
              <a:t> 2016 20(92):1-72</a:t>
            </a:r>
            <a:endParaRPr lang="en-US" sz="1600" dirty="0"/>
          </a:p>
          <a:p>
            <a:pPr marL="457200" indent="-457200">
              <a:buFont typeface="+mj-lt"/>
              <a:buAutoNum type="arabicPeriod"/>
            </a:pPr>
            <a:r>
              <a:rPr lang="en-US" sz="1600" dirty="0" smtClean="0"/>
              <a:t>Bolster</a:t>
            </a:r>
            <a:r>
              <a:rPr lang="en-US" sz="1600" dirty="0"/>
              <a:t>, N.M., M.E. </a:t>
            </a:r>
            <a:r>
              <a:rPr lang="en-US" sz="1600" dirty="0" err="1"/>
              <a:t>Giardini</a:t>
            </a:r>
            <a:r>
              <a:rPr lang="en-US" sz="1600" dirty="0"/>
              <a:t>, and A. </a:t>
            </a:r>
            <a:r>
              <a:rPr lang="en-US" sz="1600" dirty="0" err="1"/>
              <a:t>Bastawrous</a:t>
            </a:r>
            <a:r>
              <a:rPr lang="en-US" sz="1600" dirty="0"/>
              <a:t>, </a:t>
            </a:r>
            <a:r>
              <a:rPr lang="en-US" sz="1600" i="1" dirty="0"/>
              <a:t>The Diabetic Retinopathy Screening Workflow: Potential for Smartphone Imaging.</a:t>
            </a:r>
            <a:r>
              <a:rPr lang="en-US" sz="1600" dirty="0"/>
              <a:t> J Diabetes </a:t>
            </a:r>
            <a:r>
              <a:rPr lang="en-US" sz="1600" dirty="0" err="1"/>
              <a:t>Sci</a:t>
            </a:r>
            <a:r>
              <a:rPr lang="en-US" sz="1600" dirty="0"/>
              <a:t> </a:t>
            </a:r>
            <a:r>
              <a:rPr lang="en-US" sz="1600" dirty="0" err="1"/>
              <a:t>Technol</a:t>
            </a:r>
            <a:r>
              <a:rPr lang="en-US" sz="1600" dirty="0"/>
              <a:t>, 2016. </a:t>
            </a:r>
            <a:r>
              <a:rPr lang="en-US" sz="1600" b="1" dirty="0"/>
              <a:t>10</a:t>
            </a:r>
            <a:r>
              <a:rPr lang="en-US" sz="1600" dirty="0"/>
              <a:t>(2): p. 318-24. </a:t>
            </a: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1600" dirty="0" err="1"/>
              <a:t>Garg</a:t>
            </a:r>
            <a:r>
              <a:rPr lang="en-US" sz="1600" dirty="0"/>
              <a:t>, S.J., </a:t>
            </a:r>
            <a:r>
              <a:rPr lang="en-US" sz="1600" i="1" dirty="0"/>
              <a:t>Applicability of Smartphone-Based Screening Programs.</a:t>
            </a:r>
            <a:r>
              <a:rPr lang="en-US" sz="1600" dirty="0"/>
              <a:t> JAMA </a:t>
            </a:r>
            <a:r>
              <a:rPr lang="en-US" sz="1600" dirty="0" err="1"/>
              <a:t>Ophthalmol</a:t>
            </a:r>
            <a:r>
              <a:rPr lang="en-US" sz="1600" dirty="0"/>
              <a:t>, 2016. </a:t>
            </a:r>
            <a:r>
              <a:rPr lang="en-US" sz="1600" b="1" dirty="0"/>
              <a:t>134</a:t>
            </a:r>
            <a:r>
              <a:rPr lang="en-US" sz="1600" dirty="0"/>
              <a:t>(2): p. 158-9 </a:t>
            </a: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1600" dirty="0"/>
              <a:t>Woodward, M.A., et al., </a:t>
            </a:r>
            <a:r>
              <a:rPr lang="en-US" sz="1600" i="1" dirty="0"/>
              <a:t>Telemedicine for ophthalmic consultation services: use of a portable device and layering information for graders.</a:t>
            </a:r>
            <a:r>
              <a:rPr lang="en-US" sz="1600" dirty="0"/>
              <a:t> J </a:t>
            </a:r>
            <a:r>
              <a:rPr lang="en-US" sz="1600" dirty="0" err="1"/>
              <a:t>Telemed</a:t>
            </a:r>
            <a:r>
              <a:rPr lang="en-US" sz="1600" dirty="0"/>
              <a:t> </a:t>
            </a:r>
            <a:r>
              <a:rPr lang="en-US" sz="1600" dirty="0" err="1"/>
              <a:t>Telecare</a:t>
            </a:r>
            <a:r>
              <a:rPr lang="en-US" sz="1600" dirty="0"/>
              <a:t>, 2016 </a:t>
            </a: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1600" i="1" dirty="0"/>
              <a:t>Techniques for scatter and local photocoagulation treatment of diabetic retinopathy: Early Treatment Diabetic Retinopathy Study Report no. 3. The Early Treatment Diabetic Retinopathy Study Research Group.</a:t>
            </a:r>
            <a:r>
              <a:rPr lang="en-US" sz="1600" dirty="0"/>
              <a:t> </a:t>
            </a:r>
            <a:r>
              <a:rPr lang="en-US" sz="1600" dirty="0" err="1"/>
              <a:t>Int</a:t>
            </a:r>
            <a:r>
              <a:rPr lang="en-US" sz="1600" dirty="0"/>
              <a:t> </a:t>
            </a:r>
            <a:r>
              <a:rPr lang="en-US" sz="1600" dirty="0" err="1"/>
              <a:t>Ophthalmol</a:t>
            </a:r>
            <a:r>
              <a:rPr lang="en-US" sz="1600" dirty="0"/>
              <a:t> </a:t>
            </a:r>
            <a:r>
              <a:rPr lang="en-US" sz="1600" dirty="0" err="1"/>
              <a:t>Clin</a:t>
            </a:r>
            <a:r>
              <a:rPr lang="en-US" sz="1600" dirty="0"/>
              <a:t>, 1987. </a:t>
            </a:r>
            <a:r>
              <a:rPr lang="en-US" sz="1600" b="1" dirty="0"/>
              <a:t>27</a:t>
            </a:r>
            <a:r>
              <a:rPr lang="en-US" sz="1600" dirty="0"/>
              <a:t>(4): p. 254-64 </a:t>
            </a:r>
            <a:endParaRPr lang="en-US" sz="16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1600" i="1" dirty="0"/>
              <a:t>Grading diabetic retinopathy from stereoscopic color fundus photographs--an extension of the modified Airlie House classification. ETDRS report number 10. Early Treatment Diabetic Retinopathy Study Research Group.</a:t>
            </a:r>
            <a:r>
              <a:rPr lang="en-US" sz="1600" dirty="0"/>
              <a:t> Ophthalmology, 1991. </a:t>
            </a:r>
            <a:r>
              <a:rPr lang="en-US" sz="1600" b="1" dirty="0"/>
              <a:t>98</a:t>
            </a:r>
            <a:r>
              <a:rPr lang="en-US" sz="1600" dirty="0"/>
              <a:t>(5 </a:t>
            </a:r>
            <a:r>
              <a:rPr lang="en-US" sz="1600" dirty="0" err="1"/>
              <a:t>Suppl</a:t>
            </a:r>
            <a:r>
              <a:rPr lang="en-US" sz="1600" dirty="0"/>
              <a:t>): p. 786-806 </a:t>
            </a:r>
            <a:endParaRPr lang="en-US" sz="16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8338567" y="3228167"/>
            <a:ext cx="2334433" cy="2334433"/>
          </a:xfrm>
          <a:prstGeom prst="rect">
            <a:avLst/>
          </a:prstGeom>
        </p:spPr>
      </p:pic>
      <p:sp>
        <p:nvSpPr>
          <p:cNvPr id="105" name="Text Box 133"/>
          <p:cNvSpPr txBox="1">
            <a:spLocks noChangeArrowheads="1"/>
          </p:cNvSpPr>
          <p:nvPr/>
        </p:nvSpPr>
        <p:spPr bwMode="auto">
          <a:xfrm>
            <a:off x="37533300" y="7200516"/>
            <a:ext cx="13113085" cy="8402260"/>
          </a:xfrm>
          <a:prstGeom prst="rect">
            <a:avLst/>
          </a:prstGeom>
          <a:noFill/>
          <a:ln w="9525">
            <a:solidFill>
              <a:srgbClr val="021B39"/>
            </a:solidFill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  <a:p>
            <a:pPr marL="457058" indent="-457058">
              <a:buFont typeface="Wingdings" charset="2"/>
              <a:buChar char="v"/>
            </a:pPr>
            <a:endParaRPr lang="en-US" sz="3000" b="1" dirty="0" smtClean="0"/>
          </a:p>
          <a:p>
            <a:pPr marL="457058" indent="-457058">
              <a:buFont typeface="Wingdings" charset="2"/>
              <a:buChar char="v"/>
            </a:pPr>
            <a:endParaRPr lang="en-US" sz="3000" b="1" dirty="0"/>
          </a:p>
        </p:txBody>
      </p:sp>
      <p:pic>
        <p:nvPicPr>
          <p:cNvPr id="116" name="Picture 11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7642799" y="7873580"/>
            <a:ext cx="6089071" cy="5406291"/>
          </a:xfrm>
          <a:prstGeom prst="rect">
            <a:avLst/>
          </a:prstGeom>
        </p:spPr>
      </p:pic>
      <p:sp>
        <p:nvSpPr>
          <p:cNvPr id="123" name="TextBox 122"/>
          <p:cNvSpPr txBox="1"/>
          <p:nvPr/>
        </p:nvSpPr>
        <p:spPr>
          <a:xfrm>
            <a:off x="37717520" y="7113719"/>
            <a:ext cx="12760746" cy="734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</a:rPr>
              <a:t>Performance Analysis</a:t>
            </a:r>
            <a:endParaRPr lang="en-US" sz="4000" b="1" dirty="0">
              <a:solidFill>
                <a:srgbClr val="000000"/>
              </a:solidFill>
            </a:endParaRPr>
          </a:p>
        </p:txBody>
      </p:sp>
      <p:sp>
        <p:nvSpPr>
          <p:cNvPr id="151" name="Rectangle 150"/>
          <p:cNvSpPr/>
          <p:nvPr/>
        </p:nvSpPr>
        <p:spPr>
          <a:xfrm>
            <a:off x="43681868" y="11534328"/>
            <a:ext cx="706733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Figure 9</a:t>
            </a:r>
            <a:r>
              <a:rPr lang="en-US" sz="2000" dirty="0" smtClean="0"/>
              <a:t>: </a:t>
            </a:r>
            <a:r>
              <a:rPr lang="en-US" sz="2000" dirty="0"/>
              <a:t>Agreement in grading of DR severity compared with clinical exam. For grader 1, there was exact agreement in 50% of the eyes, and agreement within 1 step in 79.1% of the eyes (κ = 0.50, 95% CI, 0.39 – 0.61). Grader 1 was able to detect 93.9% of RWDR at the eye level (κ = 0.50, 95% CI, 0.41 – 0.60) and 96.2% at the patient level (κ = 0.44, 95% CI, 0.30 – 0.57). For grader 2, there was exact agreement in 54.6% of the eyes, and agreement within 1 step in 87% of the eyes (κ = 0.60, 95% CI, 0.49 – 0.71). Grader 2 was able to detect 88.8% of RWDR at the eye level (κ = 0.52, 95% CI, 0.43 – 0.61) and 92.3% at the patient level (κ = 0.43, 95% CI, 0.29 – 0.57). </a:t>
            </a:r>
            <a:r>
              <a:rPr lang="en-US" sz="2000" dirty="0" err="1"/>
              <a:t>EyeApp</a:t>
            </a:r>
            <a:r>
              <a:rPr lang="en-US" sz="2000" dirty="0"/>
              <a:t> software was able to detect 77.4% RWDR at the eye level (κ = 0.44, 95% CI, 0.35 – 0.52) and 93.9% at the patient level (κ = 0.69, 95% CI, 0.58 – 0.80).</a:t>
            </a:r>
            <a:endParaRPr lang="en-US" sz="2000" dirty="0">
              <a:effectLst/>
            </a:endParaRPr>
          </a:p>
        </p:txBody>
      </p:sp>
      <p:sp>
        <p:nvSpPr>
          <p:cNvPr id="153" name="Rectangle 152"/>
          <p:cNvSpPr/>
          <p:nvPr/>
        </p:nvSpPr>
        <p:spPr>
          <a:xfrm>
            <a:off x="661964" y="20726400"/>
            <a:ext cx="113014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3000" b="1" dirty="0"/>
              <a:t>Figure 1</a:t>
            </a:r>
            <a:r>
              <a:rPr lang="en-US" sz="3000" dirty="0"/>
              <a:t>: Dilated fundus photographs are obtained with </a:t>
            </a:r>
            <a:r>
              <a:rPr lang="en-US" sz="3000" dirty="0" err="1"/>
              <a:t>CellScope</a:t>
            </a:r>
            <a:r>
              <a:rPr lang="en-US" sz="3000" dirty="0"/>
              <a:t> Retina, a smartphone-based retinal imaging system with automated multi-image acquisition (five 50 </a:t>
            </a:r>
            <a:r>
              <a:rPr lang="en-US" sz="3000" dirty="0" err="1"/>
              <a:t>deg</a:t>
            </a:r>
            <a:r>
              <a:rPr lang="en-US" sz="3000" dirty="0"/>
              <a:t> images comprise &gt;100 </a:t>
            </a:r>
            <a:r>
              <a:rPr lang="en-US" sz="3000" dirty="0" err="1"/>
              <a:t>deg</a:t>
            </a:r>
            <a:r>
              <a:rPr lang="en-US" sz="3000" dirty="0"/>
              <a:t> montage). Optimized optics, multi-color illumination, integrated electronics, and external fixation display are controlled by app intelligence for easy, high quality </a:t>
            </a:r>
            <a:r>
              <a:rPr lang="en-US" sz="3000" dirty="0" smtClean="0"/>
              <a:t>imaging.</a:t>
            </a:r>
            <a:endParaRPr lang="en-GB" sz="3000" dirty="0">
              <a:ea typeface="Cambria" charset="0"/>
              <a:cs typeface="Calibri"/>
            </a:endParaRPr>
          </a:p>
        </p:txBody>
      </p:sp>
      <p:sp>
        <p:nvSpPr>
          <p:cNvPr id="154" name="Rectangle 153"/>
          <p:cNvSpPr/>
          <p:nvPr/>
        </p:nvSpPr>
        <p:spPr>
          <a:xfrm>
            <a:off x="647313" y="31237872"/>
            <a:ext cx="113014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/>
              <a:t>Figure 2</a:t>
            </a:r>
            <a:r>
              <a:rPr lang="en-US" sz="3000" dirty="0"/>
              <a:t>: Images </a:t>
            </a:r>
            <a:r>
              <a:rPr lang="en-US" sz="3000" dirty="0" smtClean="0"/>
              <a:t>sent </a:t>
            </a:r>
            <a:r>
              <a:rPr lang="en-US" sz="3000" dirty="0"/>
              <a:t>to the cloud for automated interpretation by </a:t>
            </a:r>
            <a:r>
              <a:rPr lang="en-US" sz="3000" dirty="0" err="1"/>
              <a:t>EyeApp</a:t>
            </a:r>
            <a:r>
              <a:rPr lang="en-US" sz="3000" dirty="0"/>
              <a:t> software for detection of referable-warranted diabetic retinopathy (RWDR, moderate NPDR or higher and/or </a:t>
            </a:r>
            <a:r>
              <a:rPr lang="en-US" sz="3000" dirty="0" smtClean="0"/>
              <a:t>CSME</a:t>
            </a:r>
            <a:r>
              <a:rPr lang="en-US" sz="3000" dirty="0"/>
              <a:t>).</a:t>
            </a:r>
            <a:endParaRPr lang="en-US" sz="800" dirty="0"/>
          </a:p>
        </p:txBody>
      </p:sp>
      <p:sp>
        <p:nvSpPr>
          <p:cNvPr id="155" name="TextBox 154"/>
          <p:cNvSpPr txBox="1"/>
          <p:nvPr/>
        </p:nvSpPr>
        <p:spPr>
          <a:xfrm>
            <a:off x="44424358" y="7776690"/>
            <a:ext cx="218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00"/>
                </a:solidFill>
              </a:rPr>
              <a:t>Grader 1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47095304" y="7806914"/>
            <a:ext cx="168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00"/>
                </a:solidFill>
              </a:rPr>
              <a:t>Grader 2</a:t>
            </a:r>
            <a:endParaRPr lang="en-US" sz="2000" b="1" dirty="0">
              <a:solidFill>
                <a:srgbClr val="000000"/>
              </a:solidFill>
            </a:endParaRPr>
          </a:p>
        </p:txBody>
      </p:sp>
      <p:pic>
        <p:nvPicPr>
          <p:cNvPr id="14" name="Picture 13" descr="fibrovascular.jpg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7066" y="25180490"/>
            <a:ext cx="4222282" cy="5629710"/>
          </a:xfrm>
          <a:prstGeom prst="rect">
            <a:avLst/>
          </a:prstGeom>
        </p:spPr>
      </p:pic>
      <p:pic>
        <p:nvPicPr>
          <p:cNvPr id="16" name="Picture 15" descr="IMG_0251.jp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151318" y="25176071"/>
            <a:ext cx="4213817" cy="5618422"/>
          </a:xfrm>
          <a:prstGeom prst="rect">
            <a:avLst/>
          </a:prstGeom>
        </p:spPr>
      </p:pic>
      <p:sp>
        <p:nvSpPr>
          <p:cNvPr id="157" name="Rectangle 156"/>
          <p:cNvSpPr/>
          <p:nvPr/>
        </p:nvSpPr>
        <p:spPr>
          <a:xfrm>
            <a:off x="13200982" y="23440542"/>
            <a:ext cx="12894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3000" b="1" dirty="0">
                <a:ea typeface="Cambria" charset="0"/>
                <a:cs typeface="Calibri"/>
              </a:rPr>
              <a:t>Figure 7</a:t>
            </a:r>
            <a:r>
              <a:rPr lang="en-US" sz="3000" b="1" dirty="0" smtClean="0">
                <a:ea typeface="Cambria" charset="0"/>
                <a:cs typeface="Calibri"/>
              </a:rPr>
              <a:t>a</a:t>
            </a:r>
            <a:r>
              <a:rPr lang="en-US" sz="3000" dirty="0" smtClean="0">
                <a:ea typeface="Cambria" charset="0"/>
                <a:cs typeface="Calibri"/>
              </a:rPr>
              <a:t>: </a:t>
            </a:r>
            <a:r>
              <a:rPr lang="en-US" sz="3000" dirty="0">
                <a:ea typeface="Cambria" charset="0"/>
                <a:cs typeface="Calibri"/>
              </a:rPr>
              <a:t>I</a:t>
            </a:r>
            <a:r>
              <a:rPr lang="en-US" sz="3000" dirty="0" smtClean="0">
                <a:ea typeface="Cambria" charset="0"/>
                <a:cs typeface="Calibri"/>
              </a:rPr>
              <a:t>maging </a:t>
            </a:r>
            <a:r>
              <a:rPr lang="en-US" sz="3000" dirty="0">
                <a:ea typeface="Cambria" charset="0"/>
                <a:cs typeface="Calibri"/>
              </a:rPr>
              <a:t>of </a:t>
            </a:r>
            <a:r>
              <a:rPr lang="en-US" sz="3000" dirty="0" smtClean="0">
                <a:ea typeface="Cambria" charset="0"/>
                <a:cs typeface="Calibri"/>
              </a:rPr>
              <a:t>diabetic retinopathy with </a:t>
            </a:r>
            <a:r>
              <a:rPr lang="en-US" sz="3000" dirty="0" err="1">
                <a:ea typeface="Cambria" charset="0"/>
                <a:cs typeface="Calibri"/>
              </a:rPr>
              <a:t>CellScope</a:t>
            </a:r>
            <a:r>
              <a:rPr lang="en-US" sz="3000" dirty="0">
                <a:ea typeface="Cambria" charset="0"/>
                <a:cs typeface="Calibri"/>
              </a:rPr>
              <a:t> </a:t>
            </a:r>
            <a:r>
              <a:rPr lang="en-US" sz="3000" dirty="0" smtClean="0">
                <a:ea typeface="Cambria" charset="0"/>
                <a:cs typeface="Calibri"/>
              </a:rPr>
              <a:t>Retina demonstrating dot-blot and pre-retinal hemorrhages.</a:t>
            </a:r>
            <a:endParaRPr lang="en-GB" sz="3000" dirty="0">
              <a:ea typeface="Cambria" charset="0"/>
              <a:cs typeface="Calibri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17602200" y="24638001"/>
            <a:ext cx="4038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IOL Glare</a:t>
            </a:r>
            <a:endParaRPr lang="en-US" sz="3200" b="1" dirty="0">
              <a:solidFill>
                <a:srgbClr val="000000"/>
              </a:solidFill>
            </a:endParaRPr>
          </a:p>
        </p:txBody>
      </p:sp>
      <p:pic>
        <p:nvPicPr>
          <p:cNvPr id="5" name="Picture 4" descr="Signature-Marketing copy.png"/>
          <p:cNvPicPr>
            <a:picLocks noChangeAspect="1"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2416" b="32416"/>
          <a:stretch/>
        </p:blipFill>
        <p:spPr>
          <a:xfrm>
            <a:off x="25400" y="-762000"/>
            <a:ext cx="6324600" cy="4076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1921" y="3303599"/>
            <a:ext cx="4765247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Abadi MT Condensed Light"/>
                <a:ea typeface="Calibri" charset="0"/>
                <a:cs typeface="Abadi MT Condensed Light"/>
              </a:rPr>
              <a:t>KELLOGG EYE CENTER</a:t>
            </a:r>
            <a:endParaRPr lang="en-US" sz="4800" dirty="0">
              <a:solidFill>
                <a:schemeClr val="bg1"/>
              </a:solidFill>
              <a:latin typeface="Abadi MT Condensed Light"/>
              <a:ea typeface="Calibri" charset="0"/>
              <a:cs typeface="Abadi MT Condensed Light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Adobe Caslon Pro"/>
                <a:ea typeface="Calibri" charset="0"/>
                <a:cs typeface="Adobe Caslon Pro"/>
              </a:rPr>
              <a:t>MICHIGAN MEDICINE</a:t>
            </a:r>
          </a:p>
          <a:p>
            <a:pPr algn="ctr"/>
            <a:endParaRPr lang="en-US" sz="1800" dirty="0">
              <a:solidFill>
                <a:schemeClr val="bg1"/>
              </a:solidFill>
              <a:latin typeface="Adobe Caslon Pro"/>
              <a:ea typeface="Calibri" charset="0"/>
              <a:cs typeface="Adobe Caslon Pro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74800" y="4700250"/>
            <a:ext cx="309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chemeClr val="bg1"/>
                </a:solidFill>
                <a:latin typeface="Abadi MT Condensed Light"/>
                <a:ea typeface="Calibri" charset="0"/>
                <a:cs typeface="Abadi MT Condensed Light"/>
              </a:rPr>
              <a:t>#B0406</a:t>
            </a:r>
            <a:endParaRPr lang="en-US" sz="5400" dirty="0">
              <a:latin typeface="Abadi MT Condensed Light"/>
              <a:cs typeface="Abadi MT Condensed Light"/>
            </a:endParaRPr>
          </a:p>
        </p:txBody>
      </p:sp>
      <p:pic>
        <p:nvPicPr>
          <p:cNvPr id="104" name="Picture 10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0" y="24591996"/>
            <a:ext cx="2933700" cy="691515"/>
          </a:xfrm>
          <a:prstGeom prst="rect">
            <a:avLst/>
          </a:prstGeom>
        </p:spPr>
      </p:pic>
      <p:sp>
        <p:nvSpPr>
          <p:cNvPr id="122" name="Text Box 135"/>
          <p:cNvSpPr txBox="1">
            <a:spLocks noChangeArrowheads="1"/>
          </p:cNvSpPr>
          <p:nvPr/>
        </p:nvSpPr>
        <p:spPr bwMode="auto">
          <a:xfrm>
            <a:off x="12664654" y="6194832"/>
            <a:ext cx="24239179" cy="8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05" tIns="45700" rIns="91405" bIns="45700">
            <a:spAutoFit/>
          </a:bodyPr>
          <a:lstStyle/>
          <a:p>
            <a:pPr algn="ctr" defTabSz="4386540">
              <a:spcBef>
                <a:spcPct val="50000"/>
              </a:spcBef>
            </a:pPr>
            <a:r>
              <a:rPr lang="en-US" sz="4700" b="1" dirty="0" smtClean="0">
                <a:solidFill>
                  <a:srgbClr val="F8C01B"/>
                </a:solidFill>
              </a:rPr>
              <a:t>EYEAPP: SMARTPHONE-BASED AUTOMATED IMAGE ANALYSIS</a:t>
            </a:r>
            <a:endParaRPr lang="en-US" sz="4700" b="1" dirty="0">
              <a:solidFill>
                <a:srgbClr val="F8C01B"/>
              </a:solidFill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13142430" y="7085832"/>
            <a:ext cx="590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</a:rPr>
              <a:t>Image Enhancement</a:t>
            </a:r>
            <a:endParaRPr lang="en-US" sz="4000" b="1" dirty="0">
              <a:solidFill>
                <a:srgbClr val="000000"/>
              </a:solidFill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29641800" y="7094718"/>
            <a:ext cx="590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</a:rPr>
              <a:t>Lesion Localization</a:t>
            </a:r>
            <a:endParaRPr lang="en-US" sz="4000" b="1" dirty="0">
              <a:solidFill>
                <a:srgbClr val="000000"/>
              </a:solidFill>
            </a:endParaRPr>
          </a:p>
        </p:txBody>
      </p:sp>
      <p:sp>
        <p:nvSpPr>
          <p:cNvPr id="149" name="Text Box 133"/>
          <p:cNvSpPr txBox="1">
            <a:spLocks noChangeArrowheads="1"/>
          </p:cNvSpPr>
          <p:nvPr/>
        </p:nvSpPr>
        <p:spPr bwMode="auto">
          <a:xfrm>
            <a:off x="28119801" y="11201419"/>
            <a:ext cx="8609373" cy="224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algn="just"/>
            <a:r>
              <a:rPr lang="en-US" sz="2800" b="1" dirty="0" smtClean="0"/>
              <a:t>Figure </a:t>
            </a:r>
            <a:r>
              <a:rPr lang="en-US" sz="2800" b="1" dirty="0"/>
              <a:t>5</a:t>
            </a:r>
            <a:r>
              <a:rPr lang="en-US" sz="2800" b="1" dirty="0" smtClean="0"/>
              <a:t>: </a:t>
            </a:r>
            <a:r>
              <a:rPr lang="en-US" sz="2800" dirty="0" smtClean="0"/>
              <a:t>Lesion detection. </a:t>
            </a:r>
            <a:r>
              <a:rPr lang="en-US" sz="2800" dirty="0"/>
              <a:t>(A) Original image; (B) Green channel image with expert lesion annotations overlaid in red; (C) Green channel image with lesions identified by automated analysis overlaid in red. Saturation of red color in </a:t>
            </a:r>
            <a:r>
              <a:rPr lang="en-US" sz="2800" dirty="0" smtClean="0"/>
              <a:t>(C) </a:t>
            </a:r>
            <a:r>
              <a:rPr lang="en-US" sz="2800" dirty="0"/>
              <a:t>indicates the confidence of the </a:t>
            </a:r>
            <a:r>
              <a:rPr lang="en-US" sz="2800" dirty="0" smtClean="0"/>
              <a:t>lesion classifier.</a:t>
            </a:r>
            <a:endParaRPr lang="en-US" sz="2800" dirty="0"/>
          </a:p>
        </p:txBody>
      </p:sp>
      <p:pic>
        <p:nvPicPr>
          <p:cNvPr id="152" name="Picture 151"/>
          <p:cNvPicPr/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6" b="-3038"/>
          <a:stretch/>
        </p:blipFill>
        <p:spPr>
          <a:xfrm>
            <a:off x="28272319" y="8322826"/>
            <a:ext cx="8303681" cy="2820718"/>
          </a:xfrm>
          <a:prstGeom prst="rect">
            <a:avLst/>
          </a:prstGeom>
        </p:spPr>
      </p:pic>
      <p:grpSp>
        <p:nvGrpSpPr>
          <p:cNvPr id="159" name="Group 158"/>
          <p:cNvGrpSpPr/>
          <p:nvPr/>
        </p:nvGrpSpPr>
        <p:grpSpPr>
          <a:xfrm>
            <a:off x="12800826" y="7899275"/>
            <a:ext cx="5793968" cy="6931824"/>
            <a:chOff x="15267643" y="8504297"/>
            <a:chExt cx="5160448" cy="6173889"/>
          </a:xfrm>
        </p:grpSpPr>
        <p:pic>
          <p:nvPicPr>
            <p:cNvPr id="160" name="Picture 159"/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7866794" y="8869080"/>
              <a:ext cx="2926080" cy="2196514"/>
            </a:xfrm>
            <a:prstGeom prst="rect">
              <a:avLst/>
            </a:prstGeom>
          </p:spPr>
        </p:pic>
        <p:pic>
          <p:nvPicPr>
            <p:cNvPr id="161" name="Picture 160"/>
            <p:cNvPicPr>
              <a:picLocks noChangeAspect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7866794" y="11948308"/>
              <a:ext cx="2926080" cy="2196514"/>
            </a:xfrm>
            <a:prstGeom prst="rect">
              <a:avLst/>
            </a:prstGeom>
          </p:spPr>
        </p:pic>
        <p:pic>
          <p:nvPicPr>
            <p:cNvPr id="162" name="Picture 161"/>
            <p:cNvPicPr>
              <a:picLocks noChangeAspect="1"/>
            </p:cNvPicPr>
            <p:nvPr/>
          </p:nvPicPr>
          <p:blipFill rotWithShape="1"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25"/>
            <a:stretch/>
          </p:blipFill>
          <p:spPr>
            <a:xfrm rot="5400000">
              <a:off x="15478489" y="8830130"/>
              <a:ext cx="2926080" cy="2274414"/>
            </a:xfrm>
            <a:prstGeom prst="rect">
              <a:avLst/>
            </a:prstGeom>
          </p:spPr>
        </p:pic>
        <p:pic>
          <p:nvPicPr>
            <p:cNvPr id="163" name="Picture 162"/>
            <p:cNvPicPr>
              <a:picLocks noChangeAspect="1"/>
            </p:cNvPicPr>
            <p:nvPr/>
          </p:nvPicPr>
          <p:blipFill rotWithShape="1"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25"/>
            <a:stretch/>
          </p:blipFill>
          <p:spPr>
            <a:xfrm rot="5400000">
              <a:off x="15478489" y="11909358"/>
              <a:ext cx="2926080" cy="2274413"/>
            </a:xfrm>
            <a:prstGeom prst="rect">
              <a:avLst/>
            </a:prstGeom>
          </p:spPr>
        </p:pic>
        <p:sp>
          <p:nvSpPr>
            <p:cNvPr id="164" name="TextBox 163"/>
            <p:cNvSpPr txBox="1"/>
            <p:nvPr/>
          </p:nvSpPr>
          <p:spPr>
            <a:xfrm rot="16200000">
              <a:off x="13896439" y="12786145"/>
              <a:ext cx="3263246" cy="520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/>
                <a:t>Enhanced Images</a:t>
              </a:r>
              <a:endParaRPr lang="en-US" sz="3200" b="1" dirty="0"/>
            </a:p>
          </p:txBody>
        </p:sp>
        <p:sp>
          <p:nvSpPr>
            <p:cNvPr id="165" name="TextBox 164"/>
            <p:cNvSpPr txBox="1"/>
            <p:nvPr/>
          </p:nvSpPr>
          <p:spPr>
            <a:xfrm rot="16200000">
              <a:off x="14111058" y="9706918"/>
              <a:ext cx="2834005" cy="520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srgbClr val="000000"/>
                  </a:solidFill>
                </a:rPr>
                <a:t>Original Images</a:t>
              </a:r>
              <a:endParaRPr lang="en-US" sz="3200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166" name="Text Box 133"/>
          <p:cNvSpPr txBox="1">
            <a:spLocks noChangeArrowheads="1"/>
          </p:cNvSpPr>
          <p:nvPr/>
        </p:nvSpPr>
        <p:spPr bwMode="auto">
          <a:xfrm>
            <a:off x="13266494" y="14618148"/>
            <a:ext cx="5415395" cy="1384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algn="just"/>
            <a:r>
              <a:rPr lang="en-US" sz="2800" b="1" dirty="0" smtClean="0"/>
              <a:t>Figure 3: </a:t>
            </a:r>
            <a:r>
              <a:rPr lang="en-US" sz="2800" dirty="0" smtClean="0"/>
              <a:t>Image enhancement ‘normalizes’ image appearance and improves lesion visibility</a:t>
            </a:r>
            <a:endParaRPr lang="en-US" sz="2800" dirty="0"/>
          </a:p>
        </p:txBody>
      </p:sp>
      <p:pic>
        <p:nvPicPr>
          <p:cNvPr id="167" name="Picture 166"/>
          <p:cNvPicPr/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519" b="8519"/>
          <a:stretch/>
        </p:blipFill>
        <p:spPr bwMode="auto">
          <a:xfrm>
            <a:off x="19160197" y="7991952"/>
            <a:ext cx="8271803" cy="36457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68" name="TextBox 167"/>
          <p:cNvSpPr txBox="1"/>
          <p:nvPr/>
        </p:nvSpPr>
        <p:spPr>
          <a:xfrm>
            <a:off x="20421600" y="7085832"/>
            <a:ext cx="590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00"/>
                </a:solidFill>
              </a:rPr>
              <a:t>Quality Assessment</a:t>
            </a:r>
            <a:endParaRPr lang="en-US" sz="4000" b="1" dirty="0">
              <a:solidFill>
                <a:srgbClr val="000000"/>
              </a:solidFill>
            </a:endParaRPr>
          </a:p>
        </p:txBody>
      </p:sp>
      <p:sp>
        <p:nvSpPr>
          <p:cNvPr id="169" name="Text Box 133"/>
          <p:cNvSpPr txBox="1">
            <a:spLocks noChangeArrowheads="1"/>
          </p:cNvSpPr>
          <p:nvPr/>
        </p:nvSpPr>
        <p:spPr bwMode="auto">
          <a:xfrm>
            <a:off x="18999200" y="11760396"/>
            <a:ext cx="8610600" cy="181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algn="just"/>
            <a:r>
              <a:rPr lang="en-US" sz="2800" b="1" dirty="0" smtClean="0"/>
              <a:t>Figure 4: </a:t>
            </a:r>
            <a:r>
              <a:rPr lang="en-US" sz="2800" dirty="0" smtClean="0"/>
              <a:t>Automated quality assessment used to </a:t>
            </a:r>
            <a:r>
              <a:rPr lang="en-US" sz="2800" dirty="0"/>
              <a:t>identify images with insufficient </a:t>
            </a:r>
            <a:r>
              <a:rPr lang="en-US" sz="2800" dirty="0" smtClean="0"/>
              <a:t>quality </a:t>
            </a:r>
            <a:r>
              <a:rPr lang="en-US" sz="2800" dirty="0"/>
              <a:t>and exclude </a:t>
            </a:r>
            <a:r>
              <a:rPr lang="en-US" sz="2800" dirty="0" smtClean="0"/>
              <a:t>them from further analysis. Higher quality scores indicate better image quality.</a:t>
            </a:r>
            <a:endParaRPr lang="en-US" sz="28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9564693" y="7725636"/>
            <a:ext cx="200068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Blink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1931739" y="7726404"/>
            <a:ext cx="282017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Defocus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28670442" y="7736613"/>
            <a:ext cx="200068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Original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30594687" y="7736613"/>
            <a:ext cx="362950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Human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33775842" y="7736613"/>
            <a:ext cx="283888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Automated</a:t>
            </a:r>
            <a:endParaRPr lang="en-US" sz="3200" b="1" dirty="0">
              <a:solidFill>
                <a:srgbClr val="000000"/>
              </a:solidFill>
            </a:endParaRPr>
          </a:p>
        </p:txBody>
      </p:sp>
      <p:pic>
        <p:nvPicPr>
          <p:cNvPr id="13" name="Picture 12" descr="Untitled-1.jpg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5687" y="13639800"/>
            <a:ext cx="10650894" cy="2272595"/>
          </a:xfrm>
          <a:prstGeom prst="rect">
            <a:avLst/>
          </a:prstGeom>
        </p:spPr>
      </p:pic>
      <p:sp>
        <p:nvSpPr>
          <p:cNvPr id="178" name="Text Box 133"/>
          <p:cNvSpPr txBox="1">
            <a:spLocks noChangeArrowheads="1"/>
          </p:cNvSpPr>
          <p:nvPr/>
        </p:nvSpPr>
        <p:spPr bwMode="auto">
          <a:xfrm>
            <a:off x="30501380" y="14285933"/>
            <a:ext cx="5943601" cy="954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0" rIns="91405" bIns="45700">
            <a:spAutoFit/>
          </a:bodyPr>
          <a:lstStyle/>
          <a:p>
            <a:pPr algn="just"/>
            <a:r>
              <a:rPr lang="en-US" sz="2800" b="1" dirty="0" smtClean="0"/>
              <a:t>Figure </a:t>
            </a:r>
            <a:r>
              <a:rPr lang="en-US" sz="2800" b="1" dirty="0"/>
              <a:t>6</a:t>
            </a:r>
            <a:r>
              <a:rPr lang="en-US" sz="2800" b="1" dirty="0" smtClean="0"/>
              <a:t>: </a:t>
            </a:r>
            <a:r>
              <a:rPr lang="en-US" sz="2800" dirty="0" smtClean="0"/>
              <a:t>Flow diagram of </a:t>
            </a:r>
            <a:r>
              <a:rPr lang="en-US" sz="2800" dirty="0" err="1" smtClean="0"/>
              <a:t>EyeApp</a:t>
            </a:r>
            <a:r>
              <a:rPr lang="en-US" sz="2800" dirty="0" smtClean="0"/>
              <a:t> algorithm in determination of RWDR.</a:t>
            </a:r>
            <a:endParaRPr lang="en-US" sz="2800" dirty="0"/>
          </a:p>
        </p:txBody>
      </p:sp>
      <p:sp>
        <p:nvSpPr>
          <p:cNvPr id="179" name="TextBox 178"/>
          <p:cNvSpPr txBox="1"/>
          <p:nvPr/>
        </p:nvSpPr>
        <p:spPr>
          <a:xfrm>
            <a:off x="24688026" y="7734684"/>
            <a:ext cx="282017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00"/>
                </a:solidFill>
              </a:rPr>
              <a:t>Glare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81" name="Rectangle 180"/>
          <p:cNvSpPr/>
          <p:nvPr/>
        </p:nvSpPr>
        <p:spPr>
          <a:xfrm>
            <a:off x="38031146" y="13268742"/>
            <a:ext cx="55908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2000" b="1" dirty="0" smtClean="0">
                <a:ea typeface="Cambria" charset="0"/>
                <a:cs typeface="Calibri"/>
              </a:rPr>
              <a:t>Figure 8</a:t>
            </a:r>
            <a:r>
              <a:rPr lang="en-US" sz="2000" dirty="0" smtClean="0">
                <a:ea typeface="Cambria" charset="0"/>
                <a:cs typeface="Calibri"/>
              </a:rPr>
              <a:t>: Receiver Operating Characteristic (ROC) curve of </a:t>
            </a:r>
            <a:r>
              <a:rPr lang="en-US" sz="2000" dirty="0" err="1">
                <a:ea typeface="Cambria" charset="0"/>
                <a:cs typeface="Calibri"/>
              </a:rPr>
              <a:t>EyeApp</a:t>
            </a:r>
            <a:r>
              <a:rPr lang="en-US" sz="2000" dirty="0">
                <a:ea typeface="Cambria" charset="0"/>
                <a:cs typeface="Calibri"/>
              </a:rPr>
              <a:t> software </a:t>
            </a:r>
            <a:r>
              <a:rPr lang="en-US" sz="2000" dirty="0" smtClean="0">
                <a:ea typeface="Cambria" charset="0"/>
                <a:cs typeface="Calibri"/>
              </a:rPr>
              <a:t>for RWDR </a:t>
            </a:r>
            <a:r>
              <a:rPr lang="en-US" sz="2000" dirty="0">
                <a:ea typeface="Cambria" charset="0"/>
                <a:cs typeface="Calibri"/>
              </a:rPr>
              <a:t>detection </a:t>
            </a:r>
            <a:r>
              <a:rPr lang="en-US" sz="2000" dirty="0" smtClean="0">
                <a:ea typeface="Cambria" charset="0"/>
                <a:cs typeface="Calibri"/>
              </a:rPr>
              <a:t>in </a:t>
            </a:r>
            <a:r>
              <a:rPr lang="en-US" sz="2000" dirty="0" err="1">
                <a:ea typeface="Cambria" charset="0"/>
                <a:cs typeface="Calibri"/>
              </a:rPr>
              <a:t>CellScope</a:t>
            </a:r>
            <a:r>
              <a:rPr lang="en-US" sz="2000" dirty="0">
                <a:ea typeface="Cambria" charset="0"/>
                <a:cs typeface="Calibri"/>
              </a:rPr>
              <a:t> Retina </a:t>
            </a:r>
            <a:r>
              <a:rPr lang="en-US" sz="2000" dirty="0" smtClean="0">
                <a:ea typeface="Cambria" charset="0"/>
                <a:cs typeface="Calibri"/>
              </a:rPr>
              <a:t>images, obtained by plotting the true positive rates against the false positive rates at different operating (cut-off) points. Area under ROC  curve = 0.87. </a:t>
            </a:r>
            <a:endParaRPr lang="en-GB" sz="2000" dirty="0">
              <a:ea typeface="Cambria" charset="0"/>
              <a:cs typeface="Calibri"/>
            </a:endParaRPr>
          </a:p>
        </p:txBody>
      </p:sp>
      <p:graphicFrame>
        <p:nvGraphicFramePr>
          <p:cNvPr id="113" name="Chart 1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5064812"/>
              </p:ext>
            </p:extLst>
          </p:nvPr>
        </p:nvGraphicFramePr>
        <p:xfrm>
          <a:off x="44016037" y="8044004"/>
          <a:ext cx="6462229" cy="3593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7"/>
          </a:graphicData>
        </a:graphic>
      </p:graphicFrame>
      <p:sp>
        <p:nvSpPr>
          <p:cNvPr id="118" name="TextBox 117"/>
          <p:cNvSpPr txBox="1"/>
          <p:nvPr/>
        </p:nvSpPr>
        <p:spPr>
          <a:xfrm>
            <a:off x="49093445" y="7806967"/>
            <a:ext cx="168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0000"/>
                </a:solidFill>
              </a:rPr>
              <a:t>EyeApp</a:t>
            </a:r>
            <a:endParaRPr lang="en-US" sz="2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97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8435</TotalTime>
  <Words>1491</Words>
  <Application>Microsoft Office PowerPoint</Application>
  <PresentationFormat>Custom</PresentationFormat>
  <Paragraphs>135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Abadi MT Condensed Light</vt:lpstr>
      <vt:lpstr>Adobe Caslon Pro</vt:lpstr>
      <vt:lpstr>Apple Chancery</vt:lpstr>
      <vt:lpstr>Arial</vt:lpstr>
      <vt:lpstr>Calibri</vt:lpstr>
      <vt:lpstr>Cambria</vt:lpstr>
      <vt:lpstr>Times</vt:lpstr>
      <vt:lpstr>Wingdings</vt:lpstr>
      <vt:lpstr>Office Theme</vt:lpstr>
      <vt:lpstr>PowerPoint Presentation</vt:lpstr>
    </vt:vector>
  </TitlesOfParts>
  <Company>Harvard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Aristomenis Thanos</dc:creator>
  <cp:lastModifiedBy>Li, Patrick</cp:lastModifiedBy>
  <cp:revision>450</cp:revision>
  <cp:lastPrinted>2017-05-03T19:15:16Z</cp:lastPrinted>
  <dcterms:created xsi:type="dcterms:W3CDTF">2013-04-24T04:00:54Z</dcterms:created>
  <dcterms:modified xsi:type="dcterms:W3CDTF">2017-05-06T01:26:25Z</dcterms:modified>
</cp:coreProperties>
</file>