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notesMasterIdLst>
    <p:notesMasterId r:id="rId20"/>
  </p:notesMasterIdLst>
  <p:sldIdLst>
    <p:sldId id="256" r:id="rId2"/>
    <p:sldId id="266" r:id="rId3"/>
    <p:sldId id="257" r:id="rId4"/>
    <p:sldId id="263" r:id="rId5"/>
    <p:sldId id="268" r:id="rId6"/>
    <p:sldId id="260" r:id="rId7"/>
    <p:sldId id="261" r:id="rId8"/>
    <p:sldId id="265" r:id="rId9"/>
    <p:sldId id="269" r:id="rId10"/>
    <p:sldId id="264" r:id="rId11"/>
    <p:sldId id="262" r:id="rId12"/>
    <p:sldId id="270" r:id="rId13"/>
    <p:sldId id="272" r:id="rId14"/>
    <p:sldId id="275" r:id="rId15"/>
    <p:sldId id="273" r:id="rId16"/>
    <p:sldId id="274" r:id="rId17"/>
    <p:sldId id="277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82E"/>
    <a:srgbClr val="FFD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85"/>
    <p:restoredTop sz="94648"/>
  </p:normalViewPr>
  <p:slideViewPr>
    <p:cSldViewPr snapToGrid="0" snapToObjects="1">
      <p:cViewPr varScale="1">
        <p:scale>
          <a:sx n="102" d="100"/>
          <a:sy n="102" d="100"/>
        </p:scale>
        <p:origin x="216" y="2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C8430-AF63-4748-8371-41739F33B4D3}" type="datetimeFigureOut">
              <a:rPr lang="en-US" smtClean="0"/>
              <a:t>3/28/21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C4462E-B879-C243-AE71-4367C55ACB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138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Sunday, March 28,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43074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276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318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69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407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452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46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51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489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28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Sunday, March 28,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16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Sunday, March 28,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7515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24" r:id="rId6"/>
    <p:sldLayoutId id="2147483719" r:id="rId7"/>
    <p:sldLayoutId id="2147483720" r:id="rId8"/>
    <p:sldLayoutId id="2147483721" r:id="rId9"/>
    <p:sldLayoutId id="2147483723" r:id="rId10"/>
    <p:sldLayoutId id="214748372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17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19">
            <a:extLst>
              <a:ext uri="{FF2B5EF4-FFF2-40B4-BE49-F238E27FC236}">
                <a16:creationId xmlns:a16="http://schemas.microsoft.com/office/drawing/2014/main" id="{74033C2F-EE38-427C-97E3-08EAC8822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471760"/>
            <a:ext cx="666497" cy="1080000"/>
          </a:xfrm>
          <a:custGeom>
            <a:avLst/>
            <a:gdLst>
              <a:gd name="connsiteX0" fmla="*/ 126497 w 666497"/>
              <a:gd name="connsiteY0" fmla="*/ 0 h 1080000"/>
              <a:gd name="connsiteX1" fmla="*/ 666497 w 666497"/>
              <a:gd name="connsiteY1" fmla="*/ 540000 h 1080000"/>
              <a:gd name="connsiteX2" fmla="*/ 126497 w 666497"/>
              <a:gd name="connsiteY2" fmla="*/ 1080000 h 1080000"/>
              <a:gd name="connsiteX3" fmla="*/ 17668 w 666497"/>
              <a:gd name="connsiteY3" fmla="*/ 1069029 h 1080000"/>
              <a:gd name="connsiteX4" fmla="*/ 0 w 666497"/>
              <a:gd name="connsiteY4" fmla="*/ 1063545 h 1080000"/>
              <a:gd name="connsiteX5" fmla="*/ 0 w 666497"/>
              <a:gd name="connsiteY5" fmla="*/ 16455 h 1080000"/>
              <a:gd name="connsiteX6" fmla="*/ 17668 w 666497"/>
              <a:gd name="connsiteY6" fmla="*/ 10971 h 1080000"/>
              <a:gd name="connsiteX7" fmla="*/ 126497 w 666497"/>
              <a:gd name="connsiteY7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66497" h="1080000">
                <a:moveTo>
                  <a:pt x="126497" y="0"/>
                </a:moveTo>
                <a:cubicBezTo>
                  <a:pt x="424731" y="0"/>
                  <a:pt x="666497" y="241766"/>
                  <a:pt x="666497" y="540000"/>
                </a:cubicBezTo>
                <a:cubicBezTo>
                  <a:pt x="666497" y="838234"/>
                  <a:pt x="424731" y="1080000"/>
                  <a:pt x="126497" y="1080000"/>
                </a:cubicBezTo>
                <a:cubicBezTo>
                  <a:pt x="89218" y="1080000"/>
                  <a:pt x="52821" y="1076222"/>
                  <a:pt x="17668" y="1069029"/>
                </a:cubicBezTo>
                <a:lnTo>
                  <a:pt x="0" y="1063545"/>
                </a:lnTo>
                <a:lnTo>
                  <a:pt x="0" y="16455"/>
                </a:lnTo>
                <a:lnTo>
                  <a:pt x="17668" y="10971"/>
                </a:lnTo>
                <a:cubicBezTo>
                  <a:pt x="52821" y="3778"/>
                  <a:pt x="89218" y="0"/>
                  <a:pt x="126497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2" name="Group 21">
            <a:extLst>
              <a:ext uri="{FF2B5EF4-FFF2-40B4-BE49-F238E27FC236}">
                <a16:creationId xmlns:a16="http://schemas.microsoft.com/office/drawing/2014/main" id="{22940903-7865-4026-879C-CC1ADF9116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34337" y="800983"/>
            <a:ext cx="4006800" cy="3788841"/>
            <a:chOff x="7762003" y="672385"/>
            <a:chExt cx="4006800" cy="3788841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82D1BD3-FFA8-4027-A890-672FDD8F70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8528803" y="672385"/>
              <a:ext cx="3240000" cy="3788841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508000" dist="203200" dir="9600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Oval 23">
              <a:extLst>
                <a:ext uri="{FF2B5EF4-FFF2-40B4-BE49-F238E27FC236}">
                  <a16:creationId xmlns:a16="http://schemas.microsoft.com/office/drawing/2014/main" id="{7BC5C6D9-8420-4B6F-A949-7B6565266B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8572003" y="180004"/>
              <a:ext cx="1620000" cy="32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0000"/>
                    <a:lumOff val="10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4" name="Group 25">
            <a:extLst>
              <a:ext uri="{FF2B5EF4-FFF2-40B4-BE49-F238E27FC236}">
                <a16:creationId xmlns:a16="http://schemas.microsoft.com/office/drawing/2014/main" id="{E82CFC28-5F56-4F2C-A953-AB57C1CE5C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4386" y="5149126"/>
            <a:ext cx="762805" cy="734873"/>
            <a:chOff x="7950336" y="1300590"/>
            <a:chExt cx="762805" cy="734873"/>
          </a:xfrm>
        </p:grpSpPr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492EB854-02D8-4A9E-8BA5-5FEE21DD09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20298" y="1428832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A1676C39-91DD-4843-8315-4285BA1E7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066503" y="1339815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B339FEEC-A688-4A3E-BA2C-8FC738A8AF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17173" y="1608753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EB9954D-5BA5-CF45-8AFD-D4F219B0B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1479" y="1046175"/>
            <a:ext cx="8749042" cy="3051283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6000" b="1" dirty="0">
                <a:latin typeface="Avenir Black" panose="02000503020000020003" pitchFamily="2" charset="0"/>
                <a:cs typeface="Calibri" panose="020F0502020204030204" pitchFamily="34" charset="0"/>
              </a:rPr>
              <a:t>Increasing Parent Involvement at Carver STEM Academy</a:t>
            </a: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ECDA9509-73DD-D24D-BEED-7D444EFEF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58BDF50-2BBB-264A-953B-5B27E44D4F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21479" y="4362412"/>
            <a:ext cx="8749042" cy="1163212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en-US" sz="2800" b="1" dirty="0">
                <a:solidFill>
                  <a:schemeClr val="tx1">
                    <a:alpha val="60000"/>
                  </a:schemeClr>
                </a:solidFill>
                <a:latin typeface="Avenir Heavy" panose="02000503020000020003" pitchFamily="2" charset="0"/>
                <a:cs typeface="Calibri" panose="020F0502020204030204" pitchFamily="34" charset="0"/>
              </a:rPr>
              <a:t>Priya Desai (Honors Capstone)</a:t>
            </a:r>
          </a:p>
          <a:p>
            <a:pPr algn="ctr">
              <a:spcBef>
                <a:spcPts val="600"/>
              </a:spcBef>
            </a:pPr>
            <a:r>
              <a:rPr lang="en-US" sz="2800" b="1" dirty="0">
                <a:solidFill>
                  <a:schemeClr val="tx1">
                    <a:alpha val="60000"/>
                  </a:schemeClr>
                </a:solidFill>
                <a:latin typeface="Avenir Heavy" panose="02000503020000020003" pitchFamily="2" charset="0"/>
                <a:cs typeface="Calibri" panose="020F0502020204030204" pitchFamily="34" charset="0"/>
              </a:rPr>
              <a:t>Advised by Professor Joi Mondisa, Ph.D.</a:t>
            </a:r>
          </a:p>
        </p:txBody>
      </p:sp>
    </p:spTree>
    <p:extLst>
      <p:ext uri="{BB962C8B-B14F-4D97-AF65-F5344CB8AC3E}">
        <p14:creationId xmlns:p14="http://schemas.microsoft.com/office/powerpoint/2010/main" val="429328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id="{BF684EF3-5057-DE42-A759-D15A6C0BA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Agenda</a:t>
            </a:r>
          </a:p>
        </p:txBody>
      </p:sp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4F2529B2-5666-9D44-B46A-CEDE05051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7503E1D-E63A-284E-A91C-7EFA40DEC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458082"/>
              </p:ext>
            </p:extLst>
          </p:nvPr>
        </p:nvGraphicFramePr>
        <p:xfrm>
          <a:off x="532707" y="1630880"/>
          <a:ext cx="1121837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8377">
                  <a:extLst>
                    <a:ext uri="{9D8B030D-6E8A-4147-A177-3AD203B41FA5}">
                      <a16:colId xmlns:a16="http://schemas.microsoft.com/office/drawing/2014/main" val="2825548494"/>
                    </a:ext>
                  </a:extLst>
                </a:gridCol>
              </a:tblGrid>
              <a:tr h="359558">
                <a:tc>
                  <a:txBody>
                    <a:bodyPr/>
                    <a:lstStyle/>
                    <a:p>
                      <a:pPr marL="457200" lvl="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rgbClr val="1B182E"/>
                          </a:solidFill>
                          <a:latin typeface="Avenir Heavy" panose="02000503020000020003" pitchFamily="2" charset="0"/>
                        </a:rPr>
                        <a:t>Project Introduction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920875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Literature Review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4549736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Methods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586587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Recommendations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70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084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3840CF4-F848-4FE0-AEA6-C9E806911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20950" y="549275"/>
            <a:ext cx="667802" cy="631474"/>
            <a:chOff x="10478914" y="1506691"/>
            <a:chExt cx="667802" cy="631474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4B46153-41DB-494F-9B08-EBCCF27283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7B6D42DA-2D84-4A50-A359-7A5C651B1C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6" name="Oval 45">
            <a:extLst>
              <a:ext uri="{FF2B5EF4-FFF2-40B4-BE49-F238E27FC236}">
                <a16:creationId xmlns:a16="http://schemas.microsoft.com/office/drawing/2014/main" id="{94459D96-B947-4C7F-8BCA-915F8B07C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2954" y="5171203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BF684EF3-5057-DE42-A759-D15A6C0BA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Client Profile</a:t>
            </a:r>
          </a:p>
        </p:txBody>
      </p:sp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4F2529B2-5666-9D44-B46A-CEDE05051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F949B55-7878-C84F-9DEF-02AB18AA7A9E}"/>
              </a:ext>
            </a:extLst>
          </p:cNvPr>
          <p:cNvSpPr/>
          <p:nvPr/>
        </p:nvSpPr>
        <p:spPr>
          <a:xfrm>
            <a:off x="684252" y="2316376"/>
            <a:ext cx="2019317" cy="2929405"/>
          </a:xfrm>
          <a:prstGeom prst="roundRect">
            <a:avLst/>
          </a:prstGeom>
          <a:solidFill>
            <a:schemeClr val="tx1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1B182E"/>
                </a:solidFill>
                <a:latin typeface="Avenir Heavy" panose="02000503020000020003" pitchFamily="2" charset="0"/>
              </a:rPr>
              <a:t>Carver STEM Academy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328A253-0910-0641-A2C9-56A8038A112D}"/>
              </a:ext>
            </a:extLst>
          </p:cNvPr>
          <p:cNvSpPr/>
          <p:nvPr/>
        </p:nvSpPr>
        <p:spPr>
          <a:xfrm>
            <a:off x="3389207" y="1540139"/>
            <a:ext cx="4513016" cy="932716"/>
          </a:xfrm>
          <a:prstGeom prst="roundRect">
            <a:avLst/>
          </a:prstGeom>
          <a:solidFill>
            <a:schemeClr val="tx1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u="sng" dirty="0">
                <a:solidFill>
                  <a:srgbClr val="1B182E"/>
                </a:solidFill>
                <a:latin typeface="Avenir Heavy" panose="02000503020000020003" pitchFamily="2" charset="0"/>
              </a:rPr>
              <a:t>Location</a:t>
            </a:r>
            <a:endParaRPr lang="en-US" sz="800" b="1" u="sng" dirty="0">
              <a:solidFill>
                <a:srgbClr val="1B182E"/>
              </a:solidFill>
              <a:latin typeface="Avenir Heavy" panose="02000503020000020003" pitchFamily="2" charset="0"/>
            </a:endParaRPr>
          </a:p>
          <a:p>
            <a:pPr algn="ctr"/>
            <a:r>
              <a:rPr lang="en-US" sz="2000" b="1" dirty="0">
                <a:solidFill>
                  <a:srgbClr val="1B182E"/>
                </a:solidFill>
                <a:latin typeface="Avenir Heavy" panose="02000503020000020003" pitchFamily="2" charset="0"/>
              </a:rPr>
              <a:t>Public School in Detroit, MI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C89514B-EE92-D849-8AE5-3C433619A518}"/>
              </a:ext>
            </a:extLst>
          </p:cNvPr>
          <p:cNvSpPr/>
          <p:nvPr/>
        </p:nvSpPr>
        <p:spPr>
          <a:xfrm>
            <a:off x="3389207" y="2725340"/>
            <a:ext cx="4513016" cy="932716"/>
          </a:xfrm>
          <a:prstGeom prst="roundRect">
            <a:avLst/>
          </a:prstGeom>
          <a:solidFill>
            <a:schemeClr val="tx1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u="sng" dirty="0">
                <a:solidFill>
                  <a:srgbClr val="1B182E"/>
                </a:solidFill>
                <a:latin typeface="Avenir Heavy" panose="02000503020000020003" pitchFamily="2" charset="0"/>
              </a:rPr>
              <a:t>Grades</a:t>
            </a:r>
            <a:endParaRPr lang="en-US" sz="800" b="1" u="sng" dirty="0">
              <a:solidFill>
                <a:srgbClr val="1B182E"/>
              </a:solidFill>
              <a:latin typeface="Avenir Heavy" panose="02000503020000020003" pitchFamily="2" charset="0"/>
            </a:endParaRPr>
          </a:p>
          <a:p>
            <a:pPr algn="ctr"/>
            <a:r>
              <a:rPr lang="en-US" sz="2000" b="1" dirty="0">
                <a:solidFill>
                  <a:srgbClr val="1B182E"/>
                </a:solidFill>
                <a:latin typeface="Avenir Heavy" panose="02000503020000020003" pitchFamily="2" charset="0"/>
              </a:rPr>
              <a:t>Pre-K through 8</a:t>
            </a:r>
            <a:r>
              <a:rPr lang="en-US" sz="2000" b="1" baseline="30000" dirty="0">
                <a:solidFill>
                  <a:srgbClr val="1B182E"/>
                </a:solidFill>
                <a:latin typeface="Avenir Heavy" panose="02000503020000020003" pitchFamily="2" charset="0"/>
              </a:rPr>
              <a:t>th</a:t>
            </a:r>
            <a:r>
              <a:rPr lang="en-US" sz="2000" b="1" dirty="0">
                <a:solidFill>
                  <a:srgbClr val="1B182E"/>
                </a:solidFill>
                <a:latin typeface="Avenir Heavy" panose="02000503020000020003" pitchFamily="2" charset="0"/>
              </a:rPr>
              <a:t> Grade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FC22FACB-9CA2-474C-9B83-B05036FB9753}"/>
              </a:ext>
            </a:extLst>
          </p:cNvPr>
          <p:cNvSpPr/>
          <p:nvPr/>
        </p:nvSpPr>
        <p:spPr>
          <a:xfrm>
            <a:off x="3389207" y="5086127"/>
            <a:ext cx="4513016" cy="932716"/>
          </a:xfrm>
          <a:prstGeom prst="roundRect">
            <a:avLst/>
          </a:prstGeom>
          <a:solidFill>
            <a:schemeClr val="tx1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u="sng" dirty="0">
                <a:solidFill>
                  <a:srgbClr val="1B182E"/>
                </a:solidFill>
                <a:latin typeface="Avenir Heavy" panose="02000503020000020003" pitchFamily="2" charset="0"/>
              </a:rPr>
              <a:t>Contact</a:t>
            </a:r>
            <a:endParaRPr lang="en-US" sz="800" b="1" u="sng" dirty="0">
              <a:solidFill>
                <a:srgbClr val="1B182E"/>
              </a:solidFill>
              <a:latin typeface="Avenir Heavy" panose="02000503020000020003" pitchFamily="2" charset="0"/>
            </a:endParaRPr>
          </a:p>
          <a:p>
            <a:pPr algn="ctr"/>
            <a:r>
              <a:rPr lang="en-US" sz="2000" b="1" dirty="0">
                <a:solidFill>
                  <a:srgbClr val="1B182E"/>
                </a:solidFill>
                <a:latin typeface="Avenir Heavy" panose="02000503020000020003" pitchFamily="2" charset="0"/>
              </a:rPr>
              <a:t>Nancy Carey, Ph.D.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E57EA702-60F9-E04A-BC5B-0D27F4D8E1B3}"/>
              </a:ext>
            </a:extLst>
          </p:cNvPr>
          <p:cNvSpPr/>
          <p:nvPr/>
        </p:nvSpPr>
        <p:spPr>
          <a:xfrm>
            <a:off x="3389208" y="3905733"/>
            <a:ext cx="4513015" cy="932717"/>
          </a:xfrm>
          <a:prstGeom prst="roundRect">
            <a:avLst/>
          </a:prstGeom>
          <a:solidFill>
            <a:schemeClr val="tx1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u="sng" dirty="0">
                <a:solidFill>
                  <a:srgbClr val="1B182E"/>
                </a:solidFill>
                <a:latin typeface="Avenir Heavy" panose="02000503020000020003" pitchFamily="2" charset="0"/>
              </a:rPr>
              <a:t>Enrollment</a:t>
            </a:r>
            <a:endParaRPr lang="en-US" sz="800" b="1" u="sng" dirty="0">
              <a:solidFill>
                <a:srgbClr val="1B182E"/>
              </a:solidFill>
              <a:latin typeface="Avenir Heavy" panose="02000503020000020003" pitchFamily="2" charset="0"/>
            </a:endParaRPr>
          </a:p>
          <a:p>
            <a:pPr algn="ctr"/>
            <a:r>
              <a:rPr lang="en-US" sz="2000" b="1" dirty="0">
                <a:solidFill>
                  <a:srgbClr val="1B182E"/>
                </a:solidFill>
                <a:latin typeface="Avenir Heavy" panose="02000503020000020003" pitchFamily="2" charset="0"/>
              </a:rPr>
              <a:t>Total of 354 Students</a:t>
            </a:r>
          </a:p>
        </p:txBody>
      </p:sp>
      <p:cxnSp>
        <p:nvCxnSpPr>
          <p:cNvPr id="56" name="Elbow Connector 55">
            <a:extLst>
              <a:ext uri="{FF2B5EF4-FFF2-40B4-BE49-F238E27FC236}">
                <a16:creationId xmlns:a16="http://schemas.microsoft.com/office/drawing/2014/main" id="{17F6BB7B-BE06-8747-B26C-8A7EA7872CD7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 flipV="1">
            <a:off x="2703569" y="2006497"/>
            <a:ext cx="685638" cy="1774582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Elbow Connector 58">
            <a:extLst>
              <a:ext uri="{FF2B5EF4-FFF2-40B4-BE49-F238E27FC236}">
                <a16:creationId xmlns:a16="http://schemas.microsoft.com/office/drawing/2014/main" id="{4844A02E-D370-8A4E-8D69-7926A368C705}"/>
              </a:ext>
            </a:extLst>
          </p:cNvPr>
          <p:cNvCxnSpPr>
            <a:cxnSpLocks/>
            <a:stCxn id="8" idx="3"/>
            <a:endCxn id="29" idx="1"/>
          </p:cNvCxnSpPr>
          <p:nvPr/>
        </p:nvCxnSpPr>
        <p:spPr>
          <a:xfrm flipV="1">
            <a:off x="2703569" y="3191698"/>
            <a:ext cx="685638" cy="589381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Elbow Connector 61">
            <a:extLst>
              <a:ext uri="{FF2B5EF4-FFF2-40B4-BE49-F238E27FC236}">
                <a16:creationId xmlns:a16="http://schemas.microsoft.com/office/drawing/2014/main" id="{6490A2AC-8DF1-BF46-9F4D-E8241F14E419}"/>
              </a:ext>
            </a:extLst>
          </p:cNvPr>
          <p:cNvCxnSpPr>
            <a:cxnSpLocks/>
            <a:stCxn id="8" idx="3"/>
            <a:endCxn id="31" idx="1"/>
          </p:cNvCxnSpPr>
          <p:nvPr/>
        </p:nvCxnSpPr>
        <p:spPr>
          <a:xfrm>
            <a:off x="2703569" y="3781079"/>
            <a:ext cx="685638" cy="1771406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65">
            <a:extLst>
              <a:ext uri="{FF2B5EF4-FFF2-40B4-BE49-F238E27FC236}">
                <a16:creationId xmlns:a16="http://schemas.microsoft.com/office/drawing/2014/main" id="{E5471086-5752-4F4F-AFC3-CEBE848B22A5}"/>
              </a:ext>
            </a:extLst>
          </p:cNvPr>
          <p:cNvCxnSpPr>
            <a:cxnSpLocks/>
            <a:stCxn id="8" idx="3"/>
            <a:endCxn id="45" idx="1"/>
          </p:cNvCxnSpPr>
          <p:nvPr/>
        </p:nvCxnSpPr>
        <p:spPr>
          <a:xfrm>
            <a:off x="2703569" y="3781079"/>
            <a:ext cx="685639" cy="591013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Picture 68" descr="A picture containing sky, outdoor, grass, curb&#10;&#10;Description automatically generated">
            <a:extLst>
              <a:ext uri="{FF2B5EF4-FFF2-40B4-BE49-F238E27FC236}">
                <a16:creationId xmlns:a16="http://schemas.microsoft.com/office/drawing/2014/main" id="{93F9FC72-EE57-7B42-91F0-267756D771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30" t="1167" r="169" b="656"/>
          <a:stretch/>
        </p:blipFill>
        <p:spPr>
          <a:xfrm>
            <a:off x="8482594" y="1696157"/>
            <a:ext cx="2877889" cy="1991428"/>
          </a:xfrm>
          <a:prstGeom prst="round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26" name="Picture 2" descr="Our School / School Overview">
            <a:extLst>
              <a:ext uri="{FF2B5EF4-FFF2-40B4-BE49-F238E27FC236}">
                <a16:creationId xmlns:a16="http://schemas.microsoft.com/office/drawing/2014/main" id="{2C6514F5-290D-E34D-87FA-5C8B88766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5"/>
          <a:stretch/>
        </p:blipFill>
        <p:spPr bwMode="auto">
          <a:xfrm>
            <a:off x="8482594" y="3865744"/>
            <a:ext cx="2880360" cy="1991429"/>
          </a:xfrm>
          <a:prstGeom prst="round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872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863" y="549274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E05BC49-0F00-4C85-9AF5-A0CC5B39C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845873E-9C86-4496-87B7-3A6141D7D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269384" y="4508500"/>
            <a:ext cx="1468514" cy="1521012"/>
            <a:chOff x="5236793" y="2432482"/>
            <a:chExt cx="1468514" cy="1521012"/>
          </a:xfrm>
        </p:grpSpPr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67B3FE92-6018-4D9B-9B3E-264810BCB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463135" y="2432482"/>
              <a:ext cx="1242172" cy="729202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6">
              <a:extLst>
                <a:ext uri="{FF2B5EF4-FFF2-40B4-BE49-F238E27FC236}">
                  <a16:creationId xmlns:a16="http://schemas.microsoft.com/office/drawing/2014/main" id="{6ADEA1A7-349B-4EC9-9458-EBB1E9BF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36793" y="2566400"/>
              <a:ext cx="611884" cy="1076550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Freeform 8">
              <a:extLst>
                <a:ext uri="{FF2B5EF4-FFF2-40B4-BE49-F238E27FC236}">
                  <a16:creationId xmlns:a16="http://schemas.microsoft.com/office/drawing/2014/main" id="{83BB3CBA-4085-4566-9B1D-656DA46E3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765469" y="2876944"/>
              <a:ext cx="630288" cy="1076550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40000"/>
                    <a:lumOff val="6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3" name="Title 1">
            <a:extLst>
              <a:ext uri="{FF2B5EF4-FFF2-40B4-BE49-F238E27FC236}">
                <a16:creationId xmlns:a16="http://schemas.microsoft.com/office/drawing/2014/main" id="{96C34EC6-106B-5C4B-9FD0-3A77F88F6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Project Scope</a:t>
            </a:r>
          </a:p>
        </p:txBody>
      </p:sp>
      <p:pic>
        <p:nvPicPr>
          <p:cNvPr id="37" name="Picture 36" descr="Logo&#10;&#10;Description automatically generated">
            <a:extLst>
              <a:ext uri="{FF2B5EF4-FFF2-40B4-BE49-F238E27FC236}">
                <a16:creationId xmlns:a16="http://schemas.microsoft.com/office/drawing/2014/main" id="{A9CDAF2E-27DF-5547-8884-5334732AA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52E9F78-0DE3-914A-AD88-84389DF6FBDC}"/>
              </a:ext>
            </a:extLst>
          </p:cNvPr>
          <p:cNvSpPr/>
          <p:nvPr/>
        </p:nvSpPr>
        <p:spPr>
          <a:xfrm>
            <a:off x="1667632" y="5035937"/>
            <a:ext cx="8850489" cy="1199001"/>
          </a:xfrm>
          <a:prstGeom prst="roundRect">
            <a:avLst/>
          </a:prstGeom>
          <a:solidFill>
            <a:schemeClr val="tx1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1B182E"/>
                </a:solidFill>
                <a:latin typeface="Avenir Heavy" panose="02000503020000020003" pitchFamily="2" charset="0"/>
              </a:rPr>
              <a:t>Carver STEM Academy would like to increase their parent involvement rates.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70DAD2C-F86D-8D4F-821A-84B9CAF3C082}"/>
              </a:ext>
            </a:extLst>
          </p:cNvPr>
          <p:cNvGrpSpPr/>
          <p:nvPr/>
        </p:nvGrpSpPr>
        <p:grpSpPr>
          <a:xfrm>
            <a:off x="1883906" y="1703542"/>
            <a:ext cx="8471667" cy="2743200"/>
            <a:chOff x="1736407" y="1691795"/>
            <a:chExt cx="8471667" cy="2743200"/>
          </a:xfrm>
        </p:grpSpPr>
        <p:sp>
          <p:nvSpPr>
            <p:cNvPr id="17" name="Block Arc 16">
              <a:extLst>
                <a:ext uri="{FF2B5EF4-FFF2-40B4-BE49-F238E27FC236}">
                  <a16:creationId xmlns:a16="http://schemas.microsoft.com/office/drawing/2014/main" id="{133BB1FB-A836-2947-96B8-3037079758B8}"/>
                </a:ext>
              </a:extLst>
            </p:cNvPr>
            <p:cNvSpPr/>
            <p:nvPr/>
          </p:nvSpPr>
          <p:spPr>
            <a:xfrm rot="7500000">
              <a:off x="4724399" y="1691795"/>
              <a:ext cx="2743200" cy="2743200"/>
            </a:xfrm>
            <a:prstGeom prst="blockArc">
              <a:avLst/>
            </a:prstGeom>
            <a:solidFill>
              <a:schemeClr val="tx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9" name="Block Arc 38">
              <a:extLst>
                <a:ext uri="{FF2B5EF4-FFF2-40B4-BE49-F238E27FC236}">
                  <a16:creationId xmlns:a16="http://schemas.microsoft.com/office/drawing/2014/main" id="{32EB41FC-9C4B-F44F-8713-95FB356BDF29}"/>
                </a:ext>
              </a:extLst>
            </p:cNvPr>
            <p:cNvSpPr/>
            <p:nvPr/>
          </p:nvSpPr>
          <p:spPr>
            <a:xfrm rot="7500000" flipH="1" flipV="1">
              <a:off x="4730640" y="1691795"/>
              <a:ext cx="2743200" cy="2743200"/>
            </a:xfrm>
            <a:prstGeom prst="blockArc">
              <a:avLst/>
            </a:prstGeom>
            <a:solidFill>
              <a:schemeClr val="tx1">
                <a:lumMod val="7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52C022B8-D0E3-0C49-A824-0853E0DEECA7}"/>
                </a:ext>
              </a:extLst>
            </p:cNvPr>
            <p:cNvSpPr/>
            <p:nvPr/>
          </p:nvSpPr>
          <p:spPr>
            <a:xfrm rot="7500000">
              <a:off x="6450479" y="2066136"/>
              <a:ext cx="993424" cy="639616"/>
            </a:xfrm>
            <a:prstGeom prst="triangle">
              <a:avLst/>
            </a:pr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Triangle 43">
              <a:extLst>
                <a:ext uri="{FF2B5EF4-FFF2-40B4-BE49-F238E27FC236}">
                  <a16:creationId xmlns:a16="http://schemas.microsoft.com/office/drawing/2014/main" id="{64EB8627-6DC3-DF42-A43E-33340448A19B}"/>
                </a:ext>
              </a:extLst>
            </p:cNvPr>
            <p:cNvSpPr/>
            <p:nvPr/>
          </p:nvSpPr>
          <p:spPr>
            <a:xfrm rot="7500000" flipH="1" flipV="1">
              <a:off x="4771993" y="3407726"/>
              <a:ext cx="993424" cy="639616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9AC1A95-E5E8-9E4E-A01F-6754E4A1BB38}"/>
                </a:ext>
              </a:extLst>
            </p:cNvPr>
            <p:cNvSpPr txBox="1"/>
            <p:nvPr/>
          </p:nvSpPr>
          <p:spPr>
            <a:xfrm>
              <a:off x="7995451" y="3727534"/>
              <a:ext cx="22126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Avenir Heavy" panose="02000503020000020003" pitchFamily="2" charset="0"/>
                </a:rPr>
                <a:t>Student Success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08548E2A-CB3B-594B-B990-B1996D01863D}"/>
                </a:ext>
              </a:extLst>
            </p:cNvPr>
            <p:cNvSpPr txBox="1"/>
            <p:nvPr/>
          </p:nvSpPr>
          <p:spPr>
            <a:xfrm>
              <a:off x="1736407" y="1756792"/>
              <a:ext cx="25726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tx1">
                      <a:lumMod val="75000"/>
                    </a:schemeClr>
                  </a:solidFill>
                  <a:latin typeface="Avenir Heavy" panose="02000503020000020003" pitchFamily="2" charset="0"/>
                </a:rPr>
                <a:t>Parent Involvement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4FFF163-DC77-D041-93DA-337A7191AA90}"/>
                </a:ext>
              </a:extLst>
            </p:cNvPr>
            <p:cNvCxnSpPr>
              <a:cxnSpLocks/>
              <a:stCxn id="45" idx="3"/>
            </p:cNvCxnSpPr>
            <p:nvPr/>
          </p:nvCxnSpPr>
          <p:spPr>
            <a:xfrm>
              <a:off x="4309012" y="1956847"/>
              <a:ext cx="1135354" cy="566167"/>
            </a:xfrm>
            <a:prstGeom prst="line">
              <a:avLst/>
            </a:prstGeom>
            <a:ln w="38100">
              <a:solidFill>
                <a:schemeClr val="tx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5238DEE3-E565-4849-8A89-217950F67F28}"/>
                </a:ext>
              </a:extLst>
            </p:cNvPr>
            <p:cNvCxnSpPr>
              <a:stCxn id="20" idx="1"/>
            </p:cNvCxnSpPr>
            <p:nvPr/>
          </p:nvCxnSpPr>
          <p:spPr>
            <a:xfrm flipH="1" flipV="1">
              <a:off x="7069966" y="3428102"/>
              <a:ext cx="925485" cy="49948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5797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id="{BF684EF3-5057-DE42-A759-D15A6C0BA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Agenda</a:t>
            </a:r>
          </a:p>
        </p:txBody>
      </p:sp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4F2529B2-5666-9D44-B46A-CEDE05051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7503E1D-E63A-284E-A91C-7EFA40DEC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706639"/>
              </p:ext>
            </p:extLst>
          </p:nvPr>
        </p:nvGraphicFramePr>
        <p:xfrm>
          <a:off x="532707" y="1630880"/>
          <a:ext cx="1121837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8377">
                  <a:extLst>
                    <a:ext uri="{9D8B030D-6E8A-4147-A177-3AD203B41FA5}">
                      <a16:colId xmlns:a16="http://schemas.microsoft.com/office/drawing/2014/main" val="2825548494"/>
                    </a:ext>
                  </a:extLst>
                </a:gridCol>
              </a:tblGrid>
              <a:tr h="359558">
                <a:tc>
                  <a:txBody>
                    <a:bodyPr/>
                    <a:lstStyle/>
                    <a:p>
                      <a:pPr marL="457200" lvl="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Project Introduction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920875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rgbClr val="1B182E"/>
                          </a:solidFill>
                          <a:latin typeface="Avenir Heavy" panose="02000503020000020003" pitchFamily="2" charset="0"/>
                        </a:rPr>
                        <a:t>Literature Review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549736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Methods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586587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Recommendations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70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796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592A8CB-0B0A-43A5-86F4-712B0C469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41850" y="444676"/>
            <a:ext cx="667802" cy="631474"/>
            <a:chOff x="10478914" y="1506691"/>
            <a:chExt cx="667802" cy="631474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C63B2AC-3D19-416D-A37F-2DDA8A3651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8A474391-1271-45F9-A39C-8641371AB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41AC6C06-99FE-4BA1-BC82-8406A424C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21219" y="5433223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E2DCCD91-77AE-AF46-87AC-A97D08086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Barriers to Involvement</a:t>
            </a:r>
          </a:p>
        </p:txBody>
      </p:sp>
      <p:pic>
        <p:nvPicPr>
          <p:cNvPr id="39" name="Picture 38" descr="Logo&#10;&#10;Description automatically generated">
            <a:extLst>
              <a:ext uri="{FF2B5EF4-FFF2-40B4-BE49-F238E27FC236}">
                <a16:creationId xmlns:a16="http://schemas.microsoft.com/office/drawing/2014/main" id="{F0E7D341-2856-4C41-A8FE-46E72D073D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94E5D47-4A05-2949-BD7F-3162D3ABFB20}"/>
              </a:ext>
            </a:extLst>
          </p:cNvPr>
          <p:cNvGrpSpPr/>
          <p:nvPr/>
        </p:nvGrpSpPr>
        <p:grpSpPr>
          <a:xfrm>
            <a:off x="801322" y="1632881"/>
            <a:ext cx="10589356" cy="4291831"/>
            <a:chOff x="801321" y="1469952"/>
            <a:chExt cx="10589356" cy="429183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EA93FCB-28B6-D54A-9BCA-DFC98ECA0EB1}"/>
                </a:ext>
              </a:extLst>
            </p:cNvPr>
            <p:cNvGrpSpPr/>
            <p:nvPr/>
          </p:nvGrpSpPr>
          <p:grpSpPr>
            <a:xfrm>
              <a:off x="801321" y="1469952"/>
              <a:ext cx="6985701" cy="4291831"/>
              <a:chOff x="801321" y="1469952"/>
              <a:chExt cx="6985701" cy="4291831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1D8BB9F6-EAAD-734E-9A9C-FA52CF95779A}"/>
                  </a:ext>
                </a:extLst>
              </p:cNvPr>
              <p:cNvGrpSpPr/>
              <p:nvPr/>
            </p:nvGrpSpPr>
            <p:grpSpPr>
              <a:xfrm>
                <a:off x="801321" y="1469952"/>
                <a:ext cx="3382044" cy="4291831"/>
                <a:chOff x="987304" y="1738679"/>
                <a:chExt cx="3493915" cy="4377674"/>
              </a:xfrm>
            </p:grpSpPr>
            <p:sp>
              <p:nvSpPr>
                <p:cNvPr id="2" name="Round Same Side Corner Rectangle 1">
                  <a:extLst>
                    <a:ext uri="{FF2B5EF4-FFF2-40B4-BE49-F238E27FC236}">
                      <a16:creationId xmlns:a16="http://schemas.microsoft.com/office/drawing/2014/main" id="{3127710F-775B-FF49-ADBE-C80B3D879AFB}"/>
                    </a:ext>
                  </a:extLst>
                </p:cNvPr>
                <p:cNvSpPr/>
                <p:nvPr/>
              </p:nvSpPr>
              <p:spPr>
                <a:xfrm>
                  <a:off x="987305" y="1738679"/>
                  <a:ext cx="3493914" cy="922439"/>
                </a:xfrm>
                <a:prstGeom prst="round2SameRect">
                  <a:avLst/>
                </a:prstGeom>
                <a:solidFill>
                  <a:schemeClr val="tx1">
                    <a:lumMod val="75000"/>
                  </a:schemeClr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8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Demographic</a:t>
                  </a:r>
                </a:p>
              </p:txBody>
            </p:sp>
            <p:sp>
              <p:nvSpPr>
                <p:cNvPr id="21" name="Round Same Side Corner Rectangle 20">
                  <a:extLst>
                    <a:ext uri="{FF2B5EF4-FFF2-40B4-BE49-F238E27FC236}">
                      <a16:creationId xmlns:a16="http://schemas.microsoft.com/office/drawing/2014/main" id="{0963D22D-87D5-F442-B706-E1569F963C7F}"/>
                    </a:ext>
                  </a:extLst>
                </p:cNvPr>
                <p:cNvSpPr/>
                <p:nvPr/>
              </p:nvSpPr>
              <p:spPr>
                <a:xfrm rot="10800000">
                  <a:off x="987304" y="2663946"/>
                  <a:ext cx="3493914" cy="3452407"/>
                </a:xfrm>
                <a:prstGeom prst="round2SameRect">
                  <a:avLst/>
                </a:prstGeom>
                <a:solidFill>
                  <a:schemeClr val="tx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 b="1" dirty="0">
                    <a:solidFill>
                      <a:srgbClr val="1B182E"/>
                    </a:solidFill>
                    <a:latin typeface="Avenir Heavy" panose="02000503020000020003" pitchFamily="2" charset="0"/>
                  </a:endParaRPr>
                </a:p>
              </p:txBody>
            </p:sp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AF8729DB-3689-8A48-96D6-ECF650E32E5A}"/>
                    </a:ext>
                  </a:extLst>
                </p:cNvPr>
                <p:cNvSpPr txBox="1"/>
                <p:nvPr/>
              </p:nvSpPr>
              <p:spPr>
                <a:xfrm>
                  <a:off x="1172406" y="2666726"/>
                  <a:ext cx="3149391" cy="34375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Inflexible work schedules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Need to care for younger children at home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Lack of transportation to events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Language barriers</a:t>
                  </a:r>
                </a:p>
              </p:txBody>
            </p:sp>
          </p:grpSp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8AD17108-1DFF-8044-A0CE-FF023A043468}"/>
                  </a:ext>
                </a:extLst>
              </p:cNvPr>
              <p:cNvGrpSpPr/>
              <p:nvPr/>
            </p:nvGrpSpPr>
            <p:grpSpPr>
              <a:xfrm>
                <a:off x="4404978" y="1469952"/>
                <a:ext cx="3382044" cy="4291831"/>
                <a:chOff x="987304" y="1738679"/>
                <a:chExt cx="3493915" cy="4377674"/>
              </a:xfrm>
            </p:grpSpPr>
            <p:sp>
              <p:nvSpPr>
                <p:cNvPr id="35" name="Round Same Side Corner Rectangle 34">
                  <a:extLst>
                    <a:ext uri="{FF2B5EF4-FFF2-40B4-BE49-F238E27FC236}">
                      <a16:creationId xmlns:a16="http://schemas.microsoft.com/office/drawing/2014/main" id="{6CAEE3E4-9229-A547-9B5C-ECA7103BB321}"/>
                    </a:ext>
                  </a:extLst>
                </p:cNvPr>
                <p:cNvSpPr/>
                <p:nvPr/>
              </p:nvSpPr>
              <p:spPr>
                <a:xfrm>
                  <a:off x="987305" y="1738679"/>
                  <a:ext cx="3493914" cy="922439"/>
                </a:xfrm>
                <a:prstGeom prst="round2SameRect">
                  <a:avLst/>
                </a:prstGeom>
                <a:solidFill>
                  <a:schemeClr val="tx1">
                    <a:lumMod val="75000"/>
                  </a:schemeClr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8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Psychological</a:t>
                  </a:r>
                </a:p>
              </p:txBody>
            </p:sp>
            <p:sp>
              <p:nvSpPr>
                <p:cNvPr id="41" name="Round Same Side Corner Rectangle 40">
                  <a:extLst>
                    <a:ext uri="{FF2B5EF4-FFF2-40B4-BE49-F238E27FC236}">
                      <a16:creationId xmlns:a16="http://schemas.microsoft.com/office/drawing/2014/main" id="{F2765C27-06D3-614F-8B67-56E201A11E59}"/>
                    </a:ext>
                  </a:extLst>
                </p:cNvPr>
                <p:cNvSpPr/>
                <p:nvPr/>
              </p:nvSpPr>
              <p:spPr>
                <a:xfrm rot="10800000">
                  <a:off x="987304" y="2663946"/>
                  <a:ext cx="3493914" cy="3452407"/>
                </a:xfrm>
                <a:prstGeom prst="round2SameRect">
                  <a:avLst/>
                </a:prstGeom>
                <a:solidFill>
                  <a:schemeClr val="tx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 b="1" dirty="0">
                    <a:solidFill>
                      <a:srgbClr val="1B182E"/>
                    </a:solidFill>
                    <a:latin typeface="Avenir Heavy" panose="02000503020000020003" pitchFamily="2" charset="0"/>
                  </a:endParaRP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FD5216CF-AF9C-5849-BB5B-DD7414FA2F7D}"/>
                    </a:ext>
                  </a:extLst>
                </p:cNvPr>
                <p:cNvSpPr txBox="1"/>
                <p:nvPr/>
              </p:nvSpPr>
              <p:spPr>
                <a:xfrm>
                  <a:off x="1172406" y="2666726"/>
                  <a:ext cx="3149391" cy="33590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Parents’ lack of confidence in their own abilities to help their child 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Issues with mental health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Perceptions about racism and poverty</a:t>
                  </a:r>
                </a:p>
              </p:txBody>
            </p:sp>
          </p:grp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EE894BE2-1DCA-844B-BBDC-C5EB70A147E9}"/>
                </a:ext>
              </a:extLst>
            </p:cNvPr>
            <p:cNvGrpSpPr/>
            <p:nvPr/>
          </p:nvGrpSpPr>
          <p:grpSpPr>
            <a:xfrm>
              <a:off x="8008635" y="1469952"/>
              <a:ext cx="3382042" cy="4291831"/>
              <a:chOff x="987305" y="1738679"/>
              <a:chExt cx="3493914" cy="4377674"/>
            </a:xfrm>
          </p:grpSpPr>
          <p:sp>
            <p:nvSpPr>
              <p:cNvPr id="45" name="Round Same Side Corner Rectangle 44">
                <a:extLst>
                  <a:ext uri="{FF2B5EF4-FFF2-40B4-BE49-F238E27FC236}">
                    <a16:creationId xmlns:a16="http://schemas.microsoft.com/office/drawing/2014/main" id="{50BCD38F-7BD6-8949-9375-98D502B45D8F}"/>
                  </a:ext>
                </a:extLst>
              </p:cNvPr>
              <p:cNvSpPr/>
              <p:nvPr/>
            </p:nvSpPr>
            <p:spPr>
              <a:xfrm>
                <a:off x="987305" y="1738679"/>
                <a:ext cx="3493914" cy="922439"/>
              </a:xfrm>
              <a:prstGeom prst="round2SameRect">
                <a:avLst/>
              </a:prstGeom>
              <a:solidFill>
                <a:schemeClr val="tx1">
                  <a:lumMod val="75000"/>
                </a:scheme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School Climate</a:t>
                </a:r>
              </a:p>
            </p:txBody>
          </p:sp>
          <p:sp>
            <p:nvSpPr>
              <p:cNvPr id="46" name="Round Same Side Corner Rectangle 45">
                <a:extLst>
                  <a:ext uri="{FF2B5EF4-FFF2-40B4-BE49-F238E27FC236}">
                    <a16:creationId xmlns:a16="http://schemas.microsoft.com/office/drawing/2014/main" id="{2A196116-10CB-D742-9539-15AC7C28AFAE}"/>
                  </a:ext>
                </a:extLst>
              </p:cNvPr>
              <p:cNvSpPr/>
              <p:nvPr/>
            </p:nvSpPr>
            <p:spPr>
              <a:xfrm rot="10800000">
                <a:off x="987305" y="2663946"/>
                <a:ext cx="3493914" cy="3452407"/>
              </a:xfrm>
              <a:prstGeom prst="round2SameRect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rgbClr val="1B182E"/>
                  </a:solidFill>
                  <a:latin typeface="Avenir Heavy" panose="02000503020000020003" pitchFamily="2" charset="0"/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768ADC69-D0E4-0546-94CA-87B3767A8FC6}"/>
                  </a:ext>
                </a:extLst>
              </p:cNvPr>
              <p:cNvSpPr txBox="1"/>
              <p:nvPr/>
            </p:nvSpPr>
            <p:spPr>
              <a:xfrm>
                <a:off x="1172406" y="2666726"/>
                <a:ext cx="3149391" cy="33590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sz="22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Unwelcoming environment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sz="22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Issues with conveying information to parents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sz="22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Lack of access to their child’s teacher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375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8A00A08-E4E6-4184-B484-E0E034072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171" y="13882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780E404-3121-4F33-AF2D-65F659A97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7675" y="288981"/>
            <a:ext cx="1262947" cy="1335600"/>
            <a:chOff x="2678417" y="2427951"/>
            <a:chExt cx="1262947" cy="1335600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339341D-8322-49F1-91DA-6D115CCAE7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EB9DB0E-3B0E-411A-9274-448D565CA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B158E9A-DBF4-4AA7-B6B7-8C8EB2FBD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125249" y="5435090"/>
            <a:ext cx="762805" cy="734873"/>
            <a:chOff x="7950336" y="1300590"/>
            <a:chExt cx="762805" cy="734873"/>
          </a:xfrm>
        </p:grpSpPr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6150ACFD-AEC6-42A3-A5A7-E7AD6B13E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20298" y="1428832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DB4D1217-FEB1-4D2A-80F4-C227B66D72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066503" y="1339815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id="{0BCA7138-22BA-4785-8B3D-9D45213E8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17173" y="1608753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CE1FDD52-BBB7-2742-81C1-80D9BA858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Common Forms of Involvement</a:t>
            </a:r>
          </a:p>
        </p:txBody>
      </p:sp>
      <p:pic>
        <p:nvPicPr>
          <p:cNvPr id="35" name="Picture 34" descr="Logo&#10;&#10;Description automatically generated">
            <a:extLst>
              <a:ext uri="{FF2B5EF4-FFF2-40B4-BE49-F238E27FC236}">
                <a16:creationId xmlns:a16="http://schemas.microsoft.com/office/drawing/2014/main" id="{67ACA28E-7B49-AB4D-9D24-791F69313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5F5F341-92B0-E743-8425-5E2F5977E5EC}"/>
              </a:ext>
            </a:extLst>
          </p:cNvPr>
          <p:cNvGrpSpPr/>
          <p:nvPr/>
        </p:nvGrpSpPr>
        <p:grpSpPr>
          <a:xfrm>
            <a:off x="2348948" y="1568266"/>
            <a:ext cx="7503198" cy="4581627"/>
            <a:chOff x="2222454" y="1484889"/>
            <a:chExt cx="7503198" cy="4581627"/>
          </a:xfrm>
        </p:grpSpPr>
        <p:sp>
          <p:nvSpPr>
            <p:cNvPr id="2" name="Round Single Corner Rectangle 1">
              <a:extLst>
                <a:ext uri="{FF2B5EF4-FFF2-40B4-BE49-F238E27FC236}">
                  <a16:creationId xmlns:a16="http://schemas.microsoft.com/office/drawing/2014/main" id="{40EEA692-AC43-774D-A9AF-2BF6C40FAA53}"/>
                </a:ext>
              </a:extLst>
            </p:cNvPr>
            <p:cNvSpPr/>
            <p:nvPr/>
          </p:nvSpPr>
          <p:spPr>
            <a:xfrm>
              <a:off x="6068052" y="1484890"/>
              <a:ext cx="3657600" cy="2194560"/>
            </a:xfrm>
            <a:prstGeom prst="round1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rgbClr val="1B182E"/>
                </a:solidFill>
                <a:latin typeface="Avenir Heavy" panose="02000503020000020003" pitchFamily="2" charset="0"/>
              </a:endParaRPr>
            </a:p>
          </p:txBody>
        </p:sp>
        <p:sp>
          <p:nvSpPr>
            <p:cNvPr id="23" name="Round Single Corner Rectangle 22">
              <a:extLst>
                <a:ext uri="{FF2B5EF4-FFF2-40B4-BE49-F238E27FC236}">
                  <a16:creationId xmlns:a16="http://schemas.microsoft.com/office/drawing/2014/main" id="{BFD25AD5-C103-274D-9195-778EE09491B8}"/>
                </a:ext>
              </a:extLst>
            </p:cNvPr>
            <p:cNvSpPr/>
            <p:nvPr/>
          </p:nvSpPr>
          <p:spPr>
            <a:xfrm rot="10800000" flipV="1">
              <a:off x="2242211" y="1484889"/>
              <a:ext cx="3657600" cy="2194560"/>
            </a:xfrm>
            <a:prstGeom prst="round1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rgbClr val="1B182E"/>
                </a:solidFill>
                <a:latin typeface="Avenir Heavy" panose="02000503020000020003" pitchFamily="2" charset="0"/>
              </a:endParaRPr>
            </a:p>
          </p:txBody>
        </p:sp>
        <p:sp>
          <p:nvSpPr>
            <p:cNvPr id="25" name="Round Single Corner Rectangle 24">
              <a:extLst>
                <a:ext uri="{FF2B5EF4-FFF2-40B4-BE49-F238E27FC236}">
                  <a16:creationId xmlns:a16="http://schemas.microsoft.com/office/drawing/2014/main" id="{C532EC96-A7D3-364D-BC94-A7318FCB06E2}"/>
                </a:ext>
              </a:extLst>
            </p:cNvPr>
            <p:cNvSpPr/>
            <p:nvPr/>
          </p:nvSpPr>
          <p:spPr>
            <a:xfrm rot="10800000">
              <a:off x="2222454" y="3871956"/>
              <a:ext cx="3657600" cy="2194560"/>
            </a:xfrm>
            <a:prstGeom prst="round1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latin typeface="Avenir Heavy" panose="02000503020000020003" pitchFamily="2" charset="0"/>
              </a:endParaRPr>
            </a:p>
          </p:txBody>
        </p:sp>
        <p:sp>
          <p:nvSpPr>
            <p:cNvPr id="33" name="Round Single Corner Rectangle 32">
              <a:extLst>
                <a:ext uri="{FF2B5EF4-FFF2-40B4-BE49-F238E27FC236}">
                  <a16:creationId xmlns:a16="http://schemas.microsoft.com/office/drawing/2014/main" id="{461D5F8A-EC66-4546-ACD0-6029187B1DA9}"/>
                </a:ext>
              </a:extLst>
            </p:cNvPr>
            <p:cNvSpPr/>
            <p:nvPr/>
          </p:nvSpPr>
          <p:spPr>
            <a:xfrm rot="10800000" flipH="1">
              <a:off x="6068052" y="3871956"/>
              <a:ext cx="3657600" cy="2194560"/>
            </a:xfrm>
            <a:prstGeom prst="round1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9BAD3FDF-227A-2D4C-9A9B-A9D660D200DB}"/>
                </a:ext>
              </a:extLst>
            </p:cNvPr>
            <p:cNvSpPr txBox="1"/>
            <p:nvPr/>
          </p:nvSpPr>
          <p:spPr>
            <a:xfrm>
              <a:off x="2442317" y="4374476"/>
              <a:ext cx="32573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Going to classes or workshops alongside teachers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19741B2-D9DF-7243-A347-2B223456B58C}"/>
                </a:ext>
              </a:extLst>
            </p:cNvPr>
            <p:cNvSpPr txBox="1"/>
            <p:nvPr/>
          </p:nvSpPr>
          <p:spPr>
            <a:xfrm>
              <a:off x="6268158" y="4358624"/>
              <a:ext cx="32573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Assisting in events such as field trips or fundraisers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B36A15F-9801-F541-9314-CA5365A9F45B}"/>
                </a:ext>
              </a:extLst>
            </p:cNvPr>
            <p:cNvSpPr txBox="1"/>
            <p:nvPr/>
          </p:nvSpPr>
          <p:spPr>
            <a:xfrm>
              <a:off x="6268158" y="1679439"/>
              <a:ext cx="32573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Supporting their child by going to performances, games, or award ceremonies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3F84801C-2950-BC4F-9FC6-9AD54E09A353}"/>
                </a:ext>
              </a:extLst>
            </p:cNvPr>
            <p:cNvSpPr txBox="1"/>
            <p:nvPr/>
          </p:nvSpPr>
          <p:spPr>
            <a:xfrm>
              <a:off x="2442317" y="2168539"/>
              <a:ext cx="32573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Helping their child with homework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7980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EBFBB3C-FA07-4A06-A8D8-D690F92A2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56000" y="501282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19FEFA25-0EB8-A042-912E-FFE98B110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Methods to Improve Involvement</a:t>
            </a:r>
          </a:p>
        </p:txBody>
      </p:sp>
      <p:pic>
        <p:nvPicPr>
          <p:cNvPr id="42" name="Picture 41" descr="Logo&#10;&#10;Description automatically generated">
            <a:extLst>
              <a:ext uri="{FF2B5EF4-FFF2-40B4-BE49-F238E27FC236}">
                <a16:creationId xmlns:a16="http://schemas.microsoft.com/office/drawing/2014/main" id="{7DACA3FA-20D5-A544-ABC0-119B2D6FC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28C87D26-A7D3-BA41-AA68-2536809E69E7}"/>
              </a:ext>
            </a:extLst>
          </p:cNvPr>
          <p:cNvGrpSpPr/>
          <p:nvPr/>
        </p:nvGrpSpPr>
        <p:grpSpPr>
          <a:xfrm>
            <a:off x="2148342" y="1788021"/>
            <a:ext cx="7895315" cy="4151107"/>
            <a:chOff x="1614604" y="1864571"/>
            <a:chExt cx="7895315" cy="415110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6134922-7411-DD48-85FC-54DF8A0A8BC3}"/>
                </a:ext>
              </a:extLst>
            </p:cNvPr>
            <p:cNvSpPr/>
            <p:nvPr/>
          </p:nvSpPr>
          <p:spPr>
            <a:xfrm>
              <a:off x="1614605" y="1864571"/>
              <a:ext cx="3955447" cy="4151107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D1250C7-C611-C34B-B109-1F0EBC5E01A6}"/>
                </a:ext>
              </a:extLst>
            </p:cNvPr>
            <p:cNvSpPr/>
            <p:nvPr/>
          </p:nvSpPr>
          <p:spPr>
            <a:xfrm>
              <a:off x="5554472" y="1864571"/>
              <a:ext cx="3955447" cy="4151107"/>
            </a:xfrm>
            <a:prstGeom prst="rect">
              <a:avLst/>
            </a:prstGeom>
            <a:solidFill>
              <a:schemeClr val="tx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ight Arrow 4">
              <a:extLst>
                <a:ext uri="{FF2B5EF4-FFF2-40B4-BE49-F238E27FC236}">
                  <a16:creationId xmlns:a16="http://schemas.microsoft.com/office/drawing/2014/main" id="{60B9229D-9895-9647-B7F2-24398D4AEC53}"/>
                </a:ext>
              </a:extLst>
            </p:cNvPr>
            <p:cNvSpPr/>
            <p:nvPr/>
          </p:nvSpPr>
          <p:spPr>
            <a:xfrm>
              <a:off x="5133195" y="3611825"/>
              <a:ext cx="917327" cy="656597"/>
            </a:xfrm>
            <a:prstGeom prst="rightArrow">
              <a:avLst/>
            </a:prstGeom>
            <a:solidFill>
              <a:srgbClr val="1B182E"/>
            </a:solidFill>
            <a:ln w="38100">
              <a:solidFill>
                <a:srgbClr val="1B182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E96A481-2AD3-D347-9B27-CD8516F4FC39}"/>
                </a:ext>
              </a:extLst>
            </p:cNvPr>
            <p:cNvSpPr txBox="1"/>
            <p:nvPr/>
          </p:nvSpPr>
          <p:spPr>
            <a:xfrm>
              <a:off x="1614604" y="1980864"/>
              <a:ext cx="392123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Meeting the Physical Needs of the Families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FA72924-94F8-4148-8AF2-30B0C590377A}"/>
                </a:ext>
              </a:extLst>
            </p:cNvPr>
            <p:cNvSpPr txBox="1"/>
            <p:nvPr/>
          </p:nvSpPr>
          <p:spPr>
            <a:xfrm>
              <a:off x="5570051" y="1980863"/>
              <a:ext cx="3939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Enhancing Involvement in Education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376A97E-AEB6-DB42-B3F2-7F6C9CA1B2DC}"/>
                </a:ext>
              </a:extLst>
            </p:cNvPr>
            <p:cNvSpPr txBox="1"/>
            <p:nvPr/>
          </p:nvSpPr>
          <p:spPr>
            <a:xfrm>
              <a:off x="2050733" y="2797996"/>
              <a:ext cx="3048551" cy="3108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22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Become a full-service community center</a:t>
              </a:r>
            </a:p>
            <a:p>
              <a:pPr marL="914400" lvl="1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Provide items like food and clothing</a:t>
              </a:r>
            </a:p>
            <a:p>
              <a:pPr marL="914400" lvl="1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Hold English and technology classes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97023C3-9C73-1D4F-90A4-C100DDB54053}"/>
                </a:ext>
              </a:extLst>
            </p:cNvPr>
            <p:cNvSpPr txBox="1"/>
            <p:nvPr/>
          </p:nvSpPr>
          <p:spPr>
            <a:xfrm>
              <a:off x="6025240" y="2803941"/>
              <a:ext cx="3048551" cy="29546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22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Have teachers hold office hours</a:t>
              </a:r>
            </a:p>
            <a:p>
              <a:pPr marL="457200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22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Teach parents about what their child is learning</a:t>
              </a:r>
            </a:p>
            <a:p>
              <a:pPr marL="457200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22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Provide constant updates about child progress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2507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id="{BF684EF3-5057-DE42-A759-D15A6C0BA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Agenda</a:t>
            </a:r>
          </a:p>
        </p:txBody>
      </p:sp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4F2529B2-5666-9D44-B46A-CEDE05051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7503E1D-E63A-284E-A91C-7EFA40DEC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42220"/>
              </p:ext>
            </p:extLst>
          </p:nvPr>
        </p:nvGraphicFramePr>
        <p:xfrm>
          <a:off x="532707" y="1630880"/>
          <a:ext cx="1121837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8377">
                  <a:extLst>
                    <a:ext uri="{9D8B030D-6E8A-4147-A177-3AD203B41FA5}">
                      <a16:colId xmlns:a16="http://schemas.microsoft.com/office/drawing/2014/main" val="2825548494"/>
                    </a:ext>
                  </a:extLst>
                </a:gridCol>
              </a:tblGrid>
              <a:tr h="359558">
                <a:tc>
                  <a:txBody>
                    <a:bodyPr/>
                    <a:lstStyle/>
                    <a:p>
                      <a:pPr marL="457200" lvl="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Project Introduction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920875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Literature Review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4549736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rgbClr val="1B182E"/>
                          </a:solidFill>
                          <a:latin typeface="Avenir Heavy" panose="02000503020000020003" pitchFamily="2" charset="0"/>
                        </a:rPr>
                        <a:t>Methods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4586587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Recommendations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70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035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3840CF4-F848-4FE0-AEA6-C9E806911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20950" y="549275"/>
            <a:ext cx="667802" cy="631474"/>
            <a:chOff x="10478914" y="1506691"/>
            <a:chExt cx="667802" cy="631474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4B46153-41DB-494F-9B08-EBCCF27283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B6D42DA-2D84-4A50-A359-7A5C651B1C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0" name="Oval 39">
            <a:extLst>
              <a:ext uri="{FF2B5EF4-FFF2-40B4-BE49-F238E27FC236}">
                <a16:creationId xmlns:a16="http://schemas.microsoft.com/office/drawing/2014/main" id="{94459D96-B947-4C7F-8BCA-915F8B07C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2954" y="5171203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CBE29F62-B1EC-4A42-B33A-4C55FBF59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Interview with the Parent Lead</a:t>
            </a:r>
          </a:p>
        </p:txBody>
      </p:sp>
      <p:pic>
        <p:nvPicPr>
          <p:cNvPr id="33" name="Picture 32" descr="Logo&#10;&#10;Description automatically generated">
            <a:extLst>
              <a:ext uri="{FF2B5EF4-FFF2-40B4-BE49-F238E27FC236}">
                <a16:creationId xmlns:a16="http://schemas.microsoft.com/office/drawing/2014/main" id="{E714D25A-74C2-DB44-965A-7AEFF3153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7F7F77E9-99DF-1A4E-B632-444F7F4A576C}"/>
              </a:ext>
            </a:extLst>
          </p:cNvPr>
          <p:cNvGrpSpPr/>
          <p:nvPr/>
        </p:nvGrpSpPr>
        <p:grpSpPr>
          <a:xfrm>
            <a:off x="2304890" y="1407513"/>
            <a:ext cx="7220419" cy="4973352"/>
            <a:chOff x="1800802" y="1608320"/>
            <a:chExt cx="7220419" cy="497335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375E067-F715-0443-B3B3-1AE21E84498D}"/>
                </a:ext>
              </a:extLst>
            </p:cNvPr>
            <p:cNvSpPr/>
            <p:nvPr/>
          </p:nvSpPr>
          <p:spPr>
            <a:xfrm>
              <a:off x="1800802" y="1608320"/>
              <a:ext cx="3529481" cy="1558626"/>
            </a:xfrm>
            <a:prstGeom prst="rect">
              <a:avLst/>
            </a:prstGeom>
            <a:solidFill>
              <a:schemeClr val="tx1">
                <a:lumMod val="9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Biggest Barrier</a:t>
              </a:r>
            </a:p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Language Barriers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09ED15A-D6AF-E448-BDAF-999EE08DD951}"/>
                </a:ext>
              </a:extLst>
            </p:cNvPr>
            <p:cNvSpPr/>
            <p:nvPr/>
          </p:nvSpPr>
          <p:spPr>
            <a:xfrm>
              <a:off x="5491740" y="1608320"/>
              <a:ext cx="3529481" cy="1558626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Avenir Heavy" panose="02000503020000020003" pitchFamily="2" charset="0"/>
                </a:rPr>
                <a:t>The school brought in a Spanish translator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80AA287-C913-014D-91A3-EF954C1D236B}"/>
                </a:ext>
              </a:extLst>
            </p:cNvPr>
            <p:cNvSpPr/>
            <p:nvPr/>
          </p:nvSpPr>
          <p:spPr>
            <a:xfrm>
              <a:off x="1800802" y="3315683"/>
              <a:ext cx="3529481" cy="1558626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Materializing Parent Ideas</a:t>
              </a:r>
            </a:p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Fundraiser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2DB09F0-BA70-B14C-9712-FEE24C0860DC}"/>
                </a:ext>
              </a:extLst>
            </p:cNvPr>
            <p:cNvSpPr/>
            <p:nvPr/>
          </p:nvSpPr>
          <p:spPr>
            <a:xfrm>
              <a:off x="5491740" y="3315683"/>
              <a:ext cx="3529481" cy="1558626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Avenir Heavy" panose="02000503020000020003" pitchFamily="2" charset="0"/>
                </a:rPr>
                <a:t>The plans for the fundraiser fell through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A52FD19-E627-5E45-ACB7-E51384038AB0}"/>
                </a:ext>
              </a:extLst>
            </p:cNvPr>
            <p:cNvSpPr/>
            <p:nvPr/>
          </p:nvSpPr>
          <p:spPr>
            <a:xfrm>
              <a:off x="1800802" y="5023046"/>
              <a:ext cx="3529481" cy="1558626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Events that Bring in Parents</a:t>
              </a:r>
            </a:p>
            <a:p>
              <a:pPr algn="ctr"/>
              <a:r>
                <a:rPr lang="en-US" sz="24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Child Involvement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D45441F-EC69-2142-905E-C879D52B6B30}"/>
                </a:ext>
              </a:extLst>
            </p:cNvPr>
            <p:cNvSpPr/>
            <p:nvPr/>
          </p:nvSpPr>
          <p:spPr>
            <a:xfrm>
              <a:off x="5491740" y="5023046"/>
              <a:ext cx="3529481" cy="1558626"/>
            </a:xfrm>
            <a:prstGeom prst="rect">
              <a:avLst/>
            </a:prstGeom>
            <a:solidFill>
              <a:srgbClr val="1B182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Avenir Heavy" panose="02000503020000020003" pitchFamily="2" charset="0"/>
                </a:rPr>
                <a:t>Class presentations about what they are learning</a:t>
              </a:r>
            </a:p>
          </p:txBody>
        </p:sp>
      </p:grpSp>
      <p:sp>
        <p:nvSpPr>
          <p:cNvPr id="41" name="Right Arrow 40">
            <a:extLst>
              <a:ext uri="{FF2B5EF4-FFF2-40B4-BE49-F238E27FC236}">
                <a16:creationId xmlns:a16="http://schemas.microsoft.com/office/drawing/2014/main" id="{F40449CB-02E7-E34F-A038-ECBBE31D7CC0}"/>
              </a:ext>
            </a:extLst>
          </p:cNvPr>
          <p:cNvSpPr/>
          <p:nvPr/>
        </p:nvSpPr>
        <p:spPr>
          <a:xfrm>
            <a:off x="5649684" y="2035761"/>
            <a:ext cx="595253" cy="399708"/>
          </a:xfrm>
          <a:prstGeom prst="rightArrow">
            <a:avLst/>
          </a:prstGeom>
          <a:solidFill>
            <a:srgbClr val="1B182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ight Arrow 42">
            <a:extLst>
              <a:ext uri="{FF2B5EF4-FFF2-40B4-BE49-F238E27FC236}">
                <a16:creationId xmlns:a16="http://schemas.microsoft.com/office/drawing/2014/main" id="{F2BC6F58-9BFF-B64B-88DF-989B08A873F3}"/>
              </a:ext>
            </a:extLst>
          </p:cNvPr>
          <p:cNvSpPr/>
          <p:nvPr/>
        </p:nvSpPr>
        <p:spPr>
          <a:xfrm>
            <a:off x="5649684" y="3619731"/>
            <a:ext cx="595253" cy="399708"/>
          </a:xfrm>
          <a:prstGeom prst="rightArrow">
            <a:avLst/>
          </a:prstGeom>
          <a:solidFill>
            <a:srgbClr val="1B182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D36B4317-AF42-104E-9296-1DCDC90E8AC0}"/>
              </a:ext>
            </a:extLst>
          </p:cNvPr>
          <p:cNvSpPr/>
          <p:nvPr/>
        </p:nvSpPr>
        <p:spPr>
          <a:xfrm>
            <a:off x="5698201" y="5432915"/>
            <a:ext cx="595253" cy="399708"/>
          </a:xfrm>
          <a:prstGeom prst="rightArrow">
            <a:avLst/>
          </a:prstGeom>
          <a:solidFill>
            <a:srgbClr val="1B182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693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F2D4ED5-DC78-4C88-97AA-483206C53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70793" y="0"/>
            <a:ext cx="1468514" cy="1521012"/>
            <a:chOff x="5236793" y="2432482"/>
            <a:chExt cx="1468514" cy="1521012"/>
          </a:xfrm>
        </p:grpSpPr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0DE0B65A-4839-40B2-BA92-1464FEADB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463135" y="2432482"/>
              <a:ext cx="1242172" cy="729202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6">
              <a:extLst>
                <a:ext uri="{FF2B5EF4-FFF2-40B4-BE49-F238E27FC236}">
                  <a16:creationId xmlns:a16="http://schemas.microsoft.com/office/drawing/2014/main" id="{842A0A68-39DD-4DA7-BAD5-63B9C13987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36793" y="2566400"/>
              <a:ext cx="611884" cy="1076550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21A69E50-7E10-45C3-B4F2-19DBA7748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765469" y="2876944"/>
              <a:ext cx="630288" cy="1076550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40000"/>
                    <a:lumOff val="6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D166A8AB-8924-421C-BCED-B54DBC405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77897" y="5497189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34CF76DA-C6D8-DF42-861D-95F4C702C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Observations </a:t>
            </a:r>
            <a:r>
              <a:rPr lang="en-US" b="1">
                <a:latin typeface="Avenir Black" panose="02000503020000020003" pitchFamily="2" charset="0"/>
                <a:cs typeface="Calibri" panose="020F0502020204030204" pitchFamily="34" charset="0"/>
              </a:rPr>
              <a:t>of Parent </a:t>
            </a:r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Meetings</a:t>
            </a:r>
          </a:p>
        </p:txBody>
      </p:sp>
      <p:pic>
        <p:nvPicPr>
          <p:cNvPr id="37" name="Picture 36" descr="Logo&#10;&#10;Description automatically generated">
            <a:extLst>
              <a:ext uri="{FF2B5EF4-FFF2-40B4-BE49-F238E27FC236}">
                <a16:creationId xmlns:a16="http://schemas.microsoft.com/office/drawing/2014/main" id="{AC721EFB-A59C-0241-A34A-3FD1967E4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5CED658B-281C-844F-BE59-480E79F21713}"/>
              </a:ext>
            </a:extLst>
          </p:cNvPr>
          <p:cNvGrpSpPr/>
          <p:nvPr/>
        </p:nvGrpSpPr>
        <p:grpSpPr>
          <a:xfrm>
            <a:off x="801322" y="1632881"/>
            <a:ext cx="10609505" cy="4372334"/>
            <a:chOff x="801321" y="1469952"/>
            <a:chExt cx="6985701" cy="4372334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16092E4-D87B-0640-AF27-0AF1B4980C3A}"/>
                </a:ext>
              </a:extLst>
            </p:cNvPr>
            <p:cNvGrpSpPr/>
            <p:nvPr/>
          </p:nvGrpSpPr>
          <p:grpSpPr>
            <a:xfrm>
              <a:off x="801321" y="1469952"/>
              <a:ext cx="3382044" cy="4372334"/>
              <a:chOff x="987304" y="1738679"/>
              <a:chExt cx="3493915" cy="4459788"/>
            </a:xfrm>
          </p:grpSpPr>
          <p:sp>
            <p:nvSpPr>
              <p:cNvPr id="28" name="Round Same Side Corner Rectangle 27">
                <a:extLst>
                  <a:ext uri="{FF2B5EF4-FFF2-40B4-BE49-F238E27FC236}">
                    <a16:creationId xmlns:a16="http://schemas.microsoft.com/office/drawing/2014/main" id="{CCC2A135-C023-8042-80E2-741B13B7A596}"/>
                  </a:ext>
                </a:extLst>
              </p:cNvPr>
              <p:cNvSpPr/>
              <p:nvPr/>
            </p:nvSpPr>
            <p:spPr>
              <a:xfrm>
                <a:off x="987305" y="1738679"/>
                <a:ext cx="3493914" cy="922439"/>
              </a:xfrm>
              <a:prstGeom prst="round2SameRect">
                <a:avLst/>
              </a:prstGeom>
              <a:solidFill>
                <a:schemeClr val="tx1">
                  <a:lumMod val="75000"/>
                </a:scheme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January 20</a:t>
                </a:r>
                <a:r>
                  <a:rPr lang="en-US" sz="2800" b="1" baseline="30000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th</a:t>
                </a:r>
              </a:p>
            </p:txBody>
          </p:sp>
          <p:sp>
            <p:nvSpPr>
              <p:cNvPr id="30" name="Round Same Side Corner Rectangle 29">
                <a:extLst>
                  <a:ext uri="{FF2B5EF4-FFF2-40B4-BE49-F238E27FC236}">
                    <a16:creationId xmlns:a16="http://schemas.microsoft.com/office/drawing/2014/main" id="{52C41D18-672D-4542-836E-C82B9AF57A14}"/>
                  </a:ext>
                </a:extLst>
              </p:cNvPr>
              <p:cNvSpPr/>
              <p:nvPr/>
            </p:nvSpPr>
            <p:spPr>
              <a:xfrm rot="10800000">
                <a:off x="987304" y="2663946"/>
                <a:ext cx="3493914" cy="3452407"/>
              </a:xfrm>
              <a:prstGeom prst="round2SameRect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rgbClr val="1B182E"/>
                  </a:solidFill>
                  <a:latin typeface="Avenir Heavy" panose="02000503020000020003" pitchFamily="2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8FE8055-8540-2841-9B54-C9B385592F7C}"/>
                  </a:ext>
                </a:extLst>
              </p:cNvPr>
              <p:cNvSpPr txBox="1"/>
              <p:nvPr/>
            </p:nvSpPr>
            <p:spPr>
              <a:xfrm>
                <a:off x="1172406" y="2666725"/>
                <a:ext cx="3149391" cy="3531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Agenda: discuss and vote on a shortened school day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Attendance: 60 total on call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Positive, welcoming environment</a:t>
                </a:r>
              </a:p>
              <a:p>
                <a:pPr marL="914400" lvl="1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sz="16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Teachers and parents were chatting at the beginning of the call</a:t>
                </a:r>
              </a:p>
              <a:p>
                <a:pPr marL="914400" lvl="1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sz="16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Parents felt comfortable discussing vote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Parents mentioned that they would update parents who did not attend meeting</a:t>
                </a: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90E5A22-F2DD-2A49-AD13-2DDEF6167297}"/>
                </a:ext>
              </a:extLst>
            </p:cNvPr>
            <p:cNvGrpSpPr/>
            <p:nvPr/>
          </p:nvGrpSpPr>
          <p:grpSpPr>
            <a:xfrm>
              <a:off x="4404978" y="1469952"/>
              <a:ext cx="3382044" cy="4291831"/>
              <a:chOff x="987304" y="1738679"/>
              <a:chExt cx="3493915" cy="4377674"/>
            </a:xfrm>
          </p:grpSpPr>
          <p:sp>
            <p:nvSpPr>
              <p:cNvPr id="20" name="Round Same Side Corner Rectangle 19">
                <a:extLst>
                  <a:ext uri="{FF2B5EF4-FFF2-40B4-BE49-F238E27FC236}">
                    <a16:creationId xmlns:a16="http://schemas.microsoft.com/office/drawing/2014/main" id="{7F8DA501-539B-EA48-BA4A-30BD65E7E71A}"/>
                  </a:ext>
                </a:extLst>
              </p:cNvPr>
              <p:cNvSpPr/>
              <p:nvPr/>
            </p:nvSpPr>
            <p:spPr>
              <a:xfrm>
                <a:off x="987305" y="1738679"/>
                <a:ext cx="3493914" cy="922439"/>
              </a:xfrm>
              <a:prstGeom prst="round2SameRect">
                <a:avLst/>
              </a:prstGeom>
              <a:solidFill>
                <a:schemeClr val="tx1">
                  <a:lumMod val="75000"/>
                </a:scheme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March 22</a:t>
                </a:r>
                <a:r>
                  <a:rPr lang="en-US" sz="2800" b="1" baseline="30000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nd</a:t>
                </a:r>
              </a:p>
            </p:txBody>
          </p:sp>
          <p:sp>
            <p:nvSpPr>
              <p:cNvPr id="21" name="Round Same Side Corner Rectangle 20">
                <a:extLst>
                  <a:ext uri="{FF2B5EF4-FFF2-40B4-BE49-F238E27FC236}">
                    <a16:creationId xmlns:a16="http://schemas.microsoft.com/office/drawing/2014/main" id="{3496F95B-5035-144E-BCF6-2FD96421BA72}"/>
                  </a:ext>
                </a:extLst>
              </p:cNvPr>
              <p:cNvSpPr/>
              <p:nvPr/>
            </p:nvSpPr>
            <p:spPr>
              <a:xfrm rot="10800000">
                <a:off x="987304" y="2663946"/>
                <a:ext cx="3493914" cy="3452407"/>
              </a:xfrm>
              <a:prstGeom prst="round2SameRect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b="1" dirty="0">
                  <a:solidFill>
                    <a:srgbClr val="1B182E"/>
                  </a:solidFill>
                  <a:latin typeface="Avenir Heavy" panose="02000503020000020003" pitchFamily="2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5F0F4FF-7920-CB47-B047-B589DF62F829}"/>
                  </a:ext>
                </a:extLst>
              </p:cNvPr>
              <p:cNvSpPr txBox="1"/>
              <p:nvPr/>
            </p:nvSpPr>
            <p:spPr>
              <a:xfrm>
                <a:off x="1172406" y="2666726"/>
                <a:ext cx="3149391" cy="32021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Agenda: Facilitated training on how to help students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Attendance: 7 total people on the call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Staff was complimenting the children of parents on the call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Facilitator of workshop did not come </a:t>
                </a:r>
                <a:r>
                  <a:rPr lang="en-US" b="1" dirty="0">
                    <a:solidFill>
                      <a:srgbClr val="1B182E"/>
                    </a:solidFill>
                    <a:latin typeface="Avenir Heavy" panose="02000503020000020003" pitchFamily="2" charset="0"/>
                    <a:sym typeface="Wingdings" pitchFamily="2" charset="2"/>
                  </a:rPr>
                  <a:t> discussed techniques for improving parent involvement</a:t>
                </a:r>
              </a:p>
              <a:p>
                <a:pPr marL="914400" lvl="1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US" sz="1600" b="1" dirty="0">
                    <a:solidFill>
                      <a:srgbClr val="1B182E"/>
                    </a:solidFill>
                    <a:latin typeface="Avenir Heavy" panose="02000503020000020003" pitchFamily="2" charset="0"/>
                    <a:sym typeface="Wingdings" pitchFamily="2" charset="2"/>
                  </a:rPr>
                  <a:t>Thanked parents for all their ideas</a:t>
                </a:r>
                <a:endParaRPr lang="en-US" sz="1600" b="1" dirty="0">
                  <a:solidFill>
                    <a:srgbClr val="1B182E"/>
                  </a:solidFill>
                  <a:latin typeface="Avenir Heavy" panose="02000503020000020003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16117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37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39">
            <a:extLst>
              <a:ext uri="{FF2B5EF4-FFF2-40B4-BE49-F238E27FC236}">
                <a16:creationId xmlns:a16="http://schemas.microsoft.com/office/drawing/2014/main" id="{5A492954-D4E6-4FAF-94AC-292DFFFDC5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23202" y="2017837"/>
            <a:ext cx="671610" cy="631474"/>
            <a:chOff x="8371777" y="4172213"/>
            <a:chExt cx="671610" cy="631474"/>
          </a:xfrm>
        </p:grpSpPr>
        <p:sp>
          <p:nvSpPr>
            <p:cNvPr id="47" name="Freeform: Shape 40">
              <a:extLst>
                <a:ext uri="{FF2B5EF4-FFF2-40B4-BE49-F238E27FC236}">
                  <a16:creationId xmlns:a16="http://schemas.microsoft.com/office/drawing/2014/main" id="{E2CFA88C-A736-419D-B7B6-6B912BB454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>
              <a:off x="8371777" y="4172213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/>
                </a:gs>
                <a:gs pos="30000">
                  <a:schemeClr val="bg2"/>
                </a:gs>
                <a:gs pos="40000">
                  <a:schemeClr val="bg2">
                    <a:lumMod val="90000"/>
                    <a:lumOff val="10000"/>
                  </a:schemeClr>
                </a:gs>
                <a:gs pos="100000">
                  <a:schemeClr val="bg2"/>
                </a:gs>
              </a:gsLst>
              <a:lin ang="10200000" scaled="0"/>
            </a:gradFill>
            <a:ln>
              <a:noFill/>
            </a:ln>
            <a:effectLst>
              <a:innerShdw blurRad="127000" dist="50800" dir="4200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1">
              <a:extLst>
                <a:ext uri="{FF2B5EF4-FFF2-40B4-BE49-F238E27FC236}">
                  <a16:creationId xmlns:a16="http://schemas.microsoft.com/office/drawing/2014/main" id="{55E877B2-A66B-45DC-892C-B19FB81718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8638387" y="4349560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/>
                </a:gs>
                <a:gs pos="0">
                  <a:schemeClr val="bg2">
                    <a:lumMod val="75000"/>
                    <a:lumOff val="25000"/>
                  </a:schemeClr>
                </a:gs>
              </a:gsLst>
              <a:lin ang="16200000" scaled="0"/>
            </a:gradFill>
            <a:ln>
              <a:noFill/>
            </a:ln>
            <a:effectLst>
              <a:innerShdw blurRad="1270000" dist="2540000">
                <a:schemeClr val="bg2">
                  <a:alpha val="8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20373973-4586-48A3-ADF2-95A571530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7376" y="5520977"/>
            <a:ext cx="1972470" cy="1337023"/>
          </a:xfrm>
          <a:custGeom>
            <a:avLst/>
            <a:gdLst>
              <a:gd name="connsiteX0" fmla="*/ 986235 w 1972470"/>
              <a:gd name="connsiteY0" fmla="*/ 0 h 1337023"/>
              <a:gd name="connsiteX1" fmla="*/ 1972470 w 1972470"/>
              <a:gd name="connsiteY1" fmla="*/ 986235 h 1337023"/>
              <a:gd name="connsiteX2" fmla="*/ 1928131 w 1972470"/>
              <a:gd name="connsiteY2" fmla="*/ 1279512 h 1337023"/>
              <a:gd name="connsiteX3" fmla="*/ 1907081 w 1972470"/>
              <a:gd name="connsiteY3" fmla="*/ 1337023 h 1337023"/>
              <a:gd name="connsiteX4" fmla="*/ 65389 w 1972470"/>
              <a:gd name="connsiteY4" fmla="*/ 1337023 h 1337023"/>
              <a:gd name="connsiteX5" fmla="*/ 44339 w 1972470"/>
              <a:gd name="connsiteY5" fmla="*/ 1279512 h 1337023"/>
              <a:gd name="connsiteX6" fmla="*/ 0 w 1972470"/>
              <a:gd name="connsiteY6" fmla="*/ 986235 h 1337023"/>
              <a:gd name="connsiteX7" fmla="*/ 986235 w 1972470"/>
              <a:gd name="connsiteY7" fmla="*/ 0 h 1337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72470" h="1337023">
                <a:moveTo>
                  <a:pt x="986235" y="0"/>
                </a:moveTo>
                <a:cubicBezTo>
                  <a:pt x="1530918" y="0"/>
                  <a:pt x="1972470" y="441552"/>
                  <a:pt x="1972470" y="986235"/>
                </a:cubicBezTo>
                <a:cubicBezTo>
                  <a:pt x="1972470" y="1088363"/>
                  <a:pt x="1956947" y="1186866"/>
                  <a:pt x="1928131" y="1279512"/>
                </a:cubicBezTo>
                <a:lnTo>
                  <a:pt x="1907081" y="1337023"/>
                </a:lnTo>
                <a:lnTo>
                  <a:pt x="65389" y="1337023"/>
                </a:lnTo>
                <a:lnTo>
                  <a:pt x="44339" y="1279512"/>
                </a:lnTo>
                <a:cubicBezTo>
                  <a:pt x="15523" y="1186866"/>
                  <a:pt x="0" y="1088363"/>
                  <a:pt x="0" y="986235"/>
                </a:cubicBezTo>
                <a:cubicBezTo>
                  <a:pt x="0" y="441552"/>
                  <a:pt x="441552" y="0"/>
                  <a:pt x="986235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75000"/>
                  <a:lumOff val="25000"/>
                </a:schemeClr>
              </a:gs>
              <a:gs pos="71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381000" dist="177800" dir="1896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1138AF0E-68EE-7F43-84C5-1E8ED1D23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Competitor Analysis</a:t>
            </a:r>
          </a:p>
        </p:txBody>
      </p:sp>
      <p:pic>
        <p:nvPicPr>
          <p:cNvPr id="39" name="Picture 38" descr="Logo&#10;&#10;Description automatically generated">
            <a:extLst>
              <a:ext uri="{FF2B5EF4-FFF2-40B4-BE49-F238E27FC236}">
                <a16:creationId xmlns:a16="http://schemas.microsoft.com/office/drawing/2014/main" id="{A6E5B6C6-A580-6F42-B431-7192A3B7F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1920C38F-9599-4F45-86F0-11F08E0EF208}"/>
              </a:ext>
            </a:extLst>
          </p:cNvPr>
          <p:cNvGrpSpPr/>
          <p:nvPr/>
        </p:nvGrpSpPr>
        <p:grpSpPr>
          <a:xfrm>
            <a:off x="815725" y="1683305"/>
            <a:ext cx="10670495" cy="4123578"/>
            <a:chOff x="1080589" y="2016613"/>
            <a:chExt cx="10670495" cy="4123578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69495659-3456-E341-A4F2-DC16C47D5C9C}"/>
                </a:ext>
              </a:extLst>
            </p:cNvPr>
            <p:cNvSpPr/>
            <p:nvPr/>
          </p:nvSpPr>
          <p:spPr>
            <a:xfrm>
              <a:off x="1080589" y="2441405"/>
              <a:ext cx="2806247" cy="3285659"/>
            </a:xfrm>
            <a:prstGeom prst="round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Burton International Academy</a:t>
              </a:r>
            </a:p>
            <a:p>
              <a:pPr algn="ctr"/>
              <a:endParaRPr lang="en-US" sz="1400" b="1" dirty="0">
                <a:solidFill>
                  <a:srgbClr val="1B182E"/>
                </a:solidFill>
                <a:latin typeface="Avenir Heavy" panose="02000503020000020003" pitchFamily="2" charset="0"/>
              </a:endParaRP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Dean Fahmi Islam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2BBC04E3-4D0F-BB4F-B8E1-2C31DCC7598D}"/>
                </a:ext>
              </a:extLst>
            </p:cNvPr>
            <p:cNvSpPr/>
            <p:nvPr/>
          </p:nvSpPr>
          <p:spPr>
            <a:xfrm>
              <a:off x="4839668" y="2016613"/>
              <a:ext cx="6911416" cy="1238428"/>
            </a:xfrm>
            <a:prstGeom prst="round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Parent Meetings</a:t>
              </a:r>
              <a:endParaRPr lang="en-US" sz="800" b="1" u="sng" dirty="0">
                <a:solidFill>
                  <a:srgbClr val="1B182E"/>
                </a:solidFill>
                <a:latin typeface="Avenir Heavy" panose="02000503020000020003" pitchFamily="2" charset="0"/>
              </a:endParaRP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Broken up by grade</a:t>
              </a: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Biggest attendance occurs at 5pm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D91FBEB7-1CE3-A740-B92C-E3D2800D3680}"/>
                </a:ext>
              </a:extLst>
            </p:cNvPr>
            <p:cNvSpPr/>
            <p:nvPr/>
          </p:nvSpPr>
          <p:spPr>
            <a:xfrm>
              <a:off x="4839668" y="3460761"/>
              <a:ext cx="6911416" cy="1238428"/>
            </a:xfrm>
            <a:prstGeom prst="round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Personalized Check-Ins</a:t>
              </a:r>
              <a:endParaRPr lang="en-US" sz="800" b="1" u="sng" dirty="0">
                <a:solidFill>
                  <a:srgbClr val="1B182E"/>
                </a:solidFill>
                <a:latin typeface="Avenir Heavy" panose="02000503020000020003" pitchFamily="2" charset="0"/>
              </a:endParaRP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Regular home visits</a:t>
              </a: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Personalized wellness check-ins</a:t>
              </a: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20729604-6827-5B43-A623-714842D30EF8}"/>
                </a:ext>
              </a:extLst>
            </p:cNvPr>
            <p:cNvSpPr/>
            <p:nvPr/>
          </p:nvSpPr>
          <p:spPr>
            <a:xfrm>
              <a:off x="4839668" y="4901763"/>
              <a:ext cx="6911416" cy="1238428"/>
            </a:xfrm>
            <a:prstGeom prst="round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Form of Communication to Parents</a:t>
              </a:r>
              <a:endParaRPr lang="en-US" sz="800" b="1" u="sng" dirty="0">
                <a:solidFill>
                  <a:srgbClr val="1B182E"/>
                </a:solidFill>
                <a:latin typeface="Avenir Heavy" panose="02000503020000020003" pitchFamily="2" charset="0"/>
              </a:endParaRP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Personalized emails, phone calls, in-person</a:t>
              </a:r>
            </a:p>
            <a:p>
              <a:pPr algn="ctr"/>
              <a:r>
                <a:rPr lang="en-US" sz="20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Broadcasted on social media and through ROBO calls</a:t>
              </a:r>
            </a:p>
          </p:txBody>
        </p:sp>
        <p:cxnSp>
          <p:nvCxnSpPr>
            <p:cNvPr id="15" name="Elbow Connector 14">
              <a:extLst>
                <a:ext uri="{FF2B5EF4-FFF2-40B4-BE49-F238E27FC236}">
                  <a16:creationId xmlns:a16="http://schemas.microsoft.com/office/drawing/2014/main" id="{0323C2D7-3AFC-E44F-9BBC-CC89C540F17F}"/>
                </a:ext>
              </a:extLst>
            </p:cNvPr>
            <p:cNvCxnSpPr>
              <a:cxnSpLocks/>
              <a:stCxn id="10" idx="3"/>
              <a:endCxn id="11" idx="1"/>
            </p:cNvCxnSpPr>
            <p:nvPr/>
          </p:nvCxnSpPr>
          <p:spPr>
            <a:xfrm flipV="1">
              <a:off x="3886836" y="2635827"/>
              <a:ext cx="952832" cy="1448408"/>
            </a:xfrm>
            <a:prstGeom prst="bentConnector3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Elbow Connector 15">
            <a:extLst>
              <a:ext uri="{FF2B5EF4-FFF2-40B4-BE49-F238E27FC236}">
                <a16:creationId xmlns:a16="http://schemas.microsoft.com/office/drawing/2014/main" id="{5CE7AFC8-86CA-B14E-B7E1-F470DB09FC66}"/>
              </a:ext>
            </a:extLst>
          </p:cNvPr>
          <p:cNvCxnSpPr>
            <a:cxnSpLocks/>
            <a:stCxn id="10" idx="3"/>
            <a:endCxn id="12" idx="1"/>
          </p:cNvCxnSpPr>
          <p:nvPr/>
        </p:nvCxnSpPr>
        <p:spPr>
          <a:xfrm flipV="1">
            <a:off x="3621972" y="3746667"/>
            <a:ext cx="952832" cy="4260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>
            <a:extLst>
              <a:ext uri="{FF2B5EF4-FFF2-40B4-BE49-F238E27FC236}">
                <a16:creationId xmlns:a16="http://schemas.microsoft.com/office/drawing/2014/main" id="{7E2FD779-6F2B-0047-8AAA-08FF7ED19772}"/>
              </a:ext>
            </a:extLst>
          </p:cNvPr>
          <p:cNvCxnSpPr>
            <a:cxnSpLocks/>
            <a:stCxn id="10" idx="3"/>
            <a:endCxn id="14" idx="1"/>
          </p:cNvCxnSpPr>
          <p:nvPr/>
        </p:nvCxnSpPr>
        <p:spPr>
          <a:xfrm>
            <a:off x="3621972" y="3750927"/>
            <a:ext cx="952832" cy="1436742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0415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id="{BF684EF3-5057-DE42-A759-D15A6C0BA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Agenda</a:t>
            </a:r>
          </a:p>
        </p:txBody>
      </p:sp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4F2529B2-5666-9D44-B46A-CEDE05051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7503E1D-E63A-284E-A91C-7EFA40DEC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316981"/>
              </p:ext>
            </p:extLst>
          </p:nvPr>
        </p:nvGraphicFramePr>
        <p:xfrm>
          <a:off x="532707" y="1630880"/>
          <a:ext cx="1121837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8377">
                  <a:extLst>
                    <a:ext uri="{9D8B030D-6E8A-4147-A177-3AD203B41FA5}">
                      <a16:colId xmlns:a16="http://schemas.microsoft.com/office/drawing/2014/main" val="2825548494"/>
                    </a:ext>
                  </a:extLst>
                </a:gridCol>
              </a:tblGrid>
              <a:tr h="359558">
                <a:tc>
                  <a:txBody>
                    <a:bodyPr/>
                    <a:lstStyle/>
                    <a:p>
                      <a:pPr marL="457200" lvl="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Project Introduction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920875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Literature Review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4549736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Avenir Heavy" panose="02000503020000020003" pitchFamily="2" charset="0"/>
                        </a:rPr>
                        <a:t>Methods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586587"/>
                  </a:ext>
                </a:extLst>
              </a:tr>
              <a:tr h="359558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800" b="1" i="0" dirty="0">
                          <a:solidFill>
                            <a:srgbClr val="1B182E"/>
                          </a:solidFill>
                          <a:latin typeface="Avenir Heavy" panose="02000503020000020003" pitchFamily="2" charset="0"/>
                        </a:rPr>
                        <a:t>Recommendations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70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2715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F2D4ED5-DC78-4C88-97AA-483206C53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70793" y="0"/>
            <a:ext cx="1468514" cy="1521012"/>
            <a:chOff x="5236793" y="2432482"/>
            <a:chExt cx="1468514" cy="1521012"/>
          </a:xfrm>
        </p:grpSpPr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0DE0B65A-4839-40B2-BA92-1464FEADB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463135" y="2432482"/>
              <a:ext cx="1242172" cy="729202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842A0A68-39DD-4DA7-BAD5-63B9C13987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36793" y="2566400"/>
              <a:ext cx="611884" cy="1076550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21A69E50-7E10-45C3-B4F2-19DBA7748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765469" y="2876944"/>
              <a:ext cx="630288" cy="1076550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40000"/>
                    <a:lumOff val="6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D166A8AB-8924-421C-BCED-B54DBC405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77897" y="5497189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71B0510F-D981-0A47-908E-30D8CD0F6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Various Forms of Communication</a:t>
            </a:r>
          </a:p>
        </p:txBody>
      </p:sp>
      <p:pic>
        <p:nvPicPr>
          <p:cNvPr id="21" name="Picture 20" descr="Logo&#10;&#10;Description automatically generated">
            <a:extLst>
              <a:ext uri="{FF2B5EF4-FFF2-40B4-BE49-F238E27FC236}">
                <a16:creationId xmlns:a16="http://schemas.microsoft.com/office/drawing/2014/main" id="{B130A453-9BCA-0942-A450-91BF7D8C7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76802422-8605-5F4D-97F9-32364732698D}"/>
              </a:ext>
            </a:extLst>
          </p:cNvPr>
          <p:cNvGrpSpPr/>
          <p:nvPr/>
        </p:nvGrpSpPr>
        <p:grpSpPr>
          <a:xfrm>
            <a:off x="1574462" y="1606469"/>
            <a:ext cx="9153022" cy="4782436"/>
            <a:chOff x="1460220" y="1736724"/>
            <a:chExt cx="9153022" cy="478243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5D3C13B-31A1-2D41-88E2-3B40C35989BD}"/>
                </a:ext>
              </a:extLst>
            </p:cNvPr>
            <p:cNvGrpSpPr/>
            <p:nvPr/>
          </p:nvGrpSpPr>
          <p:grpSpPr>
            <a:xfrm>
              <a:off x="1460220" y="1736724"/>
              <a:ext cx="4572000" cy="4572000"/>
              <a:chOff x="1532616" y="1600200"/>
              <a:chExt cx="3657600" cy="3657600"/>
            </a:xfrm>
          </p:grpSpPr>
          <p:sp>
            <p:nvSpPr>
              <p:cNvPr id="3" name="Block Arc 2">
                <a:extLst>
                  <a:ext uri="{FF2B5EF4-FFF2-40B4-BE49-F238E27FC236}">
                    <a16:creationId xmlns:a16="http://schemas.microsoft.com/office/drawing/2014/main" id="{3EF6741B-00B3-9549-A6ED-01DCF6BDAAAA}"/>
                  </a:ext>
                </a:extLst>
              </p:cNvPr>
              <p:cNvSpPr/>
              <p:nvPr/>
            </p:nvSpPr>
            <p:spPr>
              <a:xfrm rot="18900000">
                <a:off x="1532616" y="1600200"/>
                <a:ext cx="3657600" cy="3657600"/>
              </a:xfrm>
              <a:prstGeom prst="blockArc">
                <a:avLst/>
              </a:prstGeom>
              <a:solidFill>
                <a:schemeClr val="tx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236044E1-113D-6243-9A10-4DB2C624FEF4}"/>
                  </a:ext>
                </a:extLst>
              </p:cNvPr>
              <p:cNvSpPr/>
              <p:nvPr/>
            </p:nvSpPr>
            <p:spPr>
              <a:xfrm>
                <a:off x="2072944" y="2135622"/>
                <a:ext cx="2743200" cy="2743200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CF5A017-6443-FC41-845C-2D9D667A7518}"/>
                </a:ext>
              </a:extLst>
            </p:cNvPr>
            <p:cNvGrpSpPr/>
            <p:nvPr/>
          </p:nvGrpSpPr>
          <p:grpSpPr>
            <a:xfrm>
              <a:off x="1880357" y="1947160"/>
              <a:ext cx="8732885" cy="4572000"/>
              <a:chOff x="1880357" y="1947160"/>
              <a:chExt cx="8732885" cy="4572000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76C270C4-D014-254C-81B8-CC4FB91DDE4D}"/>
                  </a:ext>
                </a:extLst>
              </p:cNvPr>
              <p:cNvGrpSpPr/>
              <p:nvPr/>
            </p:nvGrpSpPr>
            <p:grpSpPr>
              <a:xfrm flipH="1" flipV="1">
                <a:off x="6041242" y="1947160"/>
                <a:ext cx="4572000" cy="4572000"/>
                <a:chOff x="1532616" y="1600200"/>
                <a:chExt cx="3657600" cy="3657600"/>
              </a:xfrm>
            </p:grpSpPr>
            <p:sp>
              <p:nvSpPr>
                <p:cNvPr id="32" name="Block Arc 31">
                  <a:extLst>
                    <a:ext uri="{FF2B5EF4-FFF2-40B4-BE49-F238E27FC236}">
                      <a16:creationId xmlns:a16="http://schemas.microsoft.com/office/drawing/2014/main" id="{CBA65653-80E8-F449-9A40-1C4D831B2114}"/>
                    </a:ext>
                  </a:extLst>
                </p:cNvPr>
                <p:cNvSpPr/>
                <p:nvPr/>
              </p:nvSpPr>
              <p:spPr>
                <a:xfrm rot="18900000">
                  <a:off x="1532616" y="1600200"/>
                  <a:ext cx="3657600" cy="3657600"/>
                </a:xfrm>
                <a:prstGeom prst="blockArc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31B3DE76-8F98-C844-96DE-6ACD51FA15D7}"/>
                    </a:ext>
                  </a:extLst>
                </p:cNvPr>
                <p:cNvSpPr/>
                <p:nvPr/>
              </p:nvSpPr>
              <p:spPr>
                <a:xfrm>
                  <a:off x="2072944" y="2135622"/>
                  <a:ext cx="2743200" cy="2743200"/>
                </a:xfrm>
                <a:prstGeom prst="ellipse">
                  <a:avLst/>
                </a:prstGeom>
                <a:solidFill>
                  <a:schemeClr val="tx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33DEA596-4FA7-E74A-9230-7C8B51B60A37}"/>
                  </a:ext>
                </a:extLst>
              </p:cNvPr>
              <p:cNvGrpSpPr/>
              <p:nvPr/>
            </p:nvGrpSpPr>
            <p:grpSpPr>
              <a:xfrm>
                <a:off x="6262715" y="2856705"/>
                <a:ext cx="3921233" cy="2584970"/>
                <a:chOff x="2148342" y="1868689"/>
                <a:chExt cx="3921233" cy="2584970"/>
              </a:xfrm>
            </p:grpSpPr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7A5029BD-7D6A-CC42-947E-8303514329A7}"/>
                    </a:ext>
                  </a:extLst>
                </p:cNvPr>
                <p:cNvSpPr txBox="1"/>
                <p:nvPr/>
              </p:nvSpPr>
              <p:spPr>
                <a:xfrm>
                  <a:off x="2148342" y="1868689"/>
                  <a:ext cx="392123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Recommended</a:t>
                  </a:r>
                </a:p>
                <a:p>
                  <a:pPr algn="ctr"/>
                  <a:r>
                    <a:rPr lang="en-US" sz="2200" b="1" u="sng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Structure</a:t>
                  </a:r>
                </a:p>
              </p:txBody>
            </p:sp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DF7B9090-02AB-9C43-B6C6-4E6E416199BF}"/>
                    </a:ext>
                  </a:extLst>
                </p:cNvPr>
                <p:cNvSpPr txBox="1"/>
                <p:nvPr/>
              </p:nvSpPr>
              <p:spPr>
                <a:xfrm>
                  <a:off x="2584683" y="2622388"/>
                  <a:ext cx="2947764" cy="183127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Personalized emails and phone calls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More frequent parent / teacher check-ins throughout the school year</a:t>
                  </a:r>
                </a:p>
              </p:txBody>
            </p:sp>
          </p:grp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F2FE23B3-942F-AE47-8139-8DAA209FCCD2}"/>
                  </a:ext>
                </a:extLst>
              </p:cNvPr>
              <p:cNvGrpSpPr/>
              <p:nvPr/>
            </p:nvGrpSpPr>
            <p:grpSpPr>
              <a:xfrm>
                <a:off x="1880357" y="2849672"/>
                <a:ext cx="3921233" cy="2573095"/>
                <a:chOff x="2148342" y="1856814"/>
                <a:chExt cx="3921233" cy="2573095"/>
              </a:xfrm>
            </p:grpSpPr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AD19EB0B-853A-034E-8039-0F5D7877006E}"/>
                    </a:ext>
                  </a:extLst>
                </p:cNvPr>
                <p:cNvSpPr txBox="1"/>
                <p:nvPr/>
              </p:nvSpPr>
              <p:spPr>
                <a:xfrm>
                  <a:off x="2148342" y="1856814"/>
                  <a:ext cx="392123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200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Current</a:t>
                  </a:r>
                </a:p>
                <a:p>
                  <a:pPr algn="ctr"/>
                  <a:r>
                    <a:rPr lang="en-US" sz="2200" b="1" u="sng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Structure</a:t>
                  </a:r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BE5352B1-8D58-4F45-9175-FD050EA1781C}"/>
                    </a:ext>
                  </a:extLst>
                </p:cNvPr>
                <p:cNvSpPr txBox="1"/>
                <p:nvPr/>
              </p:nvSpPr>
              <p:spPr>
                <a:xfrm>
                  <a:off x="2584682" y="2598638"/>
                  <a:ext cx="3048551" cy="183127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ROBO calls before meetings</a:t>
                  </a:r>
                </a:p>
                <a:p>
                  <a:pPr marL="457200" indent="-457200">
                    <a:spcBef>
                      <a:spcPts val="600"/>
                    </a:spcBef>
                    <a:buFont typeface="Arial" panose="020B0604020202020204" pitchFamily="34" charset="0"/>
                    <a:buChar char="•"/>
                  </a:pPr>
                  <a:r>
                    <a:rPr lang="en-US" b="1" dirty="0">
                      <a:solidFill>
                        <a:srgbClr val="1B182E"/>
                      </a:solidFill>
                      <a:latin typeface="Avenir Heavy" panose="02000503020000020003" pitchFamily="2" charset="0"/>
                    </a:rPr>
                    <a:t>Reliance on child to inform parent of upcoming meetings and events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330857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7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DE950493-A53F-4D4C-9157-A238C4B2A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95000" y="0"/>
            <a:ext cx="360000" cy="274638"/>
          </a:xfrm>
          <a:custGeom>
            <a:avLst/>
            <a:gdLst>
              <a:gd name="connsiteX0" fmla="*/ 30714 w 360000"/>
              <a:gd name="connsiteY0" fmla="*/ 0 h 274638"/>
              <a:gd name="connsiteX1" fmla="*/ 329286 w 360000"/>
              <a:gd name="connsiteY1" fmla="*/ 0 h 274638"/>
              <a:gd name="connsiteX2" fmla="*/ 345855 w 360000"/>
              <a:gd name="connsiteY2" fmla="*/ 24574 h 274638"/>
              <a:gd name="connsiteX3" fmla="*/ 360000 w 360000"/>
              <a:gd name="connsiteY3" fmla="*/ 94638 h 274638"/>
              <a:gd name="connsiteX4" fmla="*/ 180000 w 360000"/>
              <a:gd name="connsiteY4" fmla="*/ 274638 h 274638"/>
              <a:gd name="connsiteX5" fmla="*/ 0 w 360000"/>
              <a:gd name="connsiteY5" fmla="*/ 94638 h 274638"/>
              <a:gd name="connsiteX6" fmla="*/ 14145 w 360000"/>
              <a:gd name="connsiteY6" fmla="*/ 24574 h 274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0000" h="274638">
                <a:moveTo>
                  <a:pt x="30714" y="0"/>
                </a:moveTo>
                <a:lnTo>
                  <a:pt x="329286" y="0"/>
                </a:lnTo>
                <a:lnTo>
                  <a:pt x="345855" y="24574"/>
                </a:lnTo>
                <a:cubicBezTo>
                  <a:pt x="354963" y="46109"/>
                  <a:pt x="360000" y="69785"/>
                  <a:pt x="360000" y="94638"/>
                </a:cubicBezTo>
                <a:cubicBezTo>
                  <a:pt x="360000" y="194049"/>
                  <a:pt x="279411" y="274638"/>
                  <a:pt x="180000" y="274638"/>
                </a:cubicBezTo>
                <a:cubicBezTo>
                  <a:pt x="80589" y="274638"/>
                  <a:pt x="0" y="194049"/>
                  <a:pt x="0" y="94638"/>
                </a:cubicBezTo>
                <a:cubicBezTo>
                  <a:pt x="0" y="69785"/>
                  <a:pt x="5037" y="46109"/>
                  <a:pt x="14145" y="24574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F1EAF9B-8869-450E-98BF-FD6EA6564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96428" y="1748729"/>
            <a:ext cx="1262947" cy="1335600"/>
            <a:chOff x="2678417" y="2427951"/>
            <a:chExt cx="1262947" cy="1335600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8111FAA4-0B90-446B-9555-B7A9CB2C9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A88E536E-9DE6-4085-9258-450A10AD09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D20AE261-8977-4583-A036-88CC1CE1A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D4D53073-9688-F74E-B623-0E6E2AB10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Parent Meetings by Grade Level</a:t>
            </a:r>
          </a:p>
        </p:txBody>
      </p:sp>
      <p:pic>
        <p:nvPicPr>
          <p:cNvPr id="35" name="Picture 34" descr="Logo&#10;&#10;Description automatically generated">
            <a:extLst>
              <a:ext uri="{FF2B5EF4-FFF2-40B4-BE49-F238E27FC236}">
                <a16:creationId xmlns:a16="http://schemas.microsoft.com/office/drawing/2014/main" id="{E965AA6F-9B21-604B-A1D9-61CA275F4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BC68AE6-D011-B949-AE5F-5EA7DD643A14}"/>
              </a:ext>
            </a:extLst>
          </p:cNvPr>
          <p:cNvGrpSpPr/>
          <p:nvPr/>
        </p:nvGrpSpPr>
        <p:grpSpPr>
          <a:xfrm>
            <a:off x="2148342" y="1788021"/>
            <a:ext cx="7895315" cy="4151107"/>
            <a:chOff x="1614604" y="1864571"/>
            <a:chExt cx="7895315" cy="415110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B76BE7C-A18A-0A4E-8ACE-573FF8F7C899}"/>
                </a:ext>
              </a:extLst>
            </p:cNvPr>
            <p:cNvSpPr/>
            <p:nvPr/>
          </p:nvSpPr>
          <p:spPr>
            <a:xfrm>
              <a:off x="1614605" y="1864571"/>
              <a:ext cx="3955447" cy="4151107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D6DE36E-DCB3-4447-BF6C-F378B774FB96}"/>
                </a:ext>
              </a:extLst>
            </p:cNvPr>
            <p:cNvSpPr/>
            <p:nvPr/>
          </p:nvSpPr>
          <p:spPr>
            <a:xfrm>
              <a:off x="5554472" y="1864571"/>
              <a:ext cx="3955447" cy="4151107"/>
            </a:xfrm>
            <a:prstGeom prst="rect">
              <a:avLst/>
            </a:prstGeom>
            <a:solidFill>
              <a:schemeClr val="tx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Arrow 13">
              <a:extLst>
                <a:ext uri="{FF2B5EF4-FFF2-40B4-BE49-F238E27FC236}">
                  <a16:creationId xmlns:a16="http://schemas.microsoft.com/office/drawing/2014/main" id="{F5B70D5E-6ADA-F648-9F0B-79054F776697}"/>
                </a:ext>
              </a:extLst>
            </p:cNvPr>
            <p:cNvSpPr/>
            <p:nvPr/>
          </p:nvSpPr>
          <p:spPr>
            <a:xfrm>
              <a:off x="5133195" y="3611825"/>
              <a:ext cx="917327" cy="656597"/>
            </a:xfrm>
            <a:prstGeom prst="rightArrow">
              <a:avLst/>
            </a:prstGeom>
            <a:solidFill>
              <a:srgbClr val="1B182E"/>
            </a:solidFill>
            <a:ln w="38100">
              <a:solidFill>
                <a:srgbClr val="1B182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04D5B1A-7C7C-7640-80F0-FF0A5A35B5F0}"/>
                </a:ext>
              </a:extLst>
            </p:cNvPr>
            <p:cNvSpPr txBox="1"/>
            <p:nvPr/>
          </p:nvSpPr>
          <p:spPr>
            <a:xfrm>
              <a:off x="1614604" y="1980864"/>
              <a:ext cx="39212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Current Structure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C56D015-02F4-5E48-BD80-AB8C7A0FE1E1}"/>
                </a:ext>
              </a:extLst>
            </p:cNvPr>
            <p:cNvSpPr txBox="1"/>
            <p:nvPr/>
          </p:nvSpPr>
          <p:spPr>
            <a:xfrm>
              <a:off x="5570051" y="1980863"/>
              <a:ext cx="393986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u="sng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Recommended Structure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D9B6429-6190-CC48-8869-20510E05563E}"/>
                </a:ext>
              </a:extLst>
            </p:cNvPr>
            <p:cNvSpPr txBox="1"/>
            <p:nvPr/>
          </p:nvSpPr>
          <p:spPr>
            <a:xfrm>
              <a:off x="2050733" y="2358612"/>
              <a:ext cx="304855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Parent meetings are currently conducted for the whole school</a:t>
              </a:r>
            </a:p>
            <a:p>
              <a:pPr marL="914400" lvl="1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Includes all grade levels in one meeting</a:t>
              </a:r>
            </a:p>
            <a:p>
              <a:pPr marL="914400" lvl="1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Pre-k through 8</a:t>
              </a:r>
              <a:r>
                <a:rPr lang="en-US" sz="1600" b="1" baseline="30000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th</a:t>
              </a:r>
              <a:r>
                <a:rPr lang="en-US" sz="1600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 grade</a:t>
              </a:r>
            </a:p>
            <a:p>
              <a:pPr marL="457200" indent="-4572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b="1" dirty="0">
                  <a:solidFill>
                    <a:srgbClr val="1B182E"/>
                  </a:solidFill>
                  <a:latin typeface="Avenir Heavy" panose="02000503020000020003" pitchFamily="2" charset="0"/>
                </a:rPr>
                <a:t>Parents feel like information is not applicable to them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410CC95F-DE86-2341-9A47-DCF638AF9C85}"/>
              </a:ext>
            </a:extLst>
          </p:cNvPr>
          <p:cNvSpPr txBox="1"/>
          <p:nvPr/>
        </p:nvSpPr>
        <p:spPr>
          <a:xfrm>
            <a:off x="6558978" y="2282062"/>
            <a:ext cx="3048551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1B182E"/>
                </a:solidFill>
                <a:latin typeface="Avenir Heavy" panose="02000503020000020003" pitchFamily="2" charset="0"/>
              </a:rPr>
              <a:t>Parent meetings should be conducted by grade level</a:t>
            </a:r>
          </a:p>
          <a:p>
            <a:pPr marL="91440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1B182E"/>
                </a:solidFill>
                <a:latin typeface="Avenir Heavy" panose="02000503020000020003" pitchFamily="2" charset="0"/>
              </a:rPr>
              <a:t>Current structure of Burton International Academy</a:t>
            </a:r>
          </a:p>
          <a:p>
            <a:pPr marL="91440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1B182E"/>
                </a:solidFill>
                <a:latin typeface="Avenir Heavy" panose="02000503020000020003" pitchFamily="2" charset="0"/>
              </a:rPr>
              <a:t>Helped improve its attendance rate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1B182E"/>
                </a:solidFill>
                <a:latin typeface="Avenir Heavy" panose="02000503020000020003" pitchFamily="2" charset="0"/>
              </a:rPr>
              <a:t>Parents will feel more inclined to listen to information presented</a:t>
            </a:r>
          </a:p>
        </p:txBody>
      </p:sp>
    </p:spTree>
    <p:extLst>
      <p:ext uri="{BB962C8B-B14F-4D97-AF65-F5344CB8AC3E}">
        <p14:creationId xmlns:p14="http://schemas.microsoft.com/office/powerpoint/2010/main" val="4009091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0493E29-1143-4080-A31C-64E368320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0863" y="398538"/>
            <a:ext cx="631474" cy="667800"/>
            <a:chOff x="2994153" y="1378666"/>
            <a:chExt cx="631474" cy="667800"/>
          </a:xfrm>
        </p:grpSpPr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54F335CB-D905-4ACD-9B94-4BFC5E45C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30707A2-C7E1-4028-BD83-12C7212FF8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0" name="Oval 59">
            <a:extLst>
              <a:ext uri="{FF2B5EF4-FFF2-40B4-BE49-F238E27FC236}">
                <a16:creationId xmlns:a16="http://schemas.microsoft.com/office/drawing/2014/main" id="{D7AA753E-FFC2-4B5B-A791-BEC976053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65888" y="360283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21F8F3C-F2EE-344A-B4C2-7CFDA8C7B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Child Involvement in Parent Meetings</a:t>
            </a:r>
          </a:p>
        </p:txBody>
      </p:sp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708C7236-DB90-1441-8EF2-CABB0358F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118EA4EB-CEC6-5D4E-BA38-33A2718B4056}"/>
              </a:ext>
            </a:extLst>
          </p:cNvPr>
          <p:cNvGrpSpPr/>
          <p:nvPr/>
        </p:nvGrpSpPr>
        <p:grpSpPr>
          <a:xfrm>
            <a:off x="1464566" y="1529248"/>
            <a:ext cx="4069335" cy="4686739"/>
            <a:chOff x="1025179" y="1377853"/>
            <a:chExt cx="4069335" cy="468673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FE50B82-C689-B645-87F5-EB8B13A77206}"/>
                </a:ext>
              </a:extLst>
            </p:cNvPr>
            <p:cNvSpPr/>
            <p:nvPr/>
          </p:nvSpPr>
          <p:spPr>
            <a:xfrm>
              <a:off x="1116285" y="3776109"/>
              <a:ext cx="3624939" cy="2276046"/>
            </a:xfrm>
            <a:prstGeom prst="rect">
              <a:avLst/>
            </a:prstGeom>
            <a:solidFill>
              <a:srgbClr val="1B182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5A6699A-A0AC-AB48-8FA7-EB3303D2160F}"/>
                </a:ext>
              </a:extLst>
            </p:cNvPr>
            <p:cNvGrpSpPr/>
            <p:nvPr/>
          </p:nvGrpSpPr>
          <p:grpSpPr>
            <a:xfrm>
              <a:off x="1025179" y="1377853"/>
              <a:ext cx="2103120" cy="2103120"/>
              <a:chOff x="615141" y="1226764"/>
              <a:chExt cx="2103120" cy="2103120"/>
            </a:xfrm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3D7D298D-E5EB-2F4A-A07E-236F6CC4EBA3}"/>
                  </a:ext>
                </a:extLst>
              </p:cNvPr>
              <p:cNvSpPr/>
              <p:nvPr/>
            </p:nvSpPr>
            <p:spPr>
              <a:xfrm>
                <a:off x="615141" y="1226764"/>
                <a:ext cx="2103120" cy="2103120"/>
              </a:xfrm>
              <a:prstGeom prst="ellipse">
                <a:avLst/>
              </a:prstGeom>
              <a:solidFill>
                <a:srgbClr val="1B182E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200" b="1" dirty="0">
                  <a:latin typeface="Avenir Heavy" panose="02000503020000020003" pitchFamily="2" charset="0"/>
                </a:endParaRPr>
              </a:p>
            </p:txBody>
          </p:sp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31D3251-0F17-8A43-BEA0-54C76B9D35F0}"/>
                  </a:ext>
                </a:extLst>
              </p:cNvPr>
              <p:cNvSpPr txBox="1"/>
              <p:nvPr/>
            </p:nvSpPr>
            <p:spPr>
              <a:xfrm>
                <a:off x="894805" y="1917354"/>
                <a:ext cx="154379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200" b="1" dirty="0">
                    <a:latin typeface="Avenir Heavy" panose="02000503020000020003" pitchFamily="2" charset="0"/>
                  </a:rPr>
                  <a:t>Current Structure</a:t>
                </a:r>
              </a:p>
            </p:txBody>
          </p:sp>
        </p:grp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732232D8-FBA8-734D-8D82-6993C885EF98}"/>
                </a:ext>
              </a:extLst>
            </p:cNvPr>
            <p:cNvCxnSpPr>
              <a:cxnSpLocks/>
              <a:stCxn id="2" idx="6"/>
            </p:cNvCxnSpPr>
            <p:nvPr/>
          </p:nvCxnSpPr>
          <p:spPr>
            <a:xfrm>
              <a:off x="3128299" y="2429413"/>
              <a:ext cx="1966215" cy="313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7A0C68F-E80B-8B46-B1F7-0D4FC4EE9EDB}"/>
                </a:ext>
              </a:extLst>
            </p:cNvPr>
            <p:cNvCxnSpPr/>
            <p:nvPr/>
          </p:nvCxnSpPr>
          <p:spPr>
            <a:xfrm>
              <a:off x="5094514" y="2460768"/>
              <a:ext cx="0" cy="360382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F8A1567-DF21-E441-8967-334BE95FF3C7}"/>
              </a:ext>
            </a:extLst>
          </p:cNvPr>
          <p:cNvGrpSpPr/>
          <p:nvPr/>
        </p:nvGrpSpPr>
        <p:grpSpPr>
          <a:xfrm flipH="1">
            <a:off x="6611586" y="1529248"/>
            <a:ext cx="4040580" cy="4686739"/>
            <a:chOff x="986555" y="1377853"/>
            <a:chExt cx="4107959" cy="468673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BF6C36A-B953-1A47-829B-F2C511B352E1}"/>
                </a:ext>
              </a:extLst>
            </p:cNvPr>
            <p:cNvSpPr/>
            <p:nvPr/>
          </p:nvSpPr>
          <p:spPr>
            <a:xfrm>
              <a:off x="1116285" y="3776109"/>
              <a:ext cx="3624939" cy="2276046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1B182E"/>
                </a:solidFill>
              </a:endParaRP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FD3E7B17-0D1D-B844-B75F-37AC33C78FA3}"/>
                </a:ext>
              </a:extLst>
            </p:cNvPr>
            <p:cNvGrpSpPr/>
            <p:nvPr/>
          </p:nvGrpSpPr>
          <p:grpSpPr>
            <a:xfrm>
              <a:off x="986555" y="1377853"/>
              <a:ext cx="2188060" cy="2103120"/>
              <a:chOff x="576517" y="1226764"/>
              <a:chExt cx="2188060" cy="2103120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0F5F55B0-DBE1-B942-BC38-434D5B13175C}"/>
                  </a:ext>
                </a:extLst>
              </p:cNvPr>
              <p:cNvSpPr/>
              <p:nvPr/>
            </p:nvSpPr>
            <p:spPr>
              <a:xfrm>
                <a:off x="615141" y="1226764"/>
                <a:ext cx="2103120" cy="2103120"/>
              </a:xfrm>
              <a:prstGeom prst="ellipse">
                <a:avLst/>
              </a:prstGeom>
              <a:solidFill>
                <a:schemeClr val="tx1">
                  <a:lumMod val="75000"/>
                </a:scheme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200" b="1" dirty="0">
                  <a:latin typeface="Avenir Heavy" panose="02000503020000020003" pitchFamily="2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279A92C-02BD-F74E-81B4-8CE5278670A4}"/>
                  </a:ext>
                </a:extLst>
              </p:cNvPr>
              <p:cNvSpPr txBox="1"/>
              <p:nvPr/>
            </p:nvSpPr>
            <p:spPr>
              <a:xfrm>
                <a:off x="576517" y="1917354"/>
                <a:ext cx="218806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200" b="1" dirty="0">
                    <a:solidFill>
                      <a:srgbClr val="1B182E"/>
                    </a:solidFill>
                    <a:latin typeface="Avenir Heavy" panose="02000503020000020003" pitchFamily="2" charset="0"/>
                  </a:rPr>
                  <a:t>Recommended Structure</a:t>
                </a:r>
              </a:p>
            </p:txBody>
          </p:sp>
        </p:grp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DEF08706-E7EA-2042-B9F5-FC2C07ECC395}"/>
                </a:ext>
              </a:extLst>
            </p:cNvPr>
            <p:cNvCxnSpPr>
              <a:cxnSpLocks/>
              <a:stCxn id="37" idx="6"/>
            </p:cNvCxnSpPr>
            <p:nvPr/>
          </p:nvCxnSpPr>
          <p:spPr>
            <a:xfrm>
              <a:off x="3128299" y="2429413"/>
              <a:ext cx="1966215" cy="313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ED54DCE-71A3-3942-8CB3-F97A61022057}"/>
                </a:ext>
              </a:extLst>
            </p:cNvPr>
            <p:cNvCxnSpPr/>
            <p:nvPr/>
          </p:nvCxnSpPr>
          <p:spPr>
            <a:xfrm>
              <a:off x="5094514" y="2460768"/>
              <a:ext cx="0" cy="360382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58E9951A-7699-7048-8B56-56E719F7CBEC}"/>
              </a:ext>
            </a:extLst>
          </p:cNvPr>
          <p:cNvSpPr txBox="1"/>
          <p:nvPr/>
        </p:nvSpPr>
        <p:spPr>
          <a:xfrm>
            <a:off x="1667436" y="4003413"/>
            <a:ext cx="3418823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b="1" dirty="0">
                <a:latin typeface="Avenir Heavy" panose="02000503020000020003" pitchFamily="2" charset="0"/>
              </a:rPr>
              <a:t>Parents are more likely to attend events where their child is involved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b="1" dirty="0">
                <a:latin typeface="Avenir Heavy" panose="02000503020000020003" pitchFamily="2" charset="0"/>
              </a:rPr>
              <a:t>Examples include sporting events, performances, and award ceremonies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b="1" dirty="0">
                <a:latin typeface="Avenir Heavy" panose="02000503020000020003" pitchFamily="2" charset="0"/>
              </a:rPr>
              <a:t>Students are not currently involved in parent meetings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9D461A3-5386-314E-93AE-B478D1D356A5}"/>
              </a:ext>
            </a:extLst>
          </p:cNvPr>
          <p:cNvSpPr txBox="1"/>
          <p:nvPr/>
        </p:nvSpPr>
        <p:spPr>
          <a:xfrm>
            <a:off x="7032410" y="4003413"/>
            <a:ext cx="3418823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1B182E"/>
                </a:solidFill>
                <a:latin typeface="Avenir Heavy" panose="02000503020000020003" pitchFamily="2" charset="0"/>
              </a:rPr>
              <a:t>Parent meetings should incorporate student participation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1B182E"/>
                </a:solidFill>
                <a:latin typeface="Avenir Heavy" panose="02000503020000020003" pitchFamily="2" charset="0"/>
              </a:rPr>
              <a:t>Examples include student presentations and awards given to students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1B182E"/>
                </a:solidFill>
                <a:latin typeface="Avenir Heavy" panose="02000503020000020003" pitchFamily="2" charset="0"/>
              </a:rPr>
              <a:t>Foot-in-the-door technique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1B182E"/>
                </a:solidFill>
                <a:latin typeface="Avenir Heavy" panose="02000503020000020003" pitchFamily="2" charset="0"/>
              </a:rPr>
              <a:t>Parents will continue to attend meetings</a:t>
            </a:r>
          </a:p>
        </p:txBody>
      </p:sp>
    </p:spTree>
    <p:extLst>
      <p:ext uri="{BB962C8B-B14F-4D97-AF65-F5344CB8AC3E}">
        <p14:creationId xmlns:p14="http://schemas.microsoft.com/office/powerpoint/2010/main" val="935824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628E4-1425-6545-AD89-0B1F16234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1" y="580364"/>
            <a:ext cx="11200224" cy="1027956"/>
          </a:xfrm>
        </p:spPr>
        <p:txBody>
          <a:bodyPr wrap="square" anchor="t">
            <a:normAutofit/>
          </a:bodyPr>
          <a:lstStyle/>
          <a:p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Thank You</a:t>
            </a:r>
          </a:p>
        </p:txBody>
      </p:sp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B6346316-B034-4F4E-9523-AD99DEAED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A8FF37D-7C0A-4441-B016-2F4935DDD8FC}"/>
              </a:ext>
            </a:extLst>
          </p:cNvPr>
          <p:cNvSpPr txBox="1"/>
          <p:nvPr/>
        </p:nvSpPr>
        <p:spPr>
          <a:xfrm>
            <a:off x="532707" y="1630880"/>
            <a:ext cx="11200224" cy="294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Avenir Heavy" panose="02000503020000020003" pitchFamily="2" charset="0"/>
              </a:rPr>
              <a:t>Nancy Carey, Ph.D., Carver STEM Academy</a:t>
            </a:r>
          </a:p>
          <a:p>
            <a:pPr marL="457200" indent="-4572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Avenir Heavy" panose="02000503020000020003" pitchFamily="2" charset="0"/>
              </a:rPr>
              <a:t>Joi Mondisa, Ph.D., Project Capstone Advisor</a:t>
            </a:r>
          </a:p>
          <a:p>
            <a:pPr marL="457200" indent="-4572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Avenir Heavy" panose="02000503020000020003" pitchFamily="2" charset="0"/>
              </a:rPr>
              <a:t>Jason McCormick, Ph.D., Engineering Honors Program Capstone Advisor</a:t>
            </a:r>
          </a:p>
          <a:p>
            <a:pPr marL="457200" indent="-45720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75000"/>
                  </a:schemeClr>
                </a:solidFill>
                <a:latin typeface="Avenir Heavy" panose="02000503020000020003" pitchFamily="2" charset="0"/>
              </a:rPr>
              <a:t>Rachel Armstrong-Ceron, Engineering Honors Program Senior Academic Advisor</a:t>
            </a:r>
          </a:p>
        </p:txBody>
      </p:sp>
    </p:spTree>
    <p:extLst>
      <p:ext uri="{BB962C8B-B14F-4D97-AF65-F5344CB8AC3E}">
        <p14:creationId xmlns:p14="http://schemas.microsoft.com/office/powerpoint/2010/main" val="2358758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3A7FE-7167-470E-98D2-9191C9A116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97147" y="2082617"/>
            <a:ext cx="1853969" cy="926985"/>
          </a:xfrm>
          <a:custGeom>
            <a:avLst/>
            <a:gdLst>
              <a:gd name="connsiteX0" fmla="*/ 1329373 w 2658746"/>
              <a:gd name="connsiteY0" fmla="*/ 0 h 1329373"/>
              <a:gd name="connsiteX1" fmla="*/ 2658746 w 2658746"/>
              <a:gd name="connsiteY1" fmla="*/ 1329373 h 1329373"/>
              <a:gd name="connsiteX2" fmla="*/ 1994059 w 2658746"/>
              <a:gd name="connsiteY2" fmla="*/ 1329373 h 1329373"/>
              <a:gd name="connsiteX3" fmla="*/ 1329373 w 2658746"/>
              <a:gd name="connsiteY3" fmla="*/ 664687 h 1329373"/>
              <a:gd name="connsiteX4" fmla="*/ 664687 w 2658746"/>
              <a:gd name="connsiteY4" fmla="*/ 1329373 h 1329373"/>
              <a:gd name="connsiteX5" fmla="*/ 0 w 2658746"/>
              <a:gd name="connsiteY5" fmla="*/ 1329373 h 1329373"/>
              <a:gd name="connsiteX6" fmla="*/ 1329373 w 2658746"/>
              <a:gd name="connsiteY6" fmla="*/ 0 h 132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8746" h="1329373">
                <a:moveTo>
                  <a:pt x="1329373" y="0"/>
                </a:moveTo>
                <a:cubicBezTo>
                  <a:pt x="2063565" y="0"/>
                  <a:pt x="2658746" y="595181"/>
                  <a:pt x="2658746" y="1329373"/>
                </a:cubicBezTo>
                <a:lnTo>
                  <a:pt x="1994059" y="1329373"/>
                </a:lnTo>
                <a:cubicBezTo>
                  <a:pt x="1994059" y="962277"/>
                  <a:pt x="1696469" y="664687"/>
                  <a:pt x="1329373" y="664687"/>
                </a:cubicBezTo>
                <a:cubicBezTo>
                  <a:pt x="962277" y="664687"/>
                  <a:pt x="664687" y="962277"/>
                  <a:pt x="664687" y="1329373"/>
                </a:cubicBezTo>
                <a:lnTo>
                  <a:pt x="0" y="1329373"/>
                </a:lnTo>
                <a:cubicBezTo>
                  <a:pt x="0" y="595181"/>
                  <a:pt x="595181" y="0"/>
                  <a:pt x="1329373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innerShdw blurRad="203200" dist="50800" dir="2700000">
              <a:schemeClr val="accent1">
                <a:lumMod val="40000"/>
                <a:lumOff val="6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DF4C209-732F-45AF-B350-6298836E7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1668" y="2090123"/>
            <a:ext cx="1853969" cy="1064309"/>
          </a:xfrm>
          <a:custGeom>
            <a:avLst/>
            <a:gdLst>
              <a:gd name="connsiteX0" fmla="*/ 1329373 w 2658746"/>
              <a:gd name="connsiteY0" fmla="*/ 0 h 1329373"/>
              <a:gd name="connsiteX1" fmla="*/ 2658746 w 2658746"/>
              <a:gd name="connsiteY1" fmla="*/ 1329373 h 1329373"/>
              <a:gd name="connsiteX2" fmla="*/ 1994059 w 2658746"/>
              <a:gd name="connsiteY2" fmla="*/ 1329373 h 1329373"/>
              <a:gd name="connsiteX3" fmla="*/ 1329373 w 2658746"/>
              <a:gd name="connsiteY3" fmla="*/ 664687 h 1329373"/>
              <a:gd name="connsiteX4" fmla="*/ 664687 w 2658746"/>
              <a:gd name="connsiteY4" fmla="*/ 1329373 h 1329373"/>
              <a:gd name="connsiteX5" fmla="*/ 0 w 2658746"/>
              <a:gd name="connsiteY5" fmla="*/ 1329373 h 1329373"/>
              <a:gd name="connsiteX6" fmla="*/ 1329373 w 2658746"/>
              <a:gd name="connsiteY6" fmla="*/ 0 h 132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8746" h="1329373">
                <a:moveTo>
                  <a:pt x="1329373" y="0"/>
                </a:moveTo>
                <a:cubicBezTo>
                  <a:pt x="2063565" y="0"/>
                  <a:pt x="2658746" y="595181"/>
                  <a:pt x="2658746" y="1329373"/>
                </a:cubicBezTo>
                <a:lnTo>
                  <a:pt x="1994059" y="1329373"/>
                </a:lnTo>
                <a:cubicBezTo>
                  <a:pt x="1994059" y="962277"/>
                  <a:pt x="1696469" y="664687"/>
                  <a:pt x="1329373" y="664687"/>
                </a:cubicBezTo>
                <a:cubicBezTo>
                  <a:pt x="962277" y="664687"/>
                  <a:pt x="664687" y="962277"/>
                  <a:pt x="664687" y="1329373"/>
                </a:cubicBezTo>
                <a:lnTo>
                  <a:pt x="0" y="1329373"/>
                </a:lnTo>
                <a:cubicBezTo>
                  <a:pt x="0" y="595181"/>
                  <a:pt x="595181" y="0"/>
                  <a:pt x="1329373" y="0"/>
                </a:cubicBezTo>
                <a:close/>
              </a:path>
            </a:pathLst>
          </a:custGeom>
          <a:solidFill>
            <a:schemeClr val="bg2">
              <a:lumMod val="75000"/>
              <a:lumOff val="25000"/>
              <a:alpha val="60000"/>
            </a:schemeClr>
          </a:soli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ADB0C94-4819-4A30-990D-220B680A4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0861" y="2151510"/>
            <a:ext cx="1088124" cy="1447615"/>
            <a:chOff x="2516173" y="3992195"/>
            <a:chExt cx="1088124" cy="1447615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76B1301-8967-42D0-B25A-030A442E7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516173" y="3992195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1A7336C-22A1-414D-93A7-538FCD245C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3497199" y="4973221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0CC8500-C65D-41C6-89E1-3B4D07A4F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30813" y="4657656"/>
            <a:ext cx="734257" cy="760506"/>
            <a:chOff x="5243759" y="1363788"/>
            <a:chExt cx="734257" cy="760506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C7E8FF8F-EF7B-4FD5-BFB9-33D7EB26A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A611B2EC-EF24-4059-BFA3-43E3DAAA8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EF7E4E4E-2FB6-408C-AC4A-5031C2FD4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975249F-3D18-42E4-A9CB-A7D800609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2971" y="5291402"/>
            <a:ext cx="1972470" cy="1566598"/>
          </a:xfrm>
          <a:custGeom>
            <a:avLst/>
            <a:gdLst>
              <a:gd name="connsiteX0" fmla="*/ 986235 w 1972470"/>
              <a:gd name="connsiteY0" fmla="*/ 0 h 1566598"/>
              <a:gd name="connsiteX1" fmla="*/ 1972470 w 1972470"/>
              <a:gd name="connsiteY1" fmla="*/ 986235 h 1566598"/>
              <a:gd name="connsiteX2" fmla="*/ 1804037 w 1972470"/>
              <a:gd name="connsiteY2" fmla="*/ 1537649 h 1566598"/>
              <a:gd name="connsiteX3" fmla="*/ 1780151 w 1972470"/>
              <a:gd name="connsiteY3" fmla="*/ 1566598 h 1566598"/>
              <a:gd name="connsiteX4" fmla="*/ 192319 w 1972470"/>
              <a:gd name="connsiteY4" fmla="*/ 1566598 h 1566598"/>
              <a:gd name="connsiteX5" fmla="*/ 168434 w 1972470"/>
              <a:gd name="connsiteY5" fmla="*/ 1537649 h 1566598"/>
              <a:gd name="connsiteX6" fmla="*/ 0 w 1972470"/>
              <a:gd name="connsiteY6" fmla="*/ 986235 h 1566598"/>
              <a:gd name="connsiteX7" fmla="*/ 986235 w 1972470"/>
              <a:gd name="connsiteY7" fmla="*/ 0 h 1566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72470" h="1566598">
                <a:moveTo>
                  <a:pt x="986235" y="0"/>
                </a:moveTo>
                <a:cubicBezTo>
                  <a:pt x="1530918" y="0"/>
                  <a:pt x="1972470" y="441552"/>
                  <a:pt x="1972470" y="986235"/>
                </a:cubicBezTo>
                <a:cubicBezTo>
                  <a:pt x="1972470" y="1190491"/>
                  <a:pt x="1910377" y="1380245"/>
                  <a:pt x="1804037" y="1537649"/>
                </a:cubicBezTo>
                <a:lnTo>
                  <a:pt x="1780151" y="1566598"/>
                </a:lnTo>
                <a:lnTo>
                  <a:pt x="192319" y="1566598"/>
                </a:lnTo>
                <a:lnTo>
                  <a:pt x="168434" y="1537649"/>
                </a:lnTo>
                <a:cubicBezTo>
                  <a:pt x="62094" y="1380245"/>
                  <a:pt x="0" y="1190491"/>
                  <a:pt x="0" y="986235"/>
                </a:cubicBezTo>
                <a:cubicBezTo>
                  <a:pt x="0" y="441552"/>
                  <a:pt x="441552" y="0"/>
                  <a:pt x="986235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508000" dist="165100">
              <a:schemeClr val="accent1">
                <a:lumMod val="60000"/>
                <a:lumOff val="40000"/>
                <a:alpha val="6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B6346316-B034-4F4E-9523-AD99DEAED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206" y="5689510"/>
            <a:ext cx="1238429" cy="1238429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0A37D086-5109-664A-87CE-1B58CC153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888" y="2915022"/>
            <a:ext cx="11200224" cy="1027956"/>
          </a:xfrm>
        </p:spPr>
        <p:txBody>
          <a:bodyPr wrap="square" anchor="t">
            <a:normAutofit/>
          </a:bodyPr>
          <a:lstStyle/>
          <a:p>
            <a:pPr algn="ctr"/>
            <a:r>
              <a:rPr lang="en-US" b="1" dirty="0">
                <a:latin typeface="Avenir Black" panose="02000503020000020003" pitchFamily="2" charset="0"/>
                <a:cs typeface="Calibri" panose="020F0502020204030204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599358856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Sitka Heading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651</Words>
  <Application>Microsoft Macintosh PowerPoint</Application>
  <PresentationFormat>Widescreen</PresentationFormat>
  <Paragraphs>138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Avenir Black</vt:lpstr>
      <vt:lpstr>Avenir Heavy</vt:lpstr>
      <vt:lpstr>Calibri</vt:lpstr>
      <vt:lpstr>Sitka Heading</vt:lpstr>
      <vt:lpstr>Source Sans Pro</vt:lpstr>
      <vt:lpstr>3DFloatVTI</vt:lpstr>
      <vt:lpstr>Increasing Parent Involvement at Carver STEM Academy</vt:lpstr>
      <vt:lpstr>Agenda</vt:lpstr>
      <vt:lpstr>Client Profile</vt:lpstr>
      <vt:lpstr>Project Scope</vt:lpstr>
      <vt:lpstr>Agenda</vt:lpstr>
      <vt:lpstr>Barriers to Involvement</vt:lpstr>
      <vt:lpstr>Common Forms of Involvement</vt:lpstr>
      <vt:lpstr>Methods to Improve Involvement</vt:lpstr>
      <vt:lpstr>Agenda</vt:lpstr>
      <vt:lpstr>Interview with the Parent Lead</vt:lpstr>
      <vt:lpstr>Observations of Parent Meetings</vt:lpstr>
      <vt:lpstr>Competitor Analysis</vt:lpstr>
      <vt:lpstr>Agenda</vt:lpstr>
      <vt:lpstr>Various Forms of Communication</vt:lpstr>
      <vt:lpstr>Parent Meetings by Grade Level</vt:lpstr>
      <vt:lpstr>Child Involvement in Parent Meetings</vt:lpstr>
      <vt:lpstr>Thank You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Desai, Priya</dc:creator>
  <cp:lastModifiedBy>Desai, Priya</cp:lastModifiedBy>
  <cp:revision>82</cp:revision>
  <dcterms:created xsi:type="dcterms:W3CDTF">2021-03-14T21:24:54Z</dcterms:created>
  <dcterms:modified xsi:type="dcterms:W3CDTF">2021-03-28T21:00:42Z</dcterms:modified>
</cp:coreProperties>
</file>