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96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32918400" cy="246888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sh Kurtz" initials="J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274C"/>
    <a:srgbClr val="595959"/>
    <a:srgbClr val="F1F1F1"/>
    <a:srgbClr val="4272C4"/>
    <a:srgbClr val="ECEFF2"/>
    <a:srgbClr val="4372C4"/>
    <a:srgbClr val="AEB2C1"/>
    <a:srgbClr val="D4DAEC"/>
    <a:srgbClr val="D5DB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94" autoAdjust="0"/>
    <p:restoredTop sz="94660"/>
  </p:normalViewPr>
  <p:slideViewPr>
    <p:cSldViewPr snapToGrid="0">
      <p:cViewPr varScale="1">
        <p:scale>
          <a:sx n="30" d="100"/>
          <a:sy n="30" d="100"/>
        </p:scale>
        <p:origin x="152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9" d="100"/>
          <a:sy n="69" d="100"/>
        </p:scale>
        <p:origin x="2706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1/7/20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1/7/20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4040507"/>
            <a:ext cx="27980640" cy="859536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2967337"/>
            <a:ext cx="24688800" cy="5960743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177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560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6155062"/>
            <a:ext cx="28392120" cy="10269853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16522072"/>
            <a:ext cx="28392120" cy="5400673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/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007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6572250"/>
            <a:ext cx="13990320" cy="156648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6572250"/>
            <a:ext cx="13990320" cy="156648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292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314455"/>
            <a:ext cx="28392120" cy="477202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6052187"/>
            <a:ext cx="13926024" cy="2966083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9018270"/>
            <a:ext cx="13926024" cy="132645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6052187"/>
            <a:ext cx="13994608" cy="2966083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9018270"/>
            <a:ext cx="13994608" cy="132645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28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067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7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645920"/>
            <a:ext cx="10617041" cy="57607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554735"/>
            <a:ext cx="16664940" cy="1754505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7406640"/>
            <a:ext cx="10617041" cy="13721717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061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645920"/>
            <a:ext cx="10617041" cy="57607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554735"/>
            <a:ext cx="16664940" cy="1754505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7406640"/>
            <a:ext cx="10617041" cy="13721717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350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076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1314450"/>
            <a:ext cx="7098030" cy="209226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314450"/>
            <a:ext cx="20882610" cy="209226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72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nstructions"/>
          <p:cNvSpPr/>
          <p:nvPr userDrawn="1"/>
        </p:nvSpPr>
        <p:spPr>
          <a:xfrm>
            <a:off x="33227011" y="-1"/>
            <a:ext cx="9335453" cy="24688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05740" rIns="205740" rtlCol="0" anchor="t"/>
          <a:lstStyle/>
          <a:p>
            <a:pPr lvl="0">
              <a:spcBef>
                <a:spcPts val="900"/>
              </a:spcBef>
            </a:pPr>
            <a:r>
              <a:rPr sz="72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900"/>
              </a:spcBef>
            </a:pP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225"/>
              </a:spcBef>
            </a:pPr>
            <a:endParaRPr sz="45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9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900"/>
              </a:spcBef>
            </a:pPr>
            <a:r>
              <a:rPr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formatted for you. </a:t>
            </a: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495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495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1800"/>
              </a:spcBef>
            </a:pP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add or remove bullet points from text, click the Bullets button on the Home tab.</a:t>
            </a:r>
          </a:p>
          <a:p>
            <a:pPr lvl="0">
              <a:spcBef>
                <a:spcPts val="1800"/>
              </a:spcBef>
            </a:pPr>
            <a:r>
              <a:rPr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or body text, make a copy of what you need and drag it into place. PowerPoint’s Smart Guides will help you align it with everything else.</a:t>
            </a:r>
          </a:p>
          <a:p>
            <a:pPr lvl="0">
              <a:spcBef>
                <a:spcPts val="1800"/>
              </a:spcBef>
            </a:pPr>
            <a:r>
              <a:rPr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</a:t>
            </a: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s</a:t>
            </a:r>
            <a:r>
              <a:rPr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instead of ours? No problem!</a:t>
            </a:r>
            <a:r>
              <a:rPr lang="en-US" sz="495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Just click a picture, press the Delete key, then click the icon to add your picture.</a:t>
            </a:r>
            <a:endParaRPr sz="495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868681" y="3070431"/>
            <a:ext cx="22630809" cy="484748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700">
                <a:solidFill>
                  <a:schemeClr val="bg1">
                    <a:lumMod val="75000"/>
                  </a:schemeClr>
                </a:solidFill>
              </a:defRPr>
            </a:lvl1pPr>
            <a:lvl2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57250" y="4251960"/>
            <a:ext cx="9601200" cy="96012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9" hasCustomPrompt="1"/>
          </p:nvPr>
        </p:nvSpPr>
        <p:spPr bwMode="ltGray">
          <a:xfrm>
            <a:off x="857250" y="5335524"/>
            <a:ext cx="9601200" cy="2049431"/>
          </a:xfrm>
          <a:solidFill>
            <a:schemeClr val="tx2">
              <a:lumMod val="10000"/>
              <a:lumOff val="90000"/>
            </a:schemeClr>
          </a:solidFill>
        </p:spPr>
        <p:txBody>
          <a:bodyPr lIns="365760" rIns="365760" anchor="ctr">
            <a:noAutofit/>
          </a:bodyPr>
          <a:lstStyle>
            <a:lvl1pPr marL="0" indent="0">
              <a:spcBef>
                <a:spcPts val="900"/>
              </a:spcBef>
              <a:buFont typeface="Arial" panose="020B0604020202020204" pitchFamily="34" charset="0"/>
              <a:buNone/>
              <a:defRPr sz="3300" baseline="0"/>
            </a:lvl1pPr>
            <a:lvl2pPr marL="428615" indent="-428615">
              <a:spcBef>
                <a:spcPts val="900"/>
              </a:spcBef>
              <a:buFont typeface="Arial" panose="020B0604020202020204" pitchFamily="34" charset="0"/>
              <a:buChar char="•"/>
              <a:defRPr sz="3300"/>
            </a:lvl2pPr>
            <a:lvl3pPr marL="428615" indent="-428615">
              <a:spcBef>
                <a:spcPts val="900"/>
              </a:spcBef>
              <a:buFont typeface="Arial" panose="020B0604020202020204" pitchFamily="34" charset="0"/>
              <a:buChar char="•"/>
              <a:defRPr sz="3300"/>
            </a:lvl3pPr>
            <a:lvl4pPr marL="0" indent="0">
              <a:spcBef>
                <a:spcPts val="900"/>
              </a:spcBef>
              <a:buNone/>
              <a:defRPr sz="3300"/>
            </a:lvl4pPr>
            <a:lvl5pPr marL="0" indent="0">
              <a:spcBef>
                <a:spcPts val="900"/>
              </a:spcBef>
              <a:buNone/>
              <a:defRPr sz="3300"/>
            </a:lvl5pPr>
            <a:lvl6pPr marL="0" indent="0">
              <a:spcBef>
                <a:spcPts val="900"/>
              </a:spcBef>
              <a:buNone/>
              <a:defRPr sz="3300"/>
            </a:lvl6pPr>
            <a:lvl7pPr marL="0" indent="0">
              <a:spcBef>
                <a:spcPts val="900"/>
              </a:spcBef>
              <a:buNone/>
              <a:defRPr sz="3300"/>
            </a:lvl7pPr>
            <a:lvl8pPr marL="0" indent="0">
              <a:spcBef>
                <a:spcPts val="900"/>
              </a:spcBef>
              <a:buNone/>
              <a:defRPr sz="3300"/>
            </a:lvl8pPr>
            <a:lvl9pPr marL="0" indent="0">
              <a:spcBef>
                <a:spcPts val="900"/>
              </a:spcBef>
              <a:buNone/>
              <a:defRPr sz="3300"/>
            </a:lvl9pPr>
          </a:lstStyle>
          <a:p>
            <a:pPr lvl="0"/>
            <a:r>
              <a:rPr lang="en-US" dirty="0"/>
              <a:t>Type your question or a statement of the problem here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37" hasCustomPrompt="1"/>
          </p:nvPr>
        </p:nvSpPr>
        <p:spPr>
          <a:xfrm>
            <a:off x="857250" y="7872984"/>
            <a:ext cx="9601200" cy="96012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7" name="Content Placeholder 17"/>
          <p:cNvSpPr>
            <a:spLocks noGrp="1"/>
          </p:cNvSpPr>
          <p:nvPr>
            <p:ph sz="quarter" idx="38" hasCustomPrompt="1"/>
          </p:nvPr>
        </p:nvSpPr>
        <p:spPr>
          <a:xfrm>
            <a:off x="857250" y="8901684"/>
            <a:ext cx="9601200" cy="2105630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57250" y="11212830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857250" y="12330686"/>
            <a:ext cx="9601200" cy="4520596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857250" y="17165574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857250" y="18249138"/>
            <a:ext cx="9601200" cy="5472684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1658600" y="4251960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1658600" y="5335524"/>
            <a:ext cx="9601200" cy="5096667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38" name="Text Placeholder 6"/>
          <p:cNvSpPr>
            <a:spLocks noGrp="1"/>
          </p:cNvSpPr>
          <p:nvPr>
            <p:ph type="body" sz="quarter" idx="40" hasCustomPrompt="1"/>
          </p:nvPr>
        </p:nvSpPr>
        <p:spPr>
          <a:xfrm>
            <a:off x="11658600" y="10746486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1658600" y="11830051"/>
            <a:ext cx="9601200" cy="5021230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1658600" y="17165574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1658600" y="18249138"/>
            <a:ext cx="9601200" cy="5472684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425660" y="4251960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2425660" y="5335524"/>
            <a:ext cx="9601200" cy="5486400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2425660" y="11186125"/>
            <a:ext cx="9601200" cy="3403958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41" hasCustomPrompt="1"/>
          </p:nvPr>
        </p:nvSpPr>
        <p:spPr>
          <a:xfrm>
            <a:off x="22425660" y="14825697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40" name="Content Placeholder 17"/>
          <p:cNvSpPr>
            <a:spLocks noGrp="1"/>
          </p:cNvSpPr>
          <p:nvPr>
            <p:ph sz="quarter" idx="42" hasCustomPrompt="1"/>
          </p:nvPr>
        </p:nvSpPr>
        <p:spPr>
          <a:xfrm>
            <a:off x="22425660" y="15909261"/>
            <a:ext cx="9601200" cy="3258590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2425660" y="19291554"/>
            <a:ext cx="9601200" cy="9144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405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5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2425660" y="20375118"/>
            <a:ext cx="9601200" cy="3346704"/>
          </a:xfrm>
        </p:spPr>
        <p:txBody>
          <a:bodyPr lIns="91440" tIns="182880"/>
          <a:lstStyle>
            <a:lvl1pPr>
              <a:defRPr sz="2400" baseline="0"/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1/7/20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24203026" y="2"/>
            <a:ext cx="8715375" cy="2881834"/>
          </a:xfrm>
          <a:effectDag name="">
            <a:cont type="tree" name="">
              <a:effect ref="fillLine"/>
              <a:alphaMod>
                <a:cont name="">
                  <a:fill>
                    <a:gradFill>
                      <a:gsLst>
                        <a:gs pos="60000">
                          <a:srgbClr val="000000">
                            <a:alpha val="100000"/>
                          </a:srgbClr>
                        </a:gs>
                        <a:gs pos="97000">
                          <a:srgbClr val="000000">
                            <a:alpha val="0"/>
                          </a:srgbClr>
                        </a:gs>
                      </a:gsLst>
                      <a:lin ang="10800000"/>
                    </a:gradFill>
                  </a:fill>
                </a:cont>
              </a:alphaMod>
            </a:cont>
          </a:effectDag>
        </p:spPr>
        <p:txBody>
          <a:bodyPr lIns="91440" tIns="457200" rIns="9144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6571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876">
          <p15:clr>
            <a:srgbClr val="A4A3A4"/>
          </p15:clr>
        </p15:guide>
        <p15:guide id="2" pos="138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314455"/>
            <a:ext cx="28392120" cy="47720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6572250"/>
            <a:ext cx="28392120" cy="156648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2882865"/>
            <a:ext cx="7406640" cy="13144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1/7/20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2882865"/>
            <a:ext cx="11109960" cy="13144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2882865"/>
            <a:ext cx="7406640" cy="13144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060D28-09DC-BE4F-8449-EC90964D8232}"/>
              </a:ext>
            </a:extLst>
          </p:cNvPr>
          <p:cNvSpPr/>
          <p:nvPr userDrawn="1"/>
        </p:nvSpPr>
        <p:spPr bwMode="ltGray">
          <a:xfrm>
            <a:off x="0" y="0"/>
            <a:ext cx="32918400" cy="3771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44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C7B08A-9B32-E441-B5A6-B4DA801E27AF}"/>
              </a:ext>
            </a:extLst>
          </p:cNvPr>
          <p:cNvSpPr/>
          <p:nvPr userDrawn="1"/>
        </p:nvSpPr>
        <p:spPr bwMode="gray">
          <a:xfrm>
            <a:off x="0" y="2914650"/>
            <a:ext cx="32918400" cy="85725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44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81A77C-FB73-E742-854E-5687CF186E7D}"/>
              </a:ext>
            </a:extLst>
          </p:cNvPr>
          <p:cNvCxnSpPr/>
          <p:nvPr userDrawn="1"/>
        </p:nvCxnSpPr>
        <p:spPr>
          <a:xfrm>
            <a:off x="0" y="2914650"/>
            <a:ext cx="32918400" cy="0"/>
          </a:xfrm>
          <a:prstGeom prst="line">
            <a:avLst/>
          </a:prstGeom>
          <a:ln w="1143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1503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776" userDrawn="1">
          <p15:clr>
            <a:srgbClr val="A4A3A4"/>
          </p15:clr>
        </p15:guide>
        <p15:guide id="2" pos="540" userDrawn="1">
          <p15:clr>
            <a:srgbClr val="A4A3A4"/>
          </p15:clr>
        </p15:guide>
        <p15:guide id="3" pos="20196" userDrawn="1">
          <p15:clr>
            <a:srgbClr val="A4A3A4"/>
          </p15:clr>
        </p15:guide>
        <p15:guide id="4" pos="10368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37885" y="-44914"/>
            <a:ext cx="32918400" cy="3742732"/>
          </a:xfrm>
          <a:prstGeom prst="rect">
            <a:avLst/>
          </a:prstGeom>
          <a:solidFill>
            <a:srgbClr val="0427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92902" y="431945"/>
            <a:ext cx="29377005" cy="2228805"/>
          </a:xfrm>
        </p:spPr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End-of-clerkship written feedback: how do students use it? </a:t>
            </a:r>
            <a:br>
              <a:rPr lang="en-US" sz="72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72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An exploratory qualitative study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328102" y="2686422"/>
            <a:ext cx="23944603" cy="513649"/>
          </a:xfrm>
        </p:spPr>
        <p:txBody>
          <a:bodyPr/>
          <a:lstStyle/>
          <a:p>
            <a:pPr algn="ctr"/>
            <a:r>
              <a:rPr lang="en-US" sz="3600" b="1" dirty="0"/>
              <a:t>Josh Kurtz MS4</a:t>
            </a:r>
            <a:r>
              <a:rPr lang="en-US" sz="3600" dirty="0"/>
              <a:t>, Kathryn Holt MS4, Seetha </a:t>
            </a:r>
            <a:r>
              <a:rPr lang="en-US" sz="3600" dirty="0" err="1"/>
              <a:t>Monrad</a:t>
            </a:r>
            <a:r>
              <a:rPr lang="en-US" sz="3600" dirty="0"/>
              <a:t>, MD| University of Michigan Medical School</a:t>
            </a:r>
          </a:p>
        </p:txBody>
      </p:sp>
      <p:pic>
        <p:nvPicPr>
          <p:cNvPr id="99" name="Content Placeholder 98">
            <a:extLst>
              <a:ext uri="{FF2B5EF4-FFF2-40B4-BE49-F238E27FC236}">
                <a16:creationId xmlns:a16="http://schemas.microsoft.com/office/drawing/2014/main" id="{C413273C-F429-5842-9DB6-B335732CCB89}"/>
              </a:ext>
            </a:extLst>
          </p:cNvPr>
          <p:cNvPicPr>
            <a:picLocks noGrp="1" noChangeAspect="1"/>
          </p:cNvPicPr>
          <p:nvPr>
            <p:ph sz="quarter" idx="2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0684" y="6837673"/>
            <a:ext cx="5021263" cy="5021263"/>
          </a:xfrm>
        </p:spPr>
      </p:pic>
      <p:pic>
        <p:nvPicPr>
          <p:cNvPr id="14" name="Picture Placeholder 13"/>
          <p:cNvPicPr>
            <a:picLocks noGrp="1" noChangeAspect="1"/>
          </p:cNvPicPr>
          <p:nvPr>
            <p:ph type="pic" sz="quarter" idx="4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93" y="90538"/>
            <a:ext cx="4069395" cy="3477015"/>
          </a:xfrm>
          <a:effectLst>
            <a:glow>
              <a:scrgbClr r="0" g="0" b="0"/>
            </a:glow>
            <a:reflection/>
            <a:softEdge rad="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A03AD20-28F6-CF42-81C4-FFAD771D7D27}"/>
              </a:ext>
            </a:extLst>
          </p:cNvPr>
          <p:cNvSpPr/>
          <p:nvPr/>
        </p:nvSpPr>
        <p:spPr>
          <a:xfrm>
            <a:off x="12814023" y="18606696"/>
            <a:ext cx="8697719" cy="35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6D4C03-BF28-7541-B2AA-A97576935941}"/>
              </a:ext>
            </a:extLst>
          </p:cNvPr>
          <p:cNvSpPr/>
          <p:nvPr/>
        </p:nvSpPr>
        <p:spPr>
          <a:xfrm>
            <a:off x="24139497" y="5288658"/>
            <a:ext cx="7872541" cy="9090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pic>
        <p:nvPicPr>
          <p:cNvPr id="61" name="Graphic 1" descr="Bulls-eye">
            <a:extLst>
              <a:ext uri="{FF2B5EF4-FFF2-40B4-BE49-F238E27FC236}">
                <a16:creationId xmlns:a16="http://schemas.microsoft.com/office/drawing/2014/main" id="{42C7CC15-B03E-9B44-A58F-EFDB5D0628C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398219" y="241772"/>
            <a:ext cx="3001575" cy="2818564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DFAE1BB8-58E7-E342-882C-66197FFDA36E}"/>
              </a:ext>
            </a:extLst>
          </p:cNvPr>
          <p:cNvSpPr/>
          <p:nvPr/>
        </p:nvSpPr>
        <p:spPr>
          <a:xfrm>
            <a:off x="13235734" y="6343729"/>
            <a:ext cx="6129339" cy="1187547"/>
          </a:xfrm>
          <a:prstGeom prst="roundRect">
            <a:avLst/>
          </a:prstGeom>
          <a:solidFill>
            <a:srgbClr val="595959"/>
          </a:solidFill>
          <a:ln>
            <a:solidFill>
              <a:srgbClr val="0427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5F75943-42A6-3440-995F-3C9EB912446E}"/>
              </a:ext>
            </a:extLst>
          </p:cNvPr>
          <p:cNvSpPr/>
          <p:nvPr/>
        </p:nvSpPr>
        <p:spPr>
          <a:xfrm>
            <a:off x="14110105" y="6496579"/>
            <a:ext cx="46224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</a:t>
            </a:r>
          </a:p>
        </p:txBody>
      </p:sp>
      <p:sp>
        <p:nvSpPr>
          <p:cNvPr id="85" name="Rounded Rectangle 84">
            <a:extLst>
              <a:ext uri="{FF2B5EF4-FFF2-40B4-BE49-F238E27FC236}">
                <a16:creationId xmlns:a16="http://schemas.microsoft.com/office/drawing/2014/main" id="{BE3C046F-37CA-7B40-8876-8BBD7664543C}"/>
              </a:ext>
            </a:extLst>
          </p:cNvPr>
          <p:cNvSpPr/>
          <p:nvPr/>
        </p:nvSpPr>
        <p:spPr>
          <a:xfrm>
            <a:off x="24577382" y="18568580"/>
            <a:ext cx="7650327" cy="1187547"/>
          </a:xfrm>
          <a:prstGeom prst="roundRect">
            <a:avLst/>
          </a:prstGeom>
          <a:solidFill>
            <a:srgbClr val="595959"/>
          </a:solidFill>
          <a:ln>
            <a:solidFill>
              <a:srgbClr val="0427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BC43760D-1747-0F4E-B05A-C03FAE1AABD5}"/>
              </a:ext>
            </a:extLst>
          </p:cNvPr>
          <p:cNvSpPr/>
          <p:nvPr/>
        </p:nvSpPr>
        <p:spPr>
          <a:xfrm>
            <a:off x="25651309" y="18823636"/>
            <a:ext cx="5687776" cy="7206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8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DIRECTIONS</a:t>
            </a:r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97FDE344-2986-294F-8E7B-49F7F748F043}"/>
              </a:ext>
            </a:extLst>
          </p:cNvPr>
          <p:cNvSpPr/>
          <p:nvPr/>
        </p:nvSpPr>
        <p:spPr>
          <a:xfrm>
            <a:off x="24577382" y="4314598"/>
            <a:ext cx="7650327" cy="1187547"/>
          </a:xfrm>
          <a:prstGeom prst="roundRect">
            <a:avLst/>
          </a:prstGeom>
          <a:solidFill>
            <a:srgbClr val="595959"/>
          </a:solidFill>
          <a:ln>
            <a:solidFill>
              <a:srgbClr val="0427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8A88D4E0-6123-3446-94DC-D6CAD93685C3}"/>
              </a:ext>
            </a:extLst>
          </p:cNvPr>
          <p:cNvSpPr/>
          <p:nvPr/>
        </p:nvSpPr>
        <p:spPr>
          <a:xfrm>
            <a:off x="27375092" y="4607774"/>
            <a:ext cx="2396811" cy="7206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8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QUOTES</a:t>
            </a:r>
          </a:p>
        </p:txBody>
      </p: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E218E786-1F8C-454C-A90F-02FC6BD289C2}"/>
              </a:ext>
            </a:extLst>
          </p:cNvPr>
          <p:cNvGrpSpPr/>
          <p:nvPr/>
        </p:nvGrpSpPr>
        <p:grpSpPr>
          <a:xfrm>
            <a:off x="769178" y="11229753"/>
            <a:ext cx="7650327" cy="1187546"/>
            <a:chOff x="1025568" y="17372226"/>
            <a:chExt cx="10200434" cy="1583394"/>
          </a:xfrm>
        </p:grpSpPr>
        <p:sp>
          <p:nvSpPr>
            <p:cNvPr id="92" name="Rounded Rectangle 91">
              <a:extLst>
                <a:ext uri="{FF2B5EF4-FFF2-40B4-BE49-F238E27FC236}">
                  <a16:creationId xmlns:a16="http://schemas.microsoft.com/office/drawing/2014/main" id="{62575F4B-F8F1-524E-ADDB-FD1CC0912F1A}"/>
                </a:ext>
              </a:extLst>
            </p:cNvPr>
            <p:cNvSpPr/>
            <p:nvPr/>
          </p:nvSpPr>
          <p:spPr>
            <a:xfrm>
              <a:off x="1025568" y="17372226"/>
              <a:ext cx="10200434" cy="1583394"/>
            </a:xfrm>
            <a:prstGeom prst="roundRect">
              <a:avLst/>
            </a:prstGeom>
            <a:solidFill>
              <a:srgbClr val="595959"/>
            </a:solidFill>
            <a:ln>
              <a:solidFill>
                <a:srgbClr val="0427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83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2958614-3D31-414F-8DC9-4E80EB588E61}"/>
                </a:ext>
              </a:extLst>
            </p:cNvPr>
            <p:cNvSpPr/>
            <p:nvPr/>
          </p:nvSpPr>
          <p:spPr>
            <a:xfrm>
              <a:off x="4256469" y="17673447"/>
              <a:ext cx="3738630" cy="96086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4083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METHODS</a:t>
              </a:r>
            </a:p>
          </p:txBody>
        </p:sp>
      </p:grp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A256E9BE-35BF-8D4A-86A5-FD1C263C5D5E}"/>
              </a:ext>
            </a:extLst>
          </p:cNvPr>
          <p:cNvSpPr/>
          <p:nvPr/>
        </p:nvSpPr>
        <p:spPr>
          <a:xfrm>
            <a:off x="887621" y="4314598"/>
            <a:ext cx="7650327" cy="1187547"/>
          </a:xfrm>
          <a:prstGeom prst="roundRect">
            <a:avLst/>
          </a:prstGeom>
          <a:solidFill>
            <a:srgbClr val="595959"/>
          </a:solidFill>
          <a:ln>
            <a:solidFill>
              <a:srgbClr val="0427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65F24B9D-1CE1-884A-B996-A9609292F6EF}"/>
              </a:ext>
            </a:extLst>
          </p:cNvPr>
          <p:cNvSpPr/>
          <p:nvPr/>
        </p:nvSpPr>
        <p:spPr>
          <a:xfrm>
            <a:off x="10084655" y="8856807"/>
            <a:ext cx="93378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rgbClr val="0427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Conflicting uses for feedback influence how students use it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A82E947A-01CF-E64C-AE23-5FB98C5621E1}"/>
              </a:ext>
            </a:extLst>
          </p:cNvPr>
          <p:cNvSpPr/>
          <p:nvPr/>
        </p:nvSpPr>
        <p:spPr>
          <a:xfrm>
            <a:off x="13644135" y="12528579"/>
            <a:ext cx="96205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rgbClr val="0427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Quantitative and qualitative feedback interaction influences how students interpret it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65CEDD4B-82E7-594A-B2F4-2B07E5EC78DC}"/>
              </a:ext>
            </a:extLst>
          </p:cNvPr>
          <p:cNvSpPr/>
          <p:nvPr/>
        </p:nvSpPr>
        <p:spPr>
          <a:xfrm>
            <a:off x="9854196" y="17134545"/>
            <a:ext cx="9620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rgbClr val="0427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Engagement with feedback changes over time</a:t>
            </a: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01CC1BB4-13DF-3042-B184-2E4218CBE9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185" y="15864640"/>
            <a:ext cx="3973965" cy="3973965"/>
          </a:xfrm>
          <a:prstGeom prst="rect">
            <a:avLst/>
          </a:prstGeom>
        </p:spPr>
      </p:pic>
      <p:grpSp>
        <p:nvGrpSpPr>
          <p:cNvPr id="122" name="Group 121">
            <a:extLst>
              <a:ext uri="{FF2B5EF4-FFF2-40B4-BE49-F238E27FC236}">
                <a16:creationId xmlns:a16="http://schemas.microsoft.com/office/drawing/2014/main" id="{FBE0CD1E-DABD-144D-A2E0-5E2FAAC5C3DC}"/>
              </a:ext>
            </a:extLst>
          </p:cNvPr>
          <p:cNvGrpSpPr/>
          <p:nvPr/>
        </p:nvGrpSpPr>
        <p:grpSpPr>
          <a:xfrm>
            <a:off x="24092798" y="9857484"/>
            <a:ext cx="2362383" cy="2805175"/>
            <a:chOff x="31732344" y="10989004"/>
            <a:chExt cx="7315200" cy="8686322"/>
          </a:xfrm>
        </p:grpSpPr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B7271C23-5184-A047-A1A2-9801744188F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58870" y="15043086"/>
              <a:ext cx="4632240" cy="4632240"/>
            </a:xfrm>
            <a:prstGeom prst="rect">
              <a:avLst/>
            </a:prstGeom>
          </p:spPr>
        </p:pic>
        <p:pic>
          <p:nvPicPr>
            <p:cNvPr id="119" name="Content Placeholder 102">
              <a:extLst>
                <a:ext uri="{FF2B5EF4-FFF2-40B4-BE49-F238E27FC236}">
                  <a16:creationId xmlns:a16="http://schemas.microsoft.com/office/drawing/2014/main" id="{1CEC31E4-12FC-E04C-B56E-608DF788086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2344" y="10989004"/>
              <a:ext cx="7315200" cy="7315200"/>
            </a:xfrm>
            <a:prstGeom prst="rect">
              <a:avLst/>
            </a:prstGeom>
          </p:spPr>
        </p:pic>
        <p:sp>
          <p:nvSpPr>
            <p:cNvPr id="120" name="Circular Arrow 119">
              <a:extLst>
                <a:ext uri="{FF2B5EF4-FFF2-40B4-BE49-F238E27FC236}">
                  <a16:creationId xmlns:a16="http://schemas.microsoft.com/office/drawing/2014/main" id="{5E272703-357D-174C-B9F8-6B4FD392C674}"/>
                </a:ext>
              </a:extLst>
            </p:cNvPr>
            <p:cNvSpPr/>
            <p:nvPr/>
          </p:nvSpPr>
          <p:spPr>
            <a:xfrm rot="5400000">
              <a:off x="35877682" y="15519602"/>
              <a:ext cx="2090008" cy="2411624"/>
            </a:xfrm>
            <a:prstGeom prst="circular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83">
                <a:solidFill>
                  <a:schemeClr val="tx1"/>
                </a:solidFill>
              </a:endParaRPr>
            </a:p>
          </p:txBody>
        </p:sp>
        <p:sp>
          <p:nvSpPr>
            <p:cNvPr id="121" name="Circular Arrow 120">
              <a:extLst>
                <a:ext uri="{FF2B5EF4-FFF2-40B4-BE49-F238E27FC236}">
                  <a16:creationId xmlns:a16="http://schemas.microsoft.com/office/drawing/2014/main" id="{5C2D1809-550D-444D-B1D9-1E0C791B75EA}"/>
                </a:ext>
              </a:extLst>
            </p:cNvPr>
            <p:cNvSpPr/>
            <p:nvPr/>
          </p:nvSpPr>
          <p:spPr>
            <a:xfrm rot="16200000">
              <a:off x="32806144" y="15576752"/>
              <a:ext cx="2090008" cy="2411624"/>
            </a:xfrm>
            <a:prstGeom prst="circular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83">
                <a:solidFill>
                  <a:schemeClr val="tx1"/>
                </a:solidFill>
              </a:endParaRPr>
            </a:p>
          </p:txBody>
        </p:sp>
      </p:grpSp>
      <p:pic>
        <p:nvPicPr>
          <p:cNvPr id="117" name="Content Placeholder 98">
            <a:extLst>
              <a:ext uri="{FF2B5EF4-FFF2-40B4-BE49-F238E27FC236}">
                <a16:creationId xmlns:a16="http://schemas.microsoft.com/office/drawing/2014/main" id="{F60CF57B-B4A2-6F4B-95B9-734010FBA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047" y="6203062"/>
            <a:ext cx="2683265" cy="2683265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18CBBAF1-7DB6-BC42-AF63-A5EBEF7E3B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8653" y="14635278"/>
            <a:ext cx="2741833" cy="2741833"/>
          </a:xfrm>
          <a:prstGeom prst="rect">
            <a:avLst/>
          </a:prstGeom>
        </p:spPr>
      </p:pic>
      <p:sp>
        <p:nvSpPr>
          <p:cNvPr id="124" name="TextBox 123">
            <a:extLst>
              <a:ext uri="{FF2B5EF4-FFF2-40B4-BE49-F238E27FC236}">
                <a16:creationId xmlns:a16="http://schemas.microsoft.com/office/drawing/2014/main" id="{7BF0405D-6F1B-3245-9AFD-C9460E70ABC4}"/>
              </a:ext>
            </a:extLst>
          </p:cNvPr>
          <p:cNvSpPr txBox="1"/>
          <p:nvPr/>
        </p:nvSpPr>
        <p:spPr>
          <a:xfrm>
            <a:off x="26286195" y="5946911"/>
            <a:ext cx="6024397" cy="182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“I think that when someone is given a piece of feedback that is linked to their grade, it’s hard to guide your learning from that feedback because what you end up thinking about is the grade.””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DD17782C-A3AC-0041-ACE6-301B321DE000}"/>
              </a:ext>
            </a:extLst>
          </p:cNvPr>
          <p:cNvSpPr txBox="1"/>
          <p:nvPr/>
        </p:nvSpPr>
        <p:spPr>
          <a:xfrm>
            <a:off x="26211281" y="7861969"/>
            <a:ext cx="6024397" cy="147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“…I realized how dangerous these comments can be and, ever since then, instead of seeing them as opportunities for growth, I see them as opportunities to hurt me in the future.”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4A4F0A45-5C2F-4747-9D58-A1885FDE3F3E}"/>
              </a:ext>
            </a:extLst>
          </p:cNvPr>
          <p:cNvSpPr txBox="1"/>
          <p:nvPr/>
        </p:nvSpPr>
        <p:spPr>
          <a:xfrm>
            <a:off x="26286195" y="9775517"/>
            <a:ext cx="6024397" cy="147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“..if the number was like an average or lower number, I really expected the written feedback to justify it and to offer some sort of validation as to why they chose that.”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18AFD03F-930C-2E48-8F70-5EC6C506B7DA}"/>
              </a:ext>
            </a:extLst>
          </p:cNvPr>
          <p:cNvSpPr txBox="1"/>
          <p:nvPr/>
        </p:nvSpPr>
        <p:spPr>
          <a:xfrm>
            <a:off x="26280561" y="11476364"/>
            <a:ext cx="6024397" cy="286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“I feel like the numerical score colors the tone in which I read the feedback. Meaning, if the score is really high, because generally you see the score before you read the feedback. So, you go in and read that in a positive light, maybe it's more neutral. If it's a lower score, you'd read it in a negative way if it's more neutral.”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7545E7CB-F254-D044-A446-4D0AD039A6FF}"/>
              </a:ext>
            </a:extLst>
          </p:cNvPr>
          <p:cNvSpPr txBox="1"/>
          <p:nvPr/>
        </p:nvSpPr>
        <p:spPr>
          <a:xfrm>
            <a:off x="26314144" y="14537915"/>
            <a:ext cx="6024397" cy="182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“Initially that's where you're gauging what do I need to work on the most. And then later on, after you've gotten the same feedback numerous times of like, "Read more. Good differentials," you start disregarding it more.”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FF8E75C8-F931-CD42-8778-CDEBD084EFD0}"/>
              </a:ext>
            </a:extLst>
          </p:cNvPr>
          <p:cNvSpPr txBox="1"/>
          <p:nvPr/>
        </p:nvSpPr>
        <p:spPr>
          <a:xfrm>
            <a:off x="26286195" y="16675341"/>
            <a:ext cx="6024397" cy="147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“Because I think at the beginning I took feedback a little more seriously and then throughout I just stopped looking at them altogether.”</a:t>
            </a: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0C773EBA-EF3D-724E-B214-9451886D11CB}"/>
              </a:ext>
            </a:extLst>
          </p:cNvPr>
          <p:cNvSpPr/>
          <p:nvPr/>
        </p:nvSpPr>
        <p:spPr>
          <a:xfrm>
            <a:off x="3257556" y="4569653"/>
            <a:ext cx="3116174" cy="7206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8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RATIONALE</a:t>
            </a:r>
          </a:p>
        </p:txBody>
      </p: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89A5F25C-A2FF-654F-859F-B077A827974E}"/>
              </a:ext>
            </a:extLst>
          </p:cNvPr>
          <p:cNvGrpSpPr/>
          <p:nvPr/>
        </p:nvGrpSpPr>
        <p:grpSpPr>
          <a:xfrm>
            <a:off x="189002" y="13063433"/>
            <a:ext cx="4610007" cy="2530234"/>
            <a:chOff x="147882" y="19185124"/>
            <a:chExt cx="11743702" cy="6445613"/>
          </a:xfrm>
        </p:grpSpPr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F0C62184-59AF-7E45-80A3-E5B607F1B62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149" y="19185124"/>
              <a:ext cx="4194315" cy="4194315"/>
            </a:xfrm>
            <a:prstGeom prst="rect">
              <a:avLst/>
            </a:prstGeom>
          </p:spPr>
        </p:pic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4639CAC0-884C-9C49-9FA6-6C4A80763624}"/>
                </a:ext>
              </a:extLst>
            </p:cNvPr>
            <p:cNvGrpSpPr/>
            <p:nvPr/>
          </p:nvGrpSpPr>
          <p:grpSpPr>
            <a:xfrm>
              <a:off x="7542572" y="20225955"/>
              <a:ext cx="3048163" cy="2231264"/>
              <a:chOff x="6295327" y="19908794"/>
              <a:chExt cx="3758669" cy="2751356"/>
            </a:xfrm>
          </p:grpSpPr>
          <p:pic>
            <p:nvPicPr>
              <p:cNvPr id="135" name="Picture 134">
                <a:extLst>
                  <a:ext uri="{FF2B5EF4-FFF2-40B4-BE49-F238E27FC236}">
                    <a16:creationId xmlns:a16="http://schemas.microsoft.com/office/drawing/2014/main" id="{65FA16B1-4866-2D44-A70F-E6EE7D0794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95327" y="19908794"/>
                <a:ext cx="2231264" cy="2231264"/>
              </a:xfrm>
              <a:prstGeom prst="rect">
                <a:avLst/>
              </a:prstGeom>
            </p:spPr>
          </p:pic>
          <p:pic>
            <p:nvPicPr>
              <p:cNvPr id="136" name="Picture 135">
                <a:extLst>
                  <a:ext uri="{FF2B5EF4-FFF2-40B4-BE49-F238E27FC236}">
                    <a16:creationId xmlns:a16="http://schemas.microsoft.com/office/drawing/2014/main" id="{E5D81F05-EB19-4E42-AE8C-AABA674222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87080" y="20428886"/>
                <a:ext cx="2231264" cy="2231264"/>
              </a:xfrm>
              <a:prstGeom prst="rect">
                <a:avLst/>
              </a:prstGeom>
            </p:spPr>
          </p:pic>
          <p:pic>
            <p:nvPicPr>
              <p:cNvPr id="137" name="Picture 136">
                <a:extLst>
                  <a:ext uri="{FF2B5EF4-FFF2-40B4-BE49-F238E27FC236}">
                    <a16:creationId xmlns:a16="http://schemas.microsoft.com/office/drawing/2014/main" id="{01CF7B6E-4027-3645-9558-8052656239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22732" y="19942568"/>
                <a:ext cx="2231264" cy="2231263"/>
              </a:xfrm>
              <a:prstGeom prst="rect">
                <a:avLst/>
              </a:prstGeom>
            </p:spPr>
          </p:pic>
        </p:grpSp>
        <p:cxnSp>
          <p:nvCxnSpPr>
            <p:cNvPr id="140" name="Straight Arrow Connector 139">
              <a:extLst>
                <a:ext uri="{FF2B5EF4-FFF2-40B4-BE49-F238E27FC236}">
                  <a16:creationId xmlns:a16="http://schemas.microsoft.com/office/drawing/2014/main" id="{E6682A00-E4C7-D844-9E18-8CD7DD250C47}"/>
                </a:ext>
              </a:extLst>
            </p:cNvPr>
            <p:cNvCxnSpPr>
              <a:cxnSpLocks/>
            </p:cNvCxnSpPr>
            <p:nvPr/>
          </p:nvCxnSpPr>
          <p:spPr>
            <a:xfrm>
              <a:off x="4967464" y="21341587"/>
              <a:ext cx="2346116" cy="0"/>
            </a:xfrm>
            <a:prstGeom prst="straightConnector1">
              <a:avLst/>
            </a:prstGeom>
            <a:ln w="1714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C85C7B7D-CB00-2147-84C4-F47E37024C98}"/>
                </a:ext>
              </a:extLst>
            </p:cNvPr>
            <p:cNvSpPr txBox="1"/>
            <p:nvPr/>
          </p:nvSpPr>
          <p:spPr>
            <a:xfrm>
              <a:off x="147882" y="23043399"/>
              <a:ext cx="5078695" cy="25873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>
                  <a:latin typeface="Arial" panose="020B0604020202020204" pitchFamily="34" charset="0"/>
                  <a:cs typeface="Arial" panose="020B0604020202020204" pitchFamily="34" charset="0"/>
                </a:rPr>
                <a:t>170 M4s emailed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B4CE3816-FE93-684B-AAA6-76E86135C834}"/>
                </a:ext>
              </a:extLst>
            </p:cNvPr>
            <p:cNvSpPr txBox="1"/>
            <p:nvPr/>
          </p:nvSpPr>
          <p:spPr>
            <a:xfrm>
              <a:off x="6812889" y="23025501"/>
              <a:ext cx="5078695" cy="25873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>
                  <a:latin typeface="Arial" panose="020B0604020202020204" pitchFamily="34" charset="0"/>
                  <a:cs typeface="Arial" panose="020B0604020202020204" pitchFamily="34" charset="0"/>
                </a:rPr>
                <a:t>23 M4s enrolled</a:t>
              </a: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4D407A8E-B13E-3244-AE8F-3D7F1DAD24F2}"/>
              </a:ext>
            </a:extLst>
          </p:cNvPr>
          <p:cNvGrpSpPr/>
          <p:nvPr/>
        </p:nvGrpSpPr>
        <p:grpSpPr>
          <a:xfrm>
            <a:off x="-37884" y="16628600"/>
            <a:ext cx="9689081" cy="3237215"/>
            <a:chOff x="-272227" y="9256111"/>
            <a:chExt cx="12918775" cy="6566379"/>
          </a:xfrm>
        </p:grpSpPr>
        <p:cxnSp>
          <p:nvCxnSpPr>
            <p:cNvPr id="153" name="Straight Arrow Connector 152">
              <a:extLst>
                <a:ext uri="{FF2B5EF4-FFF2-40B4-BE49-F238E27FC236}">
                  <a16:creationId xmlns:a16="http://schemas.microsoft.com/office/drawing/2014/main" id="{66855EDC-0EC7-0E49-B66F-1AEA075E843E}"/>
                </a:ext>
              </a:extLst>
            </p:cNvPr>
            <p:cNvCxnSpPr>
              <a:cxnSpLocks/>
            </p:cNvCxnSpPr>
            <p:nvPr/>
          </p:nvCxnSpPr>
          <p:spPr>
            <a:xfrm>
              <a:off x="3759512" y="11141318"/>
              <a:ext cx="1734131" cy="0"/>
            </a:xfrm>
            <a:prstGeom prst="straightConnector1">
              <a:avLst/>
            </a:prstGeom>
            <a:ln w="2095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Arrow Connector 154">
              <a:extLst>
                <a:ext uri="{FF2B5EF4-FFF2-40B4-BE49-F238E27FC236}">
                  <a16:creationId xmlns:a16="http://schemas.microsoft.com/office/drawing/2014/main" id="{16486DAA-298B-9D4E-B2AE-1415CF0837BF}"/>
                </a:ext>
              </a:extLst>
            </p:cNvPr>
            <p:cNvCxnSpPr>
              <a:cxnSpLocks/>
            </p:cNvCxnSpPr>
            <p:nvPr/>
          </p:nvCxnSpPr>
          <p:spPr>
            <a:xfrm>
              <a:off x="7656804" y="11125293"/>
              <a:ext cx="1734131" cy="0"/>
            </a:xfrm>
            <a:prstGeom prst="straightConnector1">
              <a:avLst/>
            </a:prstGeom>
            <a:ln w="2095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4" name="Group 173">
              <a:extLst>
                <a:ext uri="{FF2B5EF4-FFF2-40B4-BE49-F238E27FC236}">
                  <a16:creationId xmlns:a16="http://schemas.microsoft.com/office/drawing/2014/main" id="{236FA436-2E58-CE4C-8213-C2D2EA3A9BAD}"/>
                </a:ext>
              </a:extLst>
            </p:cNvPr>
            <p:cNvGrpSpPr/>
            <p:nvPr/>
          </p:nvGrpSpPr>
          <p:grpSpPr>
            <a:xfrm>
              <a:off x="-272227" y="9256111"/>
              <a:ext cx="12918775" cy="6566379"/>
              <a:chOff x="269044" y="24634203"/>
              <a:chExt cx="13985742" cy="7108702"/>
            </a:xfrm>
          </p:grpSpPr>
          <p:grpSp>
            <p:nvGrpSpPr>
              <p:cNvPr id="171" name="Group 170">
                <a:extLst>
                  <a:ext uri="{FF2B5EF4-FFF2-40B4-BE49-F238E27FC236}">
                    <a16:creationId xmlns:a16="http://schemas.microsoft.com/office/drawing/2014/main" id="{9EE0F361-E120-354F-8D64-9207E4C6E16F}"/>
                  </a:ext>
                </a:extLst>
              </p:cNvPr>
              <p:cNvGrpSpPr/>
              <p:nvPr/>
            </p:nvGrpSpPr>
            <p:grpSpPr>
              <a:xfrm>
                <a:off x="269044" y="24634203"/>
                <a:ext cx="4394688" cy="6094914"/>
                <a:chOff x="269044" y="24634203"/>
                <a:chExt cx="4394688" cy="6094914"/>
              </a:xfrm>
            </p:grpSpPr>
            <p:grpSp>
              <p:nvGrpSpPr>
                <p:cNvPr id="170" name="Group 169">
                  <a:extLst>
                    <a:ext uri="{FF2B5EF4-FFF2-40B4-BE49-F238E27FC236}">
                      <a16:creationId xmlns:a16="http://schemas.microsoft.com/office/drawing/2014/main" id="{CDE0491A-ADD9-8749-A2AD-C030EFC1409F}"/>
                    </a:ext>
                  </a:extLst>
                </p:cNvPr>
                <p:cNvGrpSpPr/>
                <p:nvPr/>
              </p:nvGrpSpPr>
              <p:grpSpPr>
                <a:xfrm>
                  <a:off x="381202" y="24634203"/>
                  <a:ext cx="4282530" cy="4157714"/>
                  <a:chOff x="381202" y="24634203"/>
                  <a:chExt cx="4282530" cy="4157714"/>
                </a:xfrm>
              </p:grpSpPr>
              <p:pic>
                <p:nvPicPr>
                  <p:cNvPr id="147" name="Picture 146">
                    <a:extLst>
                      <a:ext uri="{FF2B5EF4-FFF2-40B4-BE49-F238E27FC236}">
                        <a16:creationId xmlns:a16="http://schemas.microsoft.com/office/drawing/2014/main" id="{02BC7F41-4EF6-4F42-9219-674F9F1682D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81202" y="24634203"/>
                    <a:ext cx="2304256" cy="2304257"/>
                  </a:xfrm>
                  <a:prstGeom prst="rect">
                    <a:avLst/>
                  </a:prstGeom>
                </p:spPr>
              </p:pic>
              <p:pic>
                <p:nvPicPr>
                  <p:cNvPr id="148" name="Picture 147">
                    <a:extLst>
                      <a:ext uri="{FF2B5EF4-FFF2-40B4-BE49-F238E27FC236}">
                        <a16:creationId xmlns:a16="http://schemas.microsoft.com/office/drawing/2014/main" id="{136D568C-A440-AB4F-A359-22E5B689A19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359476" y="24676070"/>
                    <a:ext cx="2304256" cy="2304257"/>
                  </a:xfrm>
                  <a:prstGeom prst="rect">
                    <a:avLst/>
                  </a:prstGeom>
                </p:spPr>
              </p:pic>
              <p:pic>
                <p:nvPicPr>
                  <p:cNvPr id="149" name="Picture 148">
                    <a:extLst>
                      <a:ext uri="{FF2B5EF4-FFF2-40B4-BE49-F238E27FC236}">
                        <a16:creationId xmlns:a16="http://schemas.microsoft.com/office/drawing/2014/main" id="{FAA71208-763A-C346-BD0C-4F580CDB1EA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295742" y="26487660"/>
                    <a:ext cx="2304256" cy="2304257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56" name="TextBox 155">
                  <a:extLst>
                    <a:ext uri="{FF2B5EF4-FFF2-40B4-BE49-F238E27FC236}">
                      <a16:creationId xmlns:a16="http://schemas.microsoft.com/office/drawing/2014/main" id="{7D8BB3C0-70BE-8849-BE8D-BBD921E77577}"/>
                    </a:ext>
                  </a:extLst>
                </p:cNvPr>
                <p:cNvSpPr txBox="1"/>
                <p:nvPr/>
              </p:nvSpPr>
              <p:spPr>
                <a:xfrm>
                  <a:off x="269044" y="28498791"/>
                  <a:ext cx="4184403" cy="22303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30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3</a:t>
                  </a:r>
                  <a:r>
                    <a:rPr lang="en-US" sz="3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 four-person focus groups</a:t>
                  </a:r>
                </a:p>
              </p:txBody>
            </p:sp>
          </p:grp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DAAF25F5-0B1C-CD48-B84B-2CFC16EC59E4}"/>
                  </a:ext>
                </a:extLst>
              </p:cNvPr>
              <p:cNvSpPr txBox="1"/>
              <p:nvPr/>
            </p:nvSpPr>
            <p:spPr>
              <a:xfrm>
                <a:off x="8249006" y="24879030"/>
                <a:ext cx="2503586" cy="32441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>
                    <a:latin typeface="Arial" panose="020B0604020202020204" pitchFamily="34" charset="0"/>
                    <a:cs typeface="Arial" panose="020B0604020202020204" pitchFamily="34" charset="0"/>
                  </a:rPr>
                  <a:t>Data</a:t>
                </a:r>
              </a:p>
              <a:p>
                <a:pPr algn="ctr"/>
                <a:endParaRPr lang="en-US" sz="3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US" sz="3000" dirty="0">
                    <a:latin typeface="Arial" panose="020B0604020202020204" pitchFamily="34" charset="0"/>
                    <a:cs typeface="Arial" panose="020B0604020202020204" pitchFamily="34" charset="0"/>
                  </a:rPr>
                  <a:t> Analysis</a:t>
                </a: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81990F2-779D-F841-9263-5C4077846CEA}"/>
                  </a:ext>
                </a:extLst>
              </p:cNvPr>
              <p:cNvSpPr txBox="1"/>
              <p:nvPr/>
            </p:nvSpPr>
            <p:spPr>
              <a:xfrm>
                <a:off x="4095604" y="24896762"/>
                <a:ext cx="2503586" cy="32441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000" dirty="0">
                    <a:latin typeface="Arial" panose="020B0604020202020204" pitchFamily="34" charset="0"/>
                    <a:cs typeface="Arial" panose="020B0604020202020204" pitchFamily="34" charset="0"/>
                  </a:rPr>
                  <a:t>Data</a:t>
                </a:r>
              </a:p>
              <a:p>
                <a:pPr algn="ctr"/>
                <a:endParaRPr lang="en-US" sz="3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US" sz="3000" dirty="0">
                    <a:latin typeface="Arial" panose="020B0604020202020204" pitchFamily="34" charset="0"/>
                    <a:cs typeface="Arial" panose="020B0604020202020204" pitchFamily="34" charset="0"/>
                  </a:rPr>
                  <a:t> Analysis</a:t>
                </a:r>
              </a:p>
            </p:txBody>
          </p:sp>
          <p:grpSp>
            <p:nvGrpSpPr>
              <p:cNvPr id="172" name="Group 171">
                <a:extLst>
                  <a:ext uri="{FF2B5EF4-FFF2-40B4-BE49-F238E27FC236}">
                    <a16:creationId xmlns:a16="http://schemas.microsoft.com/office/drawing/2014/main" id="{5259D27C-0BC6-C944-BD85-E3C759587157}"/>
                  </a:ext>
                </a:extLst>
              </p:cNvPr>
              <p:cNvGrpSpPr/>
              <p:nvPr/>
            </p:nvGrpSpPr>
            <p:grpSpPr>
              <a:xfrm>
                <a:off x="5456443" y="24640947"/>
                <a:ext cx="4437246" cy="7081350"/>
                <a:chOff x="5456443" y="24640947"/>
                <a:chExt cx="4437246" cy="7081350"/>
              </a:xfrm>
            </p:grpSpPr>
            <p:pic>
              <p:nvPicPr>
                <p:cNvPr id="150" name="Picture 149">
                  <a:extLst>
                    <a:ext uri="{FF2B5EF4-FFF2-40B4-BE49-F238E27FC236}">
                      <a16:creationId xmlns:a16="http://schemas.microsoft.com/office/drawing/2014/main" id="{179D1B33-6B93-1341-B0D0-29CBF6C9EE8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88392" y="24640947"/>
                  <a:ext cx="2304256" cy="2304259"/>
                </a:xfrm>
                <a:prstGeom prst="rect">
                  <a:avLst/>
                </a:prstGeom>
              </p:spPr>
            </p:pic>
            <p:pic>
              <p:nvPicPr>
                <p:cNvPr id="151" name="Picture 150">
                  <a:extLst>
                    <a:ext uri="{FF2B5EF4-FFF2-40B4-BE49-F238E27FC236}">
                      <a16:creationId xmlns:a16="http://schemas.microsoft.com/office/drawing/2014/main" id="{5B295A8E-6B5F-254A-9B05-90E0E31AFD5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65607" y="26390410"/>
                  <a:ext cx="2304256" cy="2304256"/>
                </a:xfrm>
                <a:prstGeom prst="rect">
                  <a:avLst/>
                </a:prstGeom>
              </p:spPr>
            </p:pic>
            <p:sp>
              <p:nvSpPr>
                <p:cNvPr id="159" name="TextBox 158">
                  <a:extLst>
                    <a:ext uri="{FF2B5EF4-FFF2-40B4-BE49-F238E27FC236}">
                      <a16:creationId xmlns:a16="http://schemas.microsoft.com/office/drawing/2014/main" id="{948FF98F-0BA5-484F-8CA6-9FE2A25A0CB7}"/>
                    </a:ext>
                  </a:extLst>
                </p:cNvPr>
                <p:cNvSpPr txBox="1"/>
                <p:nvPr/>
              </p:nvSpPr>
              <p:spPr>
                <a:xfrm>
                  <a:off x="5456443" y="28478186"/>
                  <a:ext cx="4437246" cy="324411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30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2 </a:t>
                  </a:r>
                  <a:r>
                    <a:rPr lang="en-US" sz="3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additional four-person focus groups</a:t>
                  </a:r>
                </a:p>
              </p:txBody>
            </p:sp>
          </p:grpSp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1E04B66F-1CBE-D24A-A028-C641DC0C6525}"/>
                  </a:ext>
                </a:extLst>
              </p:cNvPr>
              <p:cNvGrpSpPr/>
              <p:nvPr/>
            </p:nvGrpSpPr>
            <p:grpSpPr>
              <a:xfrm>
                <a:off x="9817669" y="25521425"/>
                <a:ext cx="4437117" cy="6221480"/>
                <a:chOff x="9817669" y="25521425"/>
                <a:chExt cx="4437117" cy="6221480"/>
              </a:xfrm>
            </p:grpSpPr>
            <p:pic>
              <p:nvPicPr>
                <p:cNvPr id="152" name="Picture 151">
                  <a:extLst>
                    <a:ext uri="{FF2B5EF4-FFF2-40B4-BE49-F238E27FC236}">
                      <a16:creationId xmlns:a16="http://schemas.microsoft.com/office/drawing/2014/main" id="{2AAFC14D-A050-AA41-99BE-7A2AD74C7A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878946" y="25521425"/>
                  <a:ext cx="2304256" cy="2304257"/>
                </a:xfrm>
                <a:prstGeom prst="rect">
                  <a:avLst/>
                </a:prstGeom>
              </p:spPr>
            </p:pic>
            <p:sp>
              <p:nvSpPr>
                <p:cNvPr id="160" name="TextBox 159">
                  <a:extLst>
                    <a:ext uri="{FF2B5EF4-FFF2-40B4-BE49-F238E27FC236}">
                      <a16:creationId xmlns:a16="http://schemas.microsoft.com/office/drawing/2014/main" id="{91379D84-13F2-B846-8529-849FDAD5D687}"/>
                    </a:ext>
                  </a:extLst>
                </p:cNvPr>
                <p:cNvSpPr txBox="1"/>
                <p:nvPr/>
              </p:nvSpPr>
              <p:spPr>
                <a:xfrm>
                  <a:off x="9817669" y="28498794"/>
                  <a:ext cx="4437117" cy="324411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30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1 </a:t>
                  </a:r>
                  <a:r>
                    <a:rPr lang="en-US" sz="3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additional three-person focus group</a:t>
                  </a:r>
                </a:p>
              </p:txBody>
            </p:sp>
          </p:grpSp>
        </p:grpSp>
      </p:grpSp>
      <p:sp>
        <p:nvSpPr>
          <p:cNvPr id="161" name="TextBox 160">
            <a:extLst>
              <a:ext uri="{FF2B5EF4-FFF2-40B4-BE49-F238E27FC236}">
                <a16:creationId xmlns:a16="http://schemas.microsoft.com/office/drawing/2014/main" id="{F36BA8D7-39D8-2742-AE34-AC702D7210FC}"/>
              </a:ext>
            </a:extLst>
          </p:cNvPr>
          <p:cNvSpPr txBox="1"/>
          <p:nvPr/>
        </p:nvSpPr>
        <p:spPr>
          <a:xfrm>
            <a:off x="2931762" y="20848358"/>
            <a:ext cx="3456583" cy="623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51" b="1" dirty="0">
                <a:latin typeface="Arial" panose="020B0604020202020204" pitchFamily="34" charset="0"/>
                <a:cs typeface="Arial" panose="020B0604020202020204" pitchFamily="34" charset="0"/>
              </a:rPr>
              <a:t>Data Analysis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97DA18EC-F466-3146-A9D9-08B99C883A10}"/>
              </a:ext>
            </a:extLst>
          </p:cNvPr>
          <p:cNvSpPr txBox="1"/>
          <p:nvPr/>
        </p:nvSpPr>
        <p:spPr>
          <a:xfrm>
            <a:off x="1259158" y="12581781"/>
            <a:ext cx="2797265" cy="623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51" b="1" dirty="0">
                <a:latin typeface="Arial" panose="020B0604020202020204" pitchFamily="34" charset="0"/>
                <a:cs typeface="Arial" panose="020B0604020202020204" pitchFamily="34" charset="0"/>
              </a:rPr>
              <a:t>Recruitment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774FC3D-BDB5-9B44-9528-86093B0C2FFB}"/>
              </a:ext>
            </a:extLst>
          </p:cNvPr>
          <p:cNvSpPr txBox="1"/>
          <p:nvPr/>
        </p:nvSpPr>
        <p:spPr>
          <a:xfrm>
            <a:off x="2931761" y="15909197"/>
            <a:ext cx="3500483" cy="623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51" b="1" dirty="0">
                <a:latin typeface="Arial" panose="020B0604020202020204" pitchFamily="34" charset="0"/>
                <a:cs typeface="Arial" panose="020B0604020202020204" pitchFamily="34" charset="0"/>
              </a:rPr>
              <a:t>Data Gathering</a:t>
            </a:r>
          </a:p>
        </p:txBody>
      </p: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3300052D-D71B-B84A-B804-BC12E04DEBC7}"/>
              </a:ext>
            </a:extLst>
          </p:cNvPr>
          <p:cNvGrpSpPr/>
          <p:nvPr/>
        </p:nvGrpSpPr>
        <p:grpSpPr>
          <a:xfrm>
            <a:off x="98689" y="20907902"/>
            <a:ext cx="9433907" cy="3227360"/>
            <a:chOff x="663964" y="27983284"/>
            <a:chExt cx="12578541" cy="4303144"/>
          </a:xfrm>
        </p:grpSpPr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2ACB1F85-E1FE-D941-BE90-B79B9A8803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3481" y="28670909"/>
              <a:ext cx="2261298" cy="2261299"/>
            </a:xfrm>
            <a:prstGeom prst="rect">
              <a:avLst/>
            </a:prstGeom>
          </p:spPr>
        </p:pic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22C335F4-D0A6-EC42-A3B4-F50388408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7921" y="28599157"/>
              <a:ext cx="2579599" cy="2579599"/>
            </a:xfrm>
            <a:prstGeom prst="rect">
              <a:avLst/>
            </a:prstGeom>
          </p:spPr>
        </p:pic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6E95BBEF-8D5B-5640-8222-EA71160109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96167" y="27983284"/>
              <a:ext cx="3805094" cy="3805094"/>
            </a:xfrm>
            <a:prstGeom prst="rect">
              <a:avLst/>
            </a:prstGeom>
          </p:spPr>
        </p:pic>
        <p:pic>
          <p:nvPicPr>
            <p:cNvPr id="179" name="Picture 178">
              <a:extLst>
                <a:ext uri="{FF2B5EF4-FFF2-40B4-BE49-F238E27FC236}">
                  <a16:creationId xmlns:a16="http://schemas.microsoft.com/office/drawing/2014/main" id="{A1061F7C-B979-3841-A5A9-3D376DAAD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7418" y="29433131"/>
              <a:ext cx="1255595" cy="1255594"/>
            </a:xfrm>
            <a:prstGeom prst="rect">
              <a:avLst/>
            </a:prstGeom>
          </p:spPr>
        </p:pic>
        <p:pic>
          <p:nvPicPr>
            <p:cNvPr id="180" name="Picture 179">
              <a:extLst>
                <a:ext uri="{FF2B5EF4-FFF2-40B4-BE49-F238E27FC236}">
                  <a16:creationId xmlns:a16="http://schemas.microsoft.com/office/drawing/2014/main" id="{50A40F77-8B1B-5A4A-A61F-57608E80B8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4254" y="29433131"/>
              <a:ext cx="1255594" cy="1255594"/>
            </a:xfrm>
            <a:prstGeom prst="rect">
              <a:avLst/>
            </a:prstGeom>
          </p:spPr>
        </p:pic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D56619B1-C4D9-C34B-9F7C-8B713422AC0A}"/>
                </a:ext>
              </a:extLst>
            </p:cNvPr>
            <p:cNvSpPr txBox="1"/>
            <p:nvPr/>
          </p:nvSpPr>
          <p:spPr>
            <a:xfrm>
              <a:off x="663964" y="30932211"/>
              <a:ext cx="4184403" cy="1354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>
                  <a:latin typeface="Arial" panose="020B0604020202020204" pitchFamily="34" charset="0"/>
                  <a:cs typeface="Arial" panose="020B0604020202020204" pitchFamily="34" charset="0"/>
                </a:rPr>
                <a:t>Recording &amp; Transcription</a:t>
              </a:r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13331F33-30F4-0F48-A07C-BD2650B8DB55}"/>
                </a:ext>
              </a:extLst>
            </p:cNvPr>
            <p:cNvSpPr txBox="1"/>
            <p:nvPr/>
          </p:nvSpPr>
          <p:spPr>
            <a:xfrm>
              <a:off x="4625339" y="31239985"/>
              <a:ext cx="418440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>
                  <a:latin typeface="Arial" panose="020B0604020202020204" pitchFamily="34" charset="0"/>
                  <a:cs typeface="Arial" panose="020B0604020202020204" pitchFamily="34" charset="0"/>
                </a:rPr>
                <a:t>Iterative Coding</a:t>
              </a: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2A346ADD-E84E-6943-B182-68C5CA6047D2}"/>
                </a:ext>
              </a:extLst>
            </p:cNvPr>
            <p:cNvSpPr txBox="1"/>
            <p:nvPr/>
          </p:nvSpPr>
          <p:spPr>
            <a:xfrm>
              <a:off x="8866638" y="30932208"/>
              <a:ext cx="4375867" cy="1354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>
                  <a:latin typeface="Arial" panose="020B0604020202020204" pitchFamily="34" charset="0"/>
                  <a:cs typeface="Arial" panose="020B0604020202020204" pitchFamily="34" charset="0"/>
                </a:rPr>
                <a:t>Identification of Common Themes</a:t>
              </a:r>
            </a:p>
          </p:txBody>
        </p:sp>
      </p:grp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E7B6EC93-6AFD-024D-9483-4FF16952B82F}"/>
              </a:ext>
            </a:extLst>
          </p:cNvPr>
          <p:cNvCxnSpPr/>
          <p:nvPr/>
        </p:nvCxnSpPr>
        <p:spPr>
          <a:xfrm>
            <a:off x="1179151" y="15736211"/>
            <a:ext cx="658943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FFD2BA09-265C-E044-A2C1-C597090E8043}"/>
              </a:ext>
            </a:extLst>
          </p:cNvPr>
          <p:cNvCxnSpPr/>
          <p:nvPr/>
        </p:nvCxnSpPr>
        <p:spPr>
          <a:xfrm>
            <a:off x="1344154" y="20811617"/>
            <a:ext cx="658943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TextBox 188">
            <a:extLst>
              <a:ext uri="{FF2B5EF4-FFF2-40B4-BE49-F238E27FC236}">
                <a16:creationId xmlns:a16="http://schemas.microsoft.com/office/drawing/2014/main" id="{BC6A3B19-AB21-394E-8E8E-D33B04FDF622}"/>
              </a:ext>
            </a:extLst>
          </p:cNvPr>
          <p:cNvSpPr txBox="1"/>
          <p:nvPr/>
        </p:nvSpPr>
        <p:spPr>
          <a:xfrm>
            <a:off x="3317986" y="5881132"/>
            <a:ext cx="55479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Written feedback messages are used in medical training to guide improvement.</a:t>
            </a:r>
          </a:p>
        </p:txBody>
      </p:sp>
      <p:pic>
        <p:nvPicPr>
          <p:cNvPr id="191" name="Picture 190">
            <a:extLst>
              <a:ext uri="{FF2B5EF4-FFF2-40B4-BE49-F238E27FC236}">
                <a16:creationId xmlns:a16="http://schemas.microsoft.com/office/drawing/2014/main" id="{E566163E-29BB-2E42-A478-631BEC4988A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63" y="5453495"/>
            <a:ext cx="2575903" cy="2575903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B7383B83-E567-5147-B23D-8B417E08ABE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71" y="7542304"/>
            <a:ext cx="1581287" cy="1581287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E7D91F9C-B100-D242-B106-CA476B68468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839" y="7467220"/>
            <a:ext cx="1857968" cy="1857968"/>
          </a:xfrm>
          <a:prstGeom prst="rect">
            <a:avLst/>
          </a:prstGeom>
        </p:spPr>
      </p:pic>
      <p:sp>
        <p:nvSpPr>
          <p:cNvPr id="196" name="TextBox 195">
            <a:extLst>
              <a:ext uri="{FF2B5EF4-FFF2-40B4-BE49-F238E27FC236}">
                <a16:creationId xmlns:a16="http://schemas.microsoft.com/office/drawing/2014/main" id="{72D393D8-5A28-4743-9764-EB83F65F2F2B}"/>
              </a:ext>
            </a:extLst>
          </p:cNvPr>
          <p:cNvSpPr txBox="1"/>
          <p:nvPr/>
        </p:nvSpPr>
        <p:spPr>
          <a:xfrm>
            <a:off x="3321135" y="7630854"/>
            <a:ext cx="52168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Utility of written feedback depends on students’ perceptions and receptivity.</a:t>
            </a:r>
          </a:p>
        </p:txBody>
      </p:sp>
      <p:pic>
        <p:nvPicPr>
          <p:cNvPr id="198" name="Picture 197">
            <a:extLst>
              <a:ext uri="{FF2B5EF4-FFF2-40B4-BE49-F238E27FC236}">
                <a16:creationId xmlns:a16="http://schemas.microsoft.com/office/drawing/2014/main" id="{4C9FDF36-57BD-CB4F-8AC8-5D9BFC9D694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830" y="8882895"/>
            <a:ext cx="2419980" cy="2419980"/>
          </a:xfrm>
          <a:prstGeom prst="rect">
            <a:avLst/>
          </a:prstGeom>
        </p:spPr>
      </p:pic>
      <p:sp>
        <p:nvSpPr>
          <p:cNvPr id="199" name="TextBox 198">
            <a:extLst>
              <a:ext uri="{FF2B5EF4-FFF2-40B4-BE49-F238E27FC236}">
                <a16:creationId xmlns:a16="http://schemas.microsoft.com/office/drawing/2014/main" id="{243E1E63-58D3-2F4B-87DC-E5D70FA27076}"/>
              </a:ext>
            </a:extLst>
          </p:cNvPr>
          <p:cNvSpPr txBox="1"/>
          <p:nvPr/>
        </p:nvSpPr>
        <p:spPr>
          <a:xfrm>
            <a:off x="887623" y="9313084"/>
            <a:ext cx="52168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Improved understanding of medical student perceptions of written feedback is needed.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64490921-1151-3D47-8468-567B2723FBE7}"/>
              </a:ext>
            </a:extLst>
          </p:cNvPr>
          <p:cNvSpPr txBox="1"/>
          <p:nvPr/>
        </p:nvSpPr>
        <p:spPr>
          <a:xfrm>
            <a:off x="24618071" y="20251138"/>
            <a:ext cx="55479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Applying findings to improve local feedback forms.</a:t>
            </a: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70F0265D-B5D2-2548-BA60-025B6FAAACA0}"/>
              </a:ext>
            </a:extLst>
          </p:cNvPr>
          <p:cNvSpPr txBox="1"/>
          <p:nvPr/>
        </p:nvSpPr>
        <p:spPr>
          <a:xfrm>
            <a:off x="24618071" y="21937264"/>
            <a:ext cx="55479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Exploring how students perceive written feedback with and without numerical scores</a:t>
            </a:r>
          </a:p>
        </p:txBody>
      </p:sp>
      <p:pic>
        <p:nvPicPr>
          <p:cNvPr id="203" name="Picture 202">
            <a:extLst>
              <a:ext uri="{FF2B5EF4-FFF2-40B4-BE49-F238E27FC236}">
                <a16:creationId xmlns:a16="http://schemas.microsoft.com/office/drawing/2014/main" id="{227A9E70-17A7-BB42-AB61-5854CB8AE02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6628" y="19919730"/>
            <a:ext cx="2036411" cy="2036411"/>
          </a:xfrm>
          <a:prstGeom prst="rect">
            <a:avLst/>
          </a:prstGeom>
        </p:spPr>
      </p:pic>
      <p:pic>
        <p:nvPicPr>
          <p:cNvPr id="205" name="Picture 204">
            <a:extLst>
              <a:ext uri="{FF2B5EF4-FFF2-40B4-BE49-F238E27FC236}">
                <a16:creationId xmlns:a16="http://schemas.microsoft.com/office/drawing/2014/main" id="{BA9D644D-C5FB-CE4D-938F-92DF56BCEBC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4081" y="21543551"/>
            <a:ext cx="2241669" cy="2241669"/>
          </a:xfrm>
          <a:prstGeom prst="rect">
            <a:avLst/>
          </a:prstGeom>
        </p:spPr>
      </p:pic>
      <p:grpSp>
        <p:nvGrpSpPr>
          <p:cNvPr id="206" name="Group 205">
            <a:extLst>
              <a:ext uri="{FF2B5EF4-FFF2-40B4-BE49-F238E27FC236}">
                <a16:creationId xmlns:a16="http://schemas.microsoft.com/office/drawing/2014/main" id="{2DDB4D13-8603-424A-A5EC-82F93FF427CF}"/>
              </a:ext>
            </a:extLst>
          </p:cNvPr>
          <p:cNvGrpSpPr/>
          <p:nvPr/>
        </p:nvGrpSpPr>
        <p:grpSpPr>
          <a:xfrm>
            <a:off x="9433936" y="10671199"/>
            <a:ext cx="4528463" cy="5377255"/>
            <a:chOff x="31732344" y="10989004"/>
            <a:chExt cx="7315200" cy="8686322"/>
          </a:xfrm>
        </p:grpSpPr>
        <p:pic>
          <p:nvPicPr>
            <p:cNvPr id="207" name="Picture 206">
              <a:extLst>
                <a:ext uri="{FF2B5EF4-FFF2-40B4-BE49-F238E27FC236}">
                  <a16:creationId xmlns:a16="http://schemas.microsoft.com/office/drawing/2014/main" id="{C4D7D320-083B-FA4D-A97B-6D5DBC93AB3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58870" y="15043086"/>
              <a:ext cx="4632240" cy="4632240"/>
            </a:xfrm>
            <a:prstGeom prst="rect">
              <a:avLst/>
            </a:prstGeom>
          </p:spPr>
        </p:pic>
        <p:pic>
          <p:nvPicPr>
            <p:cNvPr id="208" name="Content Placeholder 102">
              <a:extLst>
                <a:ext uri="{FF2B5EF4-FFF2-40B4-BE49-F238E27FC236}">
                  <a16:creationId xmlns:a16="http://schemas.microsoft.com/office/drawing/2014/main" id="{5009F9E4-9557-544A-9150-DA7DD81E3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2344" y="10989004"/>
              <a:ext cx="7315200" cy="7315200"/>
            </a:xfrm>
            <a:prstGeom prst="rect">
              <a:avLst/>
            </a:prstGeom>
          </p:spPr>
        </p:pic>
        <p:sp>
          <p:nvSpPr>
            <p:cNvPr id="209" name="Circular Arrow 208">
              <a:extLst>
                <a:ext uri="{FF2B5EF4-FFF2-40B4-BE49-F238E27FC236}">
                  <a16:creationId xmlns:a16="http://schemas.microsoft.com/office/drawing/2014/main" id="{C6F5A876-57DA-F245-A5C9-C64EBD725B71}"/>
                </a:ext>
              </a:extLst>
            </p:cNvPr>
            <p:cNvSpPr/>
            <p:nvPr/>
          </p:nvSpPr>
          <p:spPr>
            <a:xfrm rot="5400000">
              <a:off x="35877682" y="15519602"/>
              <a:ext cx="2090008" cy="2411624"/>
            </a:xfrm>
            <a:prstGeom prst="circular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83">
                <a:solidFill>
                  <a:schemeClr val="tx1"/>
                </a:solidFill>
              </a:endParaRPr>
            </a:p>
          </p:txBody>
        </p:sp>
        <p:sp>
          <p:nvSpPr>
            <p:cNvPr id="210" name="Circular Arrow 209">
              <a:extLst>
                <a:ext uri="{FF2B5EF4-FFF2-40B4-BE49-F238E27FC236}">
                  <a16:creationId xmlns:a16="http://schemas.microsoft.com/office/drawing/2014/main" id="{1ED1B8AD-5764-4E44-922A-D429415EEB62}"/>
                </a:ext>
              </a:extLst>
            </p:cNvPr>
            <p:cNvSpPr/>
            <p:nvPr/>
          </p:nvSpPr>
          <p:spPr>
            <a:xfrm rot="16200000">
              <a:off x="32806144" y="15576752"/>
              <a:ext cx="2090008" cy="2411624"/>
            </a:xfrm>
            <a:prstGeom prst="circular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83">
                <a:solidFill>
                  <a:schemeClr val="tx1"/>
                </a:solidFill>
              </a:endParaRPr>
            </a:p>
          </p:txBody>
        </p:sp>
      </p:grpSp>
      <p:sp>
        <p:nvSpPr>
          <p:cNvPr id="213" name="Rounded Rectangle 212">
            <a:extLst>
              <a:ext uri="{FF2B5EF4-FFF2-40B4-BE49-F238E27FC236}">
                <a16:creationId xmlns:a16="http://schemas.microsoft.com/office/drawing/2014/main" id="{E16DCCB7-C127-5842-A392-A611F7DFC823}"/>
              </a:ext>
            </a:extLst>
          </p:cNvPr>
          <p:cNvSpPr/>
          <p:nvPr/>
        </p:nvSpPr>
        <p:spPr>
          <a:xfrm>
            <a:off x="9598531" y="5614021"/>
            <a:ext cx="13881300" cy="15340672"/>
          </a:xfrm>
          <a:prstGeom prst="roundRect">
            <a:avLst/>
          </a:prstGeom>
          <a:noFill/>
          <a:ln w="193675">
            <a:solidFill>
              <a:srgbClr val="0427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83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2924F7EA-113F-3B4E-B22A-290EB1805118}"/>
              </a:ext>
            </a:extLst>
          </p:cNvPr>
          <p:cNvSpPr txBox="1"/>
          <p:nvPr/>
        </p:nvSpPr>
        <p:spPr>
          <a:xfrm>
            <a:off x="10080663" y="22900455"/>
            <a:ext cx="13107412" cy="785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51" b="1" dirty="0">
                <a:latin typeface="Arial" panose="020B0604020202020204" pitchFamily="34" charset="0"/>
                <a:cs typeface="Arial" panose="020B0604020202020204" pitchFamily="34" charset="0"/>
              </a:rPr>
              <a:t>IRB: </a:t>
            </a:r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Study HUM00162857 reviewed by University of Michigan IRB HSBS and granted exempt status.</a:t>
            </a:r>
          </a:p>
          <a:p>
            <a:r>
              <a:rPr lang="en-US" sz="2251" b="1" dirty="0">
                <a:latin typeface="Arial" panose="020B0604020202020204" pitchFamily="34" charset="0"/>
                <a:cs typeface="Arial" panose="020B0604020202020204" pitchFamily="34" charset="0"/>
              </a:rPr>
              <a:t>Funding</a:t>
            </a:r>
            <a:r>
              <a:rPr lang="en-US" sz="2251" dirty="0">
                <a:latin typeface="Arial" panose="020B0604020202020204" pitchFamily="34" charset="0"/>
                <a:cs typeface="Arial" panose="020B0604020202020204" pitchFamily="34" charset="0"/>
              </a:rPr>
              <a:t>: Generously funded by University of Michigan Medical School Capstone for Impact Grant.</a:t>
            </a:r>
            <a:endParaRPr lang="en-US" sz="2251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676437BA-82FB-A940-AA91-93461F87D8B5}"/>
              </a:ext>
            </a:extLst>
          </p:cNvPr>
          <p:cNvSpPr txBox="1"/>
          <p:nvPr/>
        </p:nvSpPr>
        <p:spPr>
          <a:xfrm>
            <a:off x="5588910" y="12625103"/>
            <a:ext cx="2797265" cy="623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51" b="1" dirty="0">
                <a:latin typeface="Arial" panose="020B0604020202020204" pitchFamily="34" charset="0"/>
                <a:cs typeface="Arial" panose="020B0604020202020204" pitchFamily="34" charset="0"/>
              </a:rPr>
              <a:t>Framework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F7E040-BA10-634F-9163-BF2FED8667E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067" y="12672624"/>
            <a:ext cx="2428103" cy="2428103"/>
          </a:xfrm>
          <a:prstGeom prst="rect">
            <a:avLst/>
          </a:prstGeom>
        </p:spPr>
      </p:pic>
      <p:sp>
        <p:nvSpPr>
          <p:cNvPr id="103" name="TextBox 102">
            <a:extLst>
              <a:ext uri="{FF2B5EF4-FFF2-40B4-BE49-F238E27FC236}">
                <a16:creationId xmlns:a16="http://schemas.microsoft.com/office/drawing/2014/main" id="{CB7F278E-E35C-8C46-AD82-3EFE5948D60F}"/>
              </a:ext>
            </a:extLst>
          </p:cNvPr>
          <p:cNvSpPr txBox="1"/>
          <p:nvPr/>
        </p:nvSpPr>
        <p:spPr>
          <a:xfrm>
            <a:off x="5320330" y="14621224"/>
            <a:ext cx="329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Exploratory qualitative design</a:t>
            </a:r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true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1669352</Value>
      <Value>1669523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2013-01-21T10:18:00+00:00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2029-01-01T08:00:00+00:00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ApprovalLog xmlns="4873beb7-5857-4685-be1f-d57550cc96cc" xsi:nil="true"/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TP104001342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875929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LocMarketGroupTiers2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15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</documentManagement>
</p:properties>
</file>

<file path=customXml/itemProps1.xml><?xml version="1.0" encoding="utf-8"?>
<ds:datastoreItem xmlns:ds="http://schemas.openxmlformats.org/officeDocument/2006/customXml" ds:itemID="{99B7E175-EA31-4EB5-9BCC-A945A81036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1D71401-7A50-4150-9E41-8D26D4FD62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04C2ADE-A257-45E6-A8A8-A5CFC12AD2E8}">
  <ds:schemaRefs>
    <ds:schemaRef ds:uri="http://schemas.microsoft.com/office/2006/metadata/properties"/>
    <ds:schemaRef ds:uri="http://schemas.microsoft.com/office/infopath/2007/PartnerControls"/>
    <ds:schemaRef ds:uri="4873beb7-5857-4685-be1f-d57550cc96c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449</Words>
  <Application>Microsoft Macintosh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End-of-clerkship written feedback: how do students use it?  An exploratory qualitative study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Josh Kurtz</dc:creator>
  <cp:lastModifiedBy/>
  <cp:revision>1</cp:revision>
  <cp:lastPrinted>2018-05-08T20:50:46Z</cp:lastPrinted>
  <dcterms:created xsi:type="dcterms:W3CDTF">2017-10-15T21:04:30Z</dcterms:created>
  <dcterms:modified xsi:type="dcterms:W3CDTF">2020-01-08T00:06:14Z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