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394" r:id="rId3"/>
    <p:sldId id="396" r:id="rId4"/>
    <p:sldId id="259" r:id="rId5"/>
    <p:sldId id="395" r:id="rId6"/>
    <p:sldId id="263" r:id="rId7"/>
    <p:sldId id="258" r:id="rId8"/>
    <p:sldId id="366" r:id="rId9"/>
    <p:sldId id="367" r:id="rId10"/>
    <p:sldId id="264" r:id="rId11"/>
    <p:sldId id="265" r:id="rId12"/>
    <p:sldId id="355" r:id="rId13"/>
    <p:sldId id="352" r:id="rId14"/>
    <p:sldId id="362" r:id="rId15"/>
    <p:sldId id="260" r:id="rId16"/>
    <p:sldId id="374" r:id="rId17"/>
    <p:sldId id="386" r:id="rId18"/>
    <p:sldId id="385" r:id="rId19"/>
    <p:sldId id="363" r:id="rId20"/>
    <p:sldId id="399" r:id="rId21"/>
    <p:sldId id="400" r:id="rId22"/>
    <p:sldId id="360" r:id="rId23"/>
    <p:sldId id="391" r:id="rId24"/>
    <p:sldId id="389" r:id="rId25"/>
    <p:sldId id="402" r:id="rId26"/>
    <p:sldId id="401" r:id="rId27"/>
    <p:sldId id="343" r:id="rId28"/>
    <p:sldId id="403" r:id="rId29"/>
    <p:sldId id="29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E50A9C-CF93-EB45-71A5-6272D3E8F44A}" name="Reinhard Schulte" initials="RS" userId="3FWkJAXAKvqmOYoN9HfTgI3CuwUHC0bqs+U20rf/8wY=" providerId="None"/>
  <p188:author id="{7477DDE3-7EC7-BC9C-072E-4E1899876403}" name="Peter Friedman" initials="PF" userId="S::peter@isensors.net::fb9021b7-e348-4b35-abe3-31daa1c15e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4E8F00"/>
    <a:srgbClr val="C7E5F2"/>
    <a:srgbClr val="941100"/>
    <a:srgbClr val="FF8500"/>
    <a:srgbClr val="FF2600"/>
    <a:srgbClr val="34D911"/>
    <a:srgbClr val="76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61"/>
    <p:restoredTop sz="96327"/>
  </p:normalViewPr>
  <p:slideViewPr>
    <p:cSldViewPr snapToGrid="0">
      <p:cViewPr varScale="1">
        <p:scale>
          <a:sx n="123" d="100"/>
          <a:sy n="123" d="100"/>
        </p:scale>
        <p:origin x="7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46BB7-4BF4-4148-82F9-2FED91664E12}" type="datetimeFigureOut">
              <a:rPr lang="en-US" smtClean="0"/>
              <a:t>6/2/23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86D85-E545-9C42-8F86-0FA92C5FE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38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A0777-CD88-0747-8022-BB474DC048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5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A0777-CD88-0747-8022-BB474DC0480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16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550CB-FF16-DB74-1707-E2FD024F3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E1190-2B7D-BBA6-E823-3E5DF7DC1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7BC25-517B-45D5-5A2A-C2D0D3A1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E4CA7-36D2-C54C-C660-9B380D43D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485A0-326E-5E77-D382-68EE07F84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2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08B6A-D87B-8211-9A9A-488C64F28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23B8E-308D-C3A7-AAF6-C92B50E0B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5B2E9-F9E4-7F45-A911-E3FBA4C82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515E6-DF58-3755-6731-C2EB5D3F0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D2D5E-37A7-D58A-874A-5EB72132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D30B-D3D4-9411-C5E8-07A59125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07138-3393-E71A-16C2-C3178C180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86BD4-4E9B-C837-1108-D31C7C46C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53D7F-1B17-EA18-5450-0631615A0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2C72C5-E9CE-C8A8-115E-B754A888F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55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43606-81CB-525E-7544-03F1D0A7D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BF5A3-7E92-8A13-094E-CAE81C34A2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49256E-B493-D086-1117-4DF43C2F5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B8F40D-48AB-F2E5-B0A0-A539F8DD5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0D4C6-6285-CD73-7AF9-BAA5A98E1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4C1C7-CB09-8C1A-05C0-06F4BDCA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1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84AD2-056C-FA11-88A8-0C0353A53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4C671-8C9F-A2C8-45C1-50A8CA39C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BA46D-7BD4-CCFB-1139-9BD85FBF7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F17663-9624-4D4F-5599-9491EF949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55FC3D-9C99-E98A-DE3C-9712F32A34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0117D0-B5DA-CF5D-6D8C-317731462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F57D20-B7BB-E084-088E-7CFFCD5B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6B1DE2-B86D-724F-69EB-6566F8751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96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C328-FD81-6C84-F8F7-1F1F4ED9C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64E94A-8BDA-2C3B-87AB-A6FBE32CC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A3CF7-D580-E260-C480-4FBFBBF2B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7ADEBA-4A50-814C-6F1B-41B9CE360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79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E6CC8D-C158-E87B-1F66-E2FFEFE9D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CDDC1B-365D-66AE-0A85-2B71D7C8D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A3BDC-521E-3B35-2E42-AC26EA24A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4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A936A-9B96-3602-949C-2B882CAF3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1BF4A-1D3F-E2C2-5563-3FDE3F1F7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6DB24-64E6-E788-3ECD-B4475A42D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8CD54-07AF-6836-F96C-1794508D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D4DDA-3F03-9BE1-957D-6C8272E4B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760FA-1EC8-527A-E2EB-8A6CB8B9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98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EC1F9-1B53-B6CD-57FF-D1F22BC4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2C5184-3CB6-80FB-290B-2AF174F9E0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400B4-AD83-95C5-E0DC-32BF8BDAA5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C958E-2F1F-882D-9ED1-4C3FC297F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A5002-5FC0-E91C-3D4F-D1A548A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46E3D-7084-39B9-ED25-02F2FEF31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5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9A870-B052-5592-A3F6-6AD653A6C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98C24-7B27-5FEA-9EEA-4A9852AA3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68472-48EE-D819-2662-A9723C00C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3E890-AEA1-CEC3-F0B7-7F54D2B56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9698B-676B-9500-F9E2-AFFE50EA0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2F9734-BFBC-205D-AE87-D0981BF4A1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20AD7B-E1D9-7EB3-2549-9480B13C5C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BF0E5-B538-CE73-201D-F83BABA57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C98A-3DE5-291E-1EA8-EA1F97A6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 Levin Univ of Michigan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74EDF-2813-5D00-D6CE-43A701C8F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0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510AB9-C47D-B6A7-5906-BDEAC8AF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274F2-F6A7-6BB4-D83C-03194B866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9BF79-5A37-5923-2FCE-5A44ED0269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2/6/23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27187-152D-1845-7F6E-A7F555DA1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 Levin Univ of Michigan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0A02C-0A6A-0EC4-8F16-6421B839EE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8A0-4BC3-1F41-A358-3972C42432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1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2F668A-3FE1-BD4B-65DC-603C054E29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83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2719D0-5A6B-907B-02A4-7B5864ECA5E1}"/>
              </a:ext>
            </a:extLst>
          </p:cNvPr>
          <p:cNvSpPr txBox="1"/>
          <p:nvPr/>
        </p:nvSpPr>
        <p:spPr>
          <a:xfrm>
            <a:off x="452761" y="591315"/>
            <a:ext cx="118535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Daniel Levin (PI), Nick Ristow, Claudio Ferretti, Monica </a:t>
            </a:r>
            <a:r>
              <a:rPr lang="en-US" b="1" dirty="0" err="1">
                <a:latin typeface="+mj-lt"/>
              </a:rPr>
              <a:t>Tecchio</a:t>
            </a:r>
            <a:r>
              <a:rPr lang="en-US" b="1" dirty="0">
                <a:latin typeface="+mj-lt"/>
              </a:rPr>
              <a:t> ………   University of  Michigan Physics, Ann Arbor, MI</a:t>
            </a:r>
          </a:p>
          <a:p>
            <a:endParaRPr lang="en-US" b="1" dirty="0">
              <a:latin typeface="+mj-lt"/>
            </a:endParaRPr>
          </a:p>
          <a:p>
            <a:r>
              <a:rPr lang="en-US" b="1" dirty="0">
                <a:latin typeface="+mj-lt"/>
              </a:rPr>
              <a:t>Dale Litzenberg           ………………………………………………………………………    University of  Michigan Hospital, Ann Arbor, MI</a:t>
            </a:r>
          </a:p>
          <a:p>
            <a:endParaRPr lang="en-US" b="1" dirty="0">
              <a:latin typeface="+mj-lt"/>
            </a:endParaRPr>
          </a:p>
          <a:p>
            <a:r>
              <a:rPr lang="en-US" b="1" dirty="0">
                <a:latin typeface="+mj-lt"/>
              </a:rPr>
              <a:t>Peter Friedman  (PI )     …………………………………………………………………..     Integrated Sensors  LLC, Palm Beach Gardens, FL</a:t>
            </a:r>
          </a:p>
          <a:p>
            <a:endParaRPr lang="en-US" b="1" dirty="0">
              <a:latin typeface="+mj-lt"/>
            </a:endParaRPr>
          </a:p>
          <a:p>
            <a:r>
              <a:rPr lang="en-US" b="1" dirty="0">
                <a:latin typeface="+mj-lt"/>
              </a:rPr>
              <a:t>Reinhard Schulte, Vladimir Bashkirov ………………………….……………………..       Loma Linda University, Loma Linda, CA</a:t>
            </a:r>
          </a:p>
          <a:p>
            <a:endParaRPr lang="en-US" b="1" dirty="0">
              <a:latin typeface="+mj-lt"/>
            </a:endParaRPr>
          </a:p>
          <a:p>
            <a:r>
              <a:rPr lang="en-US" b="1" dirty="0">
                <a:latin typeface="+mj-lt"/>
              </a:rPr>
              <a:t>Tom Ginter   ………………………………………………………………………………...       Facility for Rare Isotope Beam, MSU, East Lansing, MII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C4127C-4055-2509-F1EB-94A9B9D99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93D078-B6D0-B587-979B-2025DE77F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84D62D-3122-F3D2-DFFD-88D4E0A3EBBE}"/>
              </a:ext>
            </a:extLst>
          </p:cNvPr>
          <p:cNvSpPr txBox="1"/>
          <p:nvPr/>
        </p:nvSpPr>
        <p:spPr>
          <a:xfrm>
            <a:off x="361467" y="0"/>
            <a:ext cx="1154544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 Real-time Monitor for Nuclear Physics Beams &amp; Radiation Therapy Beams</a:t>
            </a:r>
          </a:p>
        </p:txBody>
      </p:sp>
    </p:spTree>
    <p:extLst>
      <p:ext uri="{BB962C8B-B14F-4D97-AF65-F5344CB8AC3E}">
        <p14:creationId xmlns:p14="http://schemas.microsoft.com/office/powerpoint/2010/main" val="270887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454DA5-13EE-C583-5DA8-166CB71F3580}"/>
              </a:ext>
            </a:extLst>
          </p:cNvPr>
          <p:cNvSpPr txBox="1"/>
          <p:nvPr/>
        </p:nvSpPr>
        <p:spPr>
          <a:xfrm>
            <a:off x="163834" y="873452"/>
            <a:ext cx="12217089" cy="60016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4E8F00"/>
                </a:solidFill>
              </a:rPr>
              <a:t> Ion beam monitoring </a:t>
            </a:r>
            <a:endParaRPr lang="en-US" sz="2400" dirty="0">
              <a:solidFill>
                <a:srgbClr val="4E8F00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</a:rPr>
              <a:t> Beam facilities:  &gt;  $20K/</a:t>
            </a:r>
            <a:r>
              <a:rPr lang="en-US" sz="2000" dirty="0" err="1">
                <a:solidFill>
                  <a:srgbClr val="0432FF"/>
                </a:solidFill>
              </a:rPr>
              <a:t>hr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</a:rPr>
              <a:t> multiple instruments required to cover large dynamic range 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</a:rPr>
              <a:t>Beam tuning requires significant time/effort</a:t>
            </a:r>
          </a:p>
          <a:p>
            <a:pPr lvl="1"/>
            <a:r>
              <a:rPr lang="en-US" sz="2000" dirty="0">
                <a:solidFill>
                  <a:srgbClr val="0432FF"/>
                </a:solidFill>
                <a:sym typeface="Wingdings" pitchFamily="2" charset="2"/>
              </a:rPr>
              <a:t>	 premium on concise, fast beam monitoring instrumentation</a:t>
            </a:r>
          </a:p>
          <a:p>
            <a:pPr lvl="1"/>
            <a:endParaRPr lang="en-US" sz="2000" b="1" dirty="0">
              <a:solidFill>
                <a:srgbClr val="4E8F00"/>
              </a:solidFill>
              <a:sym typeface="Wingdings" pitchFamily="2" charset="2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sz="2400" b="1" dirty="0">
                <a:solidFill>
                  <a:srgbClr val="4E8F00"/>
                </a:solidFill>
              </a:rPr>
              <a:t>FLASH radiotherapy  (emerging modality) </a:t>
            </a:r>
            <a:endParaRPr lang="en-US" sz="2000" dirty="0">
              <a:solidFill>
                <a:srgbClr val="0432FF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</a:rPr>
              <a:t>FLASH is &gt; 40 </a:t>
            </a:r>
            <a:r>
              <a:rPr lang="en-US" sz="2000" dirty="0" err="1">
                <a:solidFill>
                  <a:srgbClr val="0432FF"/>
                </a:solidFill>
              </a:rPr>
              <a:t>Gy</a:t>
            </a:r>
            <a:r>
              <a:rPr lang="en-US" sz="2000" dirty="0">
                <a:solidFill>
                  <a:srgbClr val="0432FF"/>
                </a:solidFill>
              </a:rPr>
              <a:t>/s   &gt;  1000 × dose rate  of conventional RT   </a:t>
            </a:r>
            <a:r>
              <a:rPr lang="en-US" sz="2000" dirty="0">
                <a:solidFill>
                  <a:srgbClr val="0432FF"/>
                </a:solidFill>
                <a:sym typeface="Wingdings" pitchFamily="2" charset="2"/>
              </a:rPr>
              <a:t> </a:t>
            </a:r>
            <a:r>
              <a:rPr lang="en-US" sz="2000" dirty="0">
                <a:solidFill>
                  <a:srgbClr val="0432FF"/>
                </a:solidFill>
              </a:rPr>
              <a:t>   first human clinical trials  in 2022 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  <a:cs typeface="Arial" panose="020B0604020202020204" pitchFamily="34" charset="0"/>
              </a:rPr>
              <a:t>FLASH ultra-high dosing offers  </a:t>
            </a:r>
            <a:r>
              <a:rPr lang="en-US" sz="2000" b="1" dirty="0">
                <a:solidFill>
                  <a:srgbClr val="0432FF"/>
                </a:solidFill>
                <a:cs typeface="Arial" panose="020B0604020202020204" pitchFamily="34" charset="0"/>
              </a:rPr>
              <a:t>reduced toxicity,  better tumor response, reduced cost.</a:t>
            </a:r>
            <a:endParaRPr lang="en-US" sz="2000" b="1" dirty="0">
              <a:solidFill>
                <a:srgbClr val="0432FF"/>
              </a:solidFill>
              <a:cs typeface="Calibri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</a:rPr>
              <a:t>One to three  high dose treatments   in   ~0.1 s  </a:t>
            </a:r>
            <a:r>
              <a:rPr lang="en-US" sz="2000" dirty="0">
                <a:solidFill>
                  <a:srgbClr val="0432FF"/>
                </a:solidFill>
                <a:sym typeface="Wingdings" pitchFamily="2" charset="2"/>
              </a:rPr>
              <a:t> vs </a:t>
            </a:r>
            <a:r>
              <a:rPr lang="en-US" sz="2000" dirty="0">
                <a:solidFill>
                  <a:srgbClr val="0432FF"/>
                </a:solidFill>
              </a:rPr>
              <a:t> 10 min daily for ~2 months for conventional RT</a:t>
            </a:r>
            <a:endParaRPr lang="en-US" sz="2000" dirty="0">
              <a:solidFill>
                <a:srgbClr val="0432FF"/>
              </a:solidFill>
              <a:cs typeface="Arial" panose="020B06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  <a:cs typeface="Arial" panose="020B0604020202020204" pitchFamily="34" charset="0"/>
              </a:rPr>
              <a:t>Current instrumentation incapable of true 2D imaging &amp; real-time response at FLASH dose rates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  <a:cs typeface="Arial" panose="020B0604020202020204" pitchFamily="34" charset="0"/>
              </a:rPr>
              <a:t>A FLASH beam monitor  that is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  <a:cs typeface="Arial" panose="020B0604020202020204" pitchFamily="34" charset="0"/>
              </a:rPr>
              <a:t>beam transmissive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432FF"/>
                </a:solidFill>
                <a:cs typeface="Arial" panose="020B0604020202020204" pitchFamily="34" charset="0"/>
              </a:rPr>
              <a:t>Provides analysis every </a:t>
            </a:r>
            <a:r>
              <a:rPr lang="en-US" sz="2000" b="1" i="1" dirty="0">
                <a:solidFill>
                  <a:srgbClr val="0432FF"/>
                </a:solidFill>
                <a:cs typeface="Arial" panose="020B0604020202020204" pitchFamily="34" charset="0"/>
              </a:rPr>
              <a:t>50 </a:t>
            </a:r>
            <a:r>
              <a:rPr lang="en-US" sz="2000" b="1" dirty="0">
                <a:solidFill>
                  <a:srgbClr val="0432FF"/>
                </a:solidFill>
                <a:cs typeface="Arial" panose="020B0604020202020204" pitchFamily="34" charset="0"/>
              </a:rPr>
              <a:t>µs</a:t>
            </a:r>
            <a:r>
              <a:rPr lang="en-US" sz="2000" i="1" dirty="0">
                <a:solidFill>
                  <a:srgbClr val="0432FF"/>
                </a:solidFill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432FF"/>
                </a:solidFill>
                <a:cs typeface="Arial" panose="020B0604020202020204" pitchFamily="34" charset="0"/>
              </a:rPr>
              <a:t>as patient is irradiated </a:t>
            </a:r>
            <a:endParaRPr lang="en-US" sz="2000" dirty="0">
              <a:solidFill>
                <a:srgbClr val="0432FF"/>
              </a:solidFill>
              <a:cs typeface="Arial" panose="020B0604020202020204" pitchFamily="34" charset="0"/>
              <a:sym typeface="Wingdings" pitchFamily="2" charset="2"/>
            </a:endParaRPr>
          </a:p>
          <a:p>
            <a:pPr lvl="2"/>
            <a:endParaRPr lang="en-US" sz="2000" dirty="0">
              <a:solidFill>
                <a:srgbClr val="0432FF"/>
              </a:solidFill>
              <a:cs typeface="Arial" panose="020B0604020202020204" pitchFamily="34" charset="0"/>
              <a:sym typeface="Wingdings" pitchFamily="2" charset="2"/>
            </a:endParaRPr>
          </a:p>
          <a:p>
            <a:pPr lvl="2"/>
            <a:r>
              <a:rPr lang="en-US" sz="2000" dirty="0">
                <a:solidFill>
                  <a:srgbClr val="0432FF"/>
                </a:solidFill>
                <a:cs typeface="Arial" panose="020B0604020202020204" pitchFamily="34" charset="0"/>
                <a:sym typeface="Wingdings" pitchFamily="2" charset="2"/>
              </a:rPr>
              <a:t> Is </a:t>
            </a:r>
            <a:r>
              <a:rPr lang="en-US" sz="2000" i="1" dirty="0">
                <a:solidFill>
                  <a:srgbClr val="0432FF"/>
                </a:solidFill>
                <a:cs typeface="Arial" panose="020B0604020202020204" pitchFamily="34" charset="0"/>
              </a:rPr>
              <a:t>an essential technology for FLASH-RT </a:t>
            </a:r>
          </a:p>
          <a:p>
            <a:pPr lvl="1"/>
            <a:endParaRPr lang="en-US" sz="2000" i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ED2A00-8DC1-7B67-3546-479DD6DE3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 Levin, University of Michigan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29A929-4867-066E-03C6-03481EE9C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CA16-1845-9A46-8005-C76AA0D8959C}" type="slidenum">
              <a:rPr lang="en-US" smtClean="0"/>
              <a:t>2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9F2844-228E-97F8-A2E5-A98770A50FA0}"/>
              </a:ext>
            </a:extLst>
          </p:cNvPr>
          <p:cNvSpPr txBox="1"/>
          <p:nvPr/>
        </p:nvSpPr>
        <p:spPr>
          <a:xfrm>
            <a:off x="3174492" y="81249"/>
            <a:ext cx="584301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Motivation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70625B3-F57B-9FB7-D632-17A49E8F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Sept. 13, 2022</a:t>
            </a:r>
          </a:p>
        </p:txBody>
      </p:sp>
    </p:spTree>
    <p:extLst>
      <p:ext uri="{BB962C8B-B14F-4D97-AF65-F5344CB8AC3E}">
        <p14:creationId xmlns:p14="http://schemas.microsoft.com/office/powerpoint/2010/main" val="4160496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F50DBD-1B38-EBB7-D8E6-1C7155097D43}"/>
              </a:ext>
            </a:extLst>
          </p:cNvPr>
          <p:cNvSpPr txBox="1"/>
          <p:nvPr/>
        </p:nvSpPr>
        <p:spPr>
          <a:xfrm>
            <a:off x="430289" y="640913"/>
            <a:ext cx="1158932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endParaRPr lang="en-US" sz="2400" b="1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0432FF"/>
                </a:solidFill>
              </a:rPr>
              <a:t>Real time beam analysis &amp; display:   1 Hz      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</a:p>
          <a:p>
            <a:pPr lvl="1"/>
            <a:endParaRPr lang="en-US" sz="2400" b="1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0432FF"/>
                </a:solidFill>
              </a:rPr>
              <a:t>Spatial resolution:  ≲ 100 𝜇m          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b="1" dirty="0">
              <a:solidFill>
                <a:srgbClr val="4E8F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400" b="1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0432FF"/>
                </a:solidFill>
              </a:rPr>
              <a:t>Large dynamic range - single particles to </a:t>
            </a:r>
            <a:r>
              <a:rPr lang="en-US" sz="2400" b="1" dirty="0" err="1">
                <a:solidFill>
                  <a:srgbClr val="0432FF"/>
                </a:solidFill>
              </a:rPr>
              <a:t>nA</a:t>
            </a:r>
            <a:r>
              <a:rPr lang="en-US" sz="2400" b="1" dirty="0">
                <a:solidFill>
                  <a:srgbClr val="0432FF"/>
                </a:solidFill>
              </a:rPr>
              <a:t>  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b="1" dirty="0">
              <a:solidFill>
                <a:srgbClr val="4E8F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400" b="1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0432FF"/>
                </a:solidFill>
              </a:rPr>
              <a:t>2D imaging: directly visualize beam profile and motion   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r>
              <a:rPr lang="en-US" sz="2400" b="1" dirty="0">
                <a:solidFill>
                  <a:srgbClr val="4E8F00"/>
                </a:solidFill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sz="2400" b="1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0432FF"/>
                </a:solidFill>
              </a:rPr>
              <a:t>Vacuum system  compatibility    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b="1" dirty="0">
              <a:solidFill>
                <a:srgbClr val="4E8F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400" b="1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0432FF"/>
                </a:solidFill>
              </a:rPr>
              <a:t>Small longitudinal footprint &lt; 30 cm    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b="1" dirty="0">
              <a:solidFill>
                <a:srgbClr val="4E8F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400" b="1" dirty="0">
              <a:solidFill>
                <a:srgbClr val="0432FF"/>
              </a:solidFill>
            </a:endParaRPr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F408C0-1582-76C1-5552-B12D15AA3B35}"/>
              </a:ext>
            </a:extLst>
          </p:cNvPr>
          <p:cNvSpPr txBox="1"/>
          <p:nvPr/>
        </p:nvSpPr>
        <p:spPr>
          <a:xfrm>
            <a:off x="1531345" y="121185"/>
            <a:ext cx="8945696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Ion Beam Monitoring Performance Objectives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15F182-931F-0C19-BA88-CDD3FEB96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DC7304-6865-C6BE-E708-FB02644CF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93686A-5890-0993-9948-77CB89961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010" y="925830"/>
            <a:ext cx="2616199" cy="534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59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F50DBD-1B38-EBB7-D8E6-1C7155097D43}"/>
              </a:ext>
            </a:extLst>
          </p:cNvPr>
          <p:cNvSpPr txBox="1"/>
          <p:nvPr/>
        </p:nvSpPr>
        <p:spPr>
          <a:xfrm>
            <a:off x="275426" y="587627"/>
            <a:ext cx="11589327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Safety: monitor in real-time to immediately terminate beam if problems emerge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432FF"/>
                </a:solidFill>
              </a:rPr>
              <a:t>deliver  &lt; 10% of total dose in case of fault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432FF"/>
                </a:solidFill>
              </a:rPr>
              <a:t>For electron/proton FLASH beams:  data process at  100 to 20000 FPS  </a:t>
            </a:r>
            <a:r>
              <a:rPr lang="en-US" sz="2000" dirty="0">
                <a:solidFill>
                  <a:srgbClr val="0432FF"/>
                </a:solidFill>
                <a:sym typeface="Wingdings" pitchFamily="2" charset="2"/>
              </a:rPr>
              <a:t>  </a:t>
            </a:r>
            <a:r>
              <a:rPr lang="en-US" sz="2000" b="1" dirty="0">
                <a:solidFill>
                  <a:srgbClr val="0432FF"/>
                </a:solidFill>
              </a:rPr>
              <a:t>50 </a:t>
            </a:r>
            <a:r>
              <a:rPr lang="en-US" sz="2000" b="1" dirty="0" err="1">
                <a:solidFill>
                  <a:srgbClr val="0432FF"/>
                </a:solidFill>
              </a:rPr>
              <a:t>μs</a:t>
            </a:r>
            <a:endParaRPr lang="en-US" sz="2000" b="1" dirty="0">
              <a:solidFill>
                <a:srgbClr val="0432FF"/>
              </a:solidFill>
            </a:endParaRPr>
          </a:p>
          <a:p>
            <a:pPr lvl="1"/>
            <a:endParaRPr lang="en-US" sz="20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Spatial resolution: </a:t>
            </a:r>
            <a:r>
              <a:rPr lang="en-US" sz="2400" b="1" dirty="0"/>
              <a:t>≲ </a:t>
            </a:r>
            <a:r>
              <a:rPr lang="en-US" sz="2400" dirty="0"/>
              <a:t>100 𝜇m on centroids  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Dynamic range:  beam core to tails  spans  2 orders of magnitude </a:t>
            </a:r>
            <a:endParaRPr lang="en-US" sz="2400" b="1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Low mass:  &lt; 1 mm WE   &amp; small  footprint   ≈ 12 cm 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Large area:  &gt; 10 cm X 10 cm </a:t>
            </a:r>
            <a:r>
              <a:rPr lang="en-US" sz="2400" b="1" i="1" dirty="0">
                <a:solidFill>
                  <a:srgbClr val="4E8F00"/>
                </a:solidFill>
              </a:rPr>
              <a:t>   up to  </a:t>
            </a:r>
            <a:r>
              <a:rPr lang="en-US" sz="2400" dirty="0"/>
              <a:t> 30 cm x 30 cm  </a:t>
            </a:r>
            <a:endParaRPr lang="en-US" sz="2400" dirty="0">
              <a:solidFill>
                <a:srgbClr val="4E8F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Radiation tolerant for  1 year of clinical usage:   5 d/</a:t>
            </a:r>
            <a:r>
              <a:rPr lang="en-US" sz="2400" dirty="0" err="1"/>
              <a:t>wk</a:t>
            </a:r>
            <a:r>
              <a:rPr lang="en-US" sz="2400" dirty="0"/>
              <a:t>, 50 </a:t>
            </a:r>
            <a:r>
              <a:rPr lang="en-US" sz="2400" dirty="0" err="1"/>
              <a:t>wk</a:t>
            </a:r>
            <a:r>
              <a:rPr lang="en-US" sz="2400" dirty="0"/>
              <a:t>/</a:t>
            </a:r>
            <a:r>
              <a:rPr lang="en-US" sz="2400" dirty="0" err="1"/>
              <a:t>yr</a:t>
            </a:r>
            <a:r>
              <a:rPr lang="en-US" sz="2400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Dosimetry:    ≲ 4%                   </a:t>
            </a:r>
            <a:endParaRPr lang="en-US" sz="2400" dirty="0">
              <a:solidFill>
                <a:srgbClr val="4E8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F408C0-1582-76C1-5552-B12D15AA3B35}"/>
              </a:ext>
            </a:extLst>
          </p:cNvPr>
          <p:cNvSpPr txBox="1"/>
          <p:nvPr/>
        </p:nvSpPr>
        <p:spPr>
          <a:xfrm>
            <a:off x="1498294" y="0"/>
            <a:ext cx="9077899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1"/>
            <a:r>
              <a:rPr lang="en-US" sz="3200" b="1" dirty="0"/>
              <a:t>FLASH Therapy Monitor Performance Objectives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15F182-931F-0C19-BA88-CDD3FEB96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2/6/23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DC7304-6865-C6BE-E708-FB02644CF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5E8165-17DB-78AF-956B-239E83A9E6ED}"/>
              </a:ext>
            </a:extLst>
          </p:cNvPr>
          <p:cNvSpPr txBox="1"/>
          <p:nvPr/>
        </p:nvSpPr>
        <p:spPr>
          <a:xfrm>
            <a:off x="10081209" y="5806998"/>
            <a:ext cx="2843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r>
              <a:rPr lang="en-US" sz="2400" b="1" dirty="0"/>
              <a:t> = achieved</a:t>
            </a:r>
          </a:p>
        </p:txBody>
      </p:sp>
    </p:spTree>
    <p:extLst>
      <p:ext uri="{BB962C8B-B14F-4D97-AF65-F5344CB8AC3E}">
        <p14:creationId xmlns:p14="http://schemas.microsoft.com/office/powerpoint/2010/main" val="540063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6A0B2C-9D86-E746-A7C2-659A0DE7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Sept. 13,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CB4F9-97B7-A4C9-DCBE-19CD7A44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 Levin, University of Michigan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68137-F6B9-2325-EF9D-1AE514D83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CA16-1845-9A46-8005-C76AA0D8959C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2439B0-7DE9-53F7-FACC-9FE8967D8B64}"/>
              </a:ext>
            </a:extLst>
          </p:cNvPr>
          <p:cNvSpPr txBox="1"/>
          <p:nvPr/>
        </p:nvSpPr>
        <p:spPr>
          <a:xfrm>
            <a:off x="276907" y="1199410"/>
            <a:ext cx="112893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scintillator target  in the beam path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Image viewed directly or with mirrors (folded optics)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Image acquired with low noise, CMOS  “machine vision”  cameras  </a:t>
            </a:r>
          </a:p>
          <a:p>
            <a:pPr lvl="1"/>
            <a:endParaRPr lang="en-US" sz="24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proprietary scintillators with high light yield,  thin &amp;  low mass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real-time data processing    (CPU core or FPGA)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lvl="1"/>
            <a:r>
              <a:rPr lang="en-US" sz="2400" i="1" dirty="0">
                <a:solidFill>
                  <a:srgbClr val="FF0000"/>
                </a:solidFill>
                <a:sym typeface="Wingdings" pitchFamily="2" charset="2"/>
              </a:rPr>
              <a:t> </a:t>
            </a:r>
            <a:r>
              <a:rPr lang="en-US" sz="2400" i="1" dirty="0">
                <a:solidFill>
                  <a:srgbClr val="FF0000"/>
                </a:solidFill>
              </a:rPr>
              <a:t>Ion beam monitor  was  development platform for FLASH monitor</a:t>
            </a:r>
          </a:p>
          <a:p>
            <a:pPr lvl="1"/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334374-6214-A557-1471-0F35C7CDC1F0}"/>
              </a:ext>
            </a:extLst>
          </p:cNvPr>
          <p:cNvSpPr txBox="1"/>
          <p:nvPr/>
        </p:nvSpPr>
        <p:spPr>
          <a:xfrm>
            <a:off x="3406139" y="158234"/>
            <a:ext cx="4026217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Common elements</a:t>
            </a:r>
          </a:p>
        </p:txBody>
      </p:sp>
    </p:spTree>
    <p:extLst>
      <p:ext uri="{BB962C8B-B14F-4D97-AF65-F5344CB8AC3E}">
        <p14:creationId xmlns:p14="http://schemas.microsoft.com/office/powerpoint/2010/main" val="2602944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347A1D8-F507-25F2-802E-CF88C22F4858}"/>
              </a:ext>
            </a:extLst>
          </p:cNvPr>
          <p:cNvGrpSpPr/>
          <p:nvPr/>
        </p:nvGrpSpPr>
        <p:grpSpPr>
          <a:xfrm>
            <a:off x="69574" y="139423"/>
            <a:ext cx="12122426" cy="6202365"/>
            <a:chOff x="69574" y="139423"/>
            <a:chExt cx="12122426" cy="6202365"/>
          </a:xfrm>
        </p:grpSpPr>
        <p:pic>
          <p:nvPicPr>
            <p:cNvPr id="2" name="Picture 1" descr="A close-up of a robot&#10;&#10;Description automatically generated with low confidence">
              <a:extLst>
                <a:ext uri="{FF2B5EF4-FFF2-40B4-BE49-F238E27FC236}">
                  <a16:creationId xmlns:a16="http://schemas.microsoft.com/office/drawing/2014/main" id="{478CF7C9-D287-4345-85DD-57FAF5D11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34" t="2792" r="27067" b="7677"/>
            <a:stretch/>
          </p:blipFill>
          <p:spPr bwMode="auto">
            <a:xfrm>
              <a:off x="660425" y="139423"/>
              <a:ext cx="7289356" cy="61507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E59BE6E-CBDE-2A07-E3B9-8CDFA7CE5F2D}"/>
                </a:ext>
              </a:extLst>
            </p:cNvPr>
            <p:cNvSpPr txBox="1"/>
            <p:nvPr/>
          </p:nvSpPr>
          <p:spPr>
            <a:xfrm>
              <a:off x="5633741" y="563272"/>
              <a:ext cx="492861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432FF"/>
                  </a:solidFill>
                </a:rPr>
                <a:t>Machine Vision Camera: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megapixel CMOS sensor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low noise </a:t>
              </a:r>
              <a:r>
                <a:rPr lang="en-US" sz="2000" dirty="0">
                  <a:ea typeface="Verdana" panose="020B0604030504040204" pitchFamily="34" charset="0"/>
                </a:rPr>
                <a:t>~</a:t>
              </a:r>
              <a:r>
                <a:rPr lang="en-US" sz="2000" dirty="0"/>
                <a:t> 1 ADC count (0.3 to 2.4 pe)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Fast, low f-stop lens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F437E2F-005D-238E-CC25-4AA02075282B}"/>
                </a:ext>
              </a:extLst>
            </p:cNvPr>
            <p:cNvSpPr txBox="1"/>
            <p:nvPr/>
          </p:nvSpPr>
          <p:spPr>
            <a:xfrm>
              <a:off x="69574" y="2630725"/>
              <a:ext cx="37033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432FF"/>
                  </a:solidFill>
                </a:rPr>
                <a:t> </a:t>
              </a:r>
              <a:r>
                <a:rPr lang="en-US" sz="2400" dirty="0">
                  <a:solidFill>
                    <a:srgbClr val="0432FF"/>
                  </a:solidFill>
                </a:rPr>
                <a:t>Motorized arm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0A9DDA-340B-4FF2-FBB2-AA6A1EC3665D}"/>
                </a:ext>
              </a:extLst>
            </p:cNvPr>
            <p:cNvSpPr txBox="1"/>
            <p:nvPr/>
          </p:nvSpPr>
          <p:spPr>
            <a:xfrm>
              <a:off x="7883654" y="3451393"/>
              <a:ext cx="430834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432FF"/>
                  </a:solidFill>
                </a:rPr>
                <a:t>Scintillator Cassette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Six 2x4 cm</a:t>
              </a:r>
              <a:r>
                <a:rPr lang="en-US" sz="2000" baseline="30000" dirty="0"/>
                <a:t>2</a:t>
              </a:r>
              <a:r>
                <a:rPr lang="en-US" sz="2000" dirty="0"/>
                <a:t> scintillators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moved in/out  of beam without breaking vacuum</a:t>
              </a:r>
            </a:p>
            <a:p>
              <a:pPr lvl="1"/>
              <a:endParaRPr lang="en-US" sz="16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C43A50-7162-18CC-C070-1077E5A7D2B6}"/>
                </a:ext>
              </a:extLst>
            </p:cNvPr>
            <p:cNvSpPr txBox="1"/>
            <p:nvPr/>
          </p:nvSpPr>
          <p:spPr>
            <a:xfrm>
              <a:off x="7507654" y="5572347"/>
              <a:ext cx="4588268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432FF"/>
                  </a:solidFill>
                </a:rPr>
                <a:t>Alignment target </a:t>
              </a:r>
            </a:p>
            <a:p>
              <a:r>
                <a:rPr lang="en-US" sz="2000" dirty="0"/>
                <a:t>or 2</a:t>
              </a:r>
              <a:r>
                <a:rPr lang="en-US" sz="2000" baseline="30000" dirty="0"/>
                <a:t>nd</a:t>
              </a:r>
              <a:r>
                <a:rPr lang="en-US" sz="2000" dirty="0"/>
                <a:t> photodetector (for TOF)</a:t>
              </a: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49DC1D-FAB9-CEAD-27B5-2977A6EC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CA16-1845-9A46-8005-C76AA0D8959C}" type="slidenum">
              <a:rPr lang="en-US" smtClean="0"/>
              <a:t>6</a:t>
            </a:fld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4B0054A-8640-DF3E-656F-6EE903371CAA}"/>
              </a:ext>
            </a:extLst>
          </p:cNvPr>
          <p:cNvSpPr/>
          <p:nvPr/>
        </p:nvSpPr>
        <p:spPr>
          <a:xfrm rot="5917780" flipV="1">
            <a:off x="6700132" y="2970855"/>
            <a:ext cx="1464552" cy="4448537"/>
          </a:xfrm>
          <a:prstGeom prst="arc">
            <a:avLst>
              <a:gd name="adj1" fmla="val 16184072"/>
              <a:gd name="adj2" fmla="val 0"/>
            </a:avLst>
          </a:prstGeom>
          <a:ln w="28575">
            <a:solidFill>
              <a:srgbClr val="C00000"/>
            </a:solidFill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1647853-1C14-3C3F-4386-097DBD22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29B5B-A08E-F89F-2400-11C0E9063153}"/>
              </a:ext>
            </a:extLst>
          </p:cNvPr>
          <p:cNvSpPr txBox="1"/>
          <p:nvPr/>
        </p:nvSpPr>
        <p:spPr>
          <a:xfrm>
            <a:off x="153530" y="86546"/>
            <a:ext cx="342406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Ion Beam Monitor</a:t>
            </a:r>
            <a:endParaRPr lang="en-US" sz="2800" b="1" i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B8BB75C-2BC8-1E4F-E107-3FCC21918792}"/>
              </a:ext>
            </a:extLst>
          </p:cNvPr>
          <p:cNvCxnSpPr>
            <a:cxnSpLocks/>
          </p:cNvCxnSpPr>
          <p:nvPr/>
        </p:nvCxnSpPr>
        <p:spPr>
          <a:xfrm flipV="1">
            <a:off x="6753340" y="2335576"/>
            <a:ext cx="3514380" cy="13660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F122F5-9506-537A-43A8-74EBA76298FC}"/>
              </a:ext>
            </a:extLst>
          </p:cNvPr>
          <p:cNvCxnSpPr>
            <a:cxnSpLocks/>
          </p:cNvCxnSpPr>
          <p:nvPr/>
        </p:nvCxnSpPr>
        <p:spPr>
          <a:xfrm flipV="1">
            <a:off x="1112704" y="4340645"/>
            <a:ext cx="3888954" cy="1542362"/>
          </a:xfrm>
          <a:prstGeom prst="straightConnector1">
            <a:avLst/>
          </a:prstGeom>
          <a:ln w="190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08CB418-9EAE-1233-6862-5E088CA5287D}"/>
              </a:ext>
            </a:extLst>
          </p:cNvPr>
          <p:cNvSpPr txBox="1"/>
          <p:nvPr/>
        </p:nvSpPr>
        <p:spPr>
          <a:xfrm rot="20266556">
            <a:off x="1299990" y="5343179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beam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A1E130-6D5D-3100-2583-0933D835C3E3}"/>
              </a:ext>
            </a:extLst>
          </p:cNvPr>
          <p:cNvSpPr txBox="1"/>
          <p:nvPr/>
        </p:nvSpPr>
        <p:spPr>
          <a:xfrm>
            <a:off x="-367749" y="809725"/>
            <a:ext cx="4067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0432FF"/>
                </a:solidFill>
              </a:rPr>
              <a:t>“Six Way Cross”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1469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8EF493-777D-CC8A-A243-273ABFB86594}"/>
              </a:ext>
            </a:extLst>
          </p:cNvPr>
          <p:cNvSpPr txBox="1"/>
          <p:nvPr/>
        </p:nvSpPr>
        <p:spPr>
          <a:xfrm>
            <a:off x="999547" y="144923"/>
            <a:ext cx="971036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FLASH Beam Scintillator Monitor   -- Conceptual Design</a:t>
            </a: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CA9D119B-1039-EB77-92BE-91D5017A8C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51" y="1788671"/>
            <a:ext cx="5911010" cy="35610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C05432-6438-0145-00CD-F3ECB316585F}"/>
              </a:ext>
            </a:extLst>
          </p:cNvPr>
          <p:cNvSpPr txBox="1"/>
          <p:nvPr/>
        </p:nvSpPr>
        <p:spPr>
          <a:xfrm>
            <a:off x="6012934" y="1210631"/>
            <a:ext cx="65022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Large  (30 cm x 30 cm) sensitive area.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quadrants  viewed by 4 camera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12 cm profile using folded optics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Fast, “machine-vision”  cameras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Triggered or quasi-free-running modes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FPGA data processing &amp; analysis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Low mass profile   &lt;  700  </a:t>
            </a:r>
            <a:r>
              <a:rPr lang="en-US" sz="2400" dirty="0" err="1"/>
              <a:t>μm</a:t>
            </a:r>
            <a:r>
              <a:rPr lang="en-US" sz="2400" dirty="0"/>
              <a:t> WE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68A37D-F3B6-4F17-8C22-83C09C2C1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2B598-0896-4B65-AAEC-0DA7027CB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818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E41E57-2234-6FA9-E2D3-ACA27C272701}"/>
              </a:ext>
            </a:extLst>
          </p:cNvPr>
          <p:cNvSpPr txBox="1"/>
          <p:nvPr/>
        </p:nvSpPr>
        <p:spPr>
          <a:xfrm>
            <a:off x="382524" y="811530"/>
            <a:ext cx="11740896" cy="6124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sz="2800" dirty="0">
                <a:solidFill>
                  <a:srgbClr val="0432FF"/>
                </a:solidFill>
              </a:rPr>
              <a:t>Type 1: Hybrid Material (HM) -- i</a:t>
            </a:r>
            <a:r>
              <a:rPr lang="en-US" sz="2800" dirty="0">
                <a:solidFill>
                  <a:srgbClr val="0432FF"/>
                </a:solidFill>
                <a:effectLst/>
              </a:rPr>
              <a:t>norganic polycrystalline ceramic hybrid</a:t>
            </a:r>
            <a:endParaRPr lang="en-US" sz="2000" b="1" dirty="0">
              <a:solidFill>
                <a:srgbClr val="0432FF"/>
              </a:solidFill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432FF"/>
                </a:solidFill>
              </a:rPr>
              <a:t>thin:  300 µm ( 630 µm  WE) </a:t>
            </a:r>
          </a:p>
          <a:p>
            <a:endParaRPr lang="en-US" b="1" dirty="0">
              <a:solidFill>
                <a:srgbClr val="0432FF"/>
              </a:solidFill>
            </a:endParaRPr>
          </a:p>
          <a:p>
            <a:endParaRPr lang="en-US" b="1" dirty="0">
              <a:solidFill>
                <a:srgbClr val="4E8F00"/>
              </a:solidFill>
            </a:endParaRPr>
          </a:p>
          <a:p>
            <a:r>
              <a:rPr lang="en-US" sz="2800" dirty="0">
                <a:solidFill>
                  <a:srgbClr val="4E8F00"/>
                </a:solidFill>
              </a:rPr>
              <a:t>Type 2: Polymer Material (PM)-- semicrystalline, organic plastic polymer</a:t>
            </a:r>
            <a:endParaRPr lang="en-US" sz="2000" dirty="0">
              <a:solidFill>
                <a:srgbClr val="4E8F00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E8F00"/>
                </a:solidFill>
              </a:rPr>
              <a:t> hazy,  no internal reflections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E8F00"/>
                </a:solidFill>
              </a:rPr>
              <a:t> thin:    we tested 200 µm to 1 µm  ( &lt; 300 WE)</a:t>
            </a:r>
          </a:p>
          <a:p>
            <a:pPr lvl="2"/>
            <a:endParaRPr lang="en-US" dirty="0">
              <a:solidFill>
                <a:srgbClr val="0070C0"/>
              </a:solidFill>
            </a:endParaRPr>
          </a:p>
          <a:p>
            <a:r>
              <a:rPr lang="en-US" sz="2800" dirty="0">
                <a:solidFill>
                  <a:srgbClr val="FF2600"/>
                </a:solidFill>
              </a:rPr>
              <a:t>Both types: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2600"/>
                </a:solidFill>
              </a:rPr>
              <a:t>transmissive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2600"/>
                </a:solidFill>
              </a:rPr>
              <a:t>non-hygroscopic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2600"/>
                </a:solidFill>
              </a:rPr>
              <a:t>radiation hard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2600"/>
                </a:solidFill>
              </a:rPr>
              <a:t>high light emittance for their respective class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effectLst/>
              </a:rPr>
              <a:t>available in large sizes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c</a:t>
            </a:r>
            <a:r>
              <a:rPr lang="en-US" sz="2000" dirty="0">
                <a:solidFill>
                  <a:srgbClr val="FF0000"/>
                </a:solidFill>
                <a:effectLst/>
              </a:rPr>
              <a:t>lean, sharp  image - no </a:t>
            </a:r>
            <a:r>
              <a:rPr lang="en-US" sz="2000" dirty="0">
                <a:solidFill>
                  <a:srgbClr val="FF0000"/>
                </a:solidFill>
              </a:rPr>
              <a:t>internal reflections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2600"/>
              </a:solidFill>
            </a:endParaRPr>
          </a:p>
          <a:p>
            <a:pPr lvl="4"/>
            <a:endParaRPr lang="en-US" dirty="0">
              <a:solidFill>
                <a:srgbClr val="FF2600"/>
              </a:solidFill>
            </a:endParaRPr>
          </a:p>
          <a:p>
            <a:pPr lvl="1"/>
            <a:r>
              <a:rPr lang="en-US" b="1" dirty="0">
                <a:solidFill>
                  <a:srgbClr val="008F00"/>
                </a:solidFill>
              </a:rPr>
              <a:t>	</a:t>
            </a:r>
            <a:endParaRPr lang="en-US" dirty="0">
              <a:solidFill>
                <a:srgbClr val="008F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51684-5F15-66A7-6A0F-32D917E7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CA16-1845-9A46-8005-C76AA0D8959C}" type="slidenum">
              <a:rPr lang="en-US" smtClean="0"/>
              <a:t>8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D6ED69-4F93-5094-C0F0-6BD14041B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A2F419-7F70-2BF0-FFCE-49C4F3848EBD}"/>
              </a:ext>
            </a:extLst>
          </p:cNvPr>
          <p:cNvSpPr txBox="1"/>
          <p:nvPr/>
        </p:nvSpPr>
        <p:spPr>
          <a:xfrm>
            <a:off x="4454843" y="163949"/>
            <a:ext cx="2860357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Scintillators</a:t>
            </a:r>
          </a:p>
        </p:txBody>
      </p:sp>
    </p:spTree>
    <p:extLst>
      <p:ext uri="{BB962C8B-B14F-4D97-AF65-F5344CB8AC3E}">
        <p14:creationId xmlns:p14="http://schemas.microsoft.com/office/powerpoint/2010/main" val="365245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41">
            <a:extLst>
              <a:ext uri="{FF2B5EF4-FFF2-40B4-BE49-F238E27FC236}">
                <a16:creationId xmlns:a16="http://schemas.microsoft.com/office/drawing/2014/main" id="{AB0C033B-DE4E-C406-E107-C61A68714D1E}"/>
              </a:ext>
            </a:extLst>
          </p:cNvPr>
          <p:cNvSpPr txBox="1"/>
          <p:nvPr/>
        </p:nvSpPr>
        <p:spPr>
          <a:xfrm>
            <a:off x="1033895" y="726477"/>
            <a:ext cx="9660775" cy="276999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 mm </a:t>
            </a:r>
            <a:r>
              <a:rPr lang="en-GB" dirty="0">
                <a:solidFill>
                  <a:srgbClr val="000000"/>
                </a:solidFill>
                <a:ea typeface="Times New Roman" panose="02020603050405020304" pitchFamily="18" charset="0"/>
              </a:rPr>
              <a:t>collimated  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  <a:sym typeface="Symbol" pitchFamily="2" charset="2"/>
              </a:rPr>
              <a:t></a:t>
            </a:r>
            <a:r>
              <a:rPr lang="en-GB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GB" dirty="0">
                <a:solidFill>
                  <a:srgbClr val="000000"/>
                </a:solidFill>
                <a:ea typeface="Times New Roman" panose="02020603050405020304" pitchFamily="18" charset="0"/>
              </a:rPr>
              <a:t>   beam</a:t>
            </a:r>
            <a:endParaRPr lang="en-GB" sz="20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468723E-E748-4113-81B0-36623BE975A8}"/>
              </a:ext>
            </a:extLst>
          </p:cNvPr>
          <p:cNvSpPr txBox="1"/>
          <p:nvPr/>
        </p:nvSpPr>
        <p:spPr>
          <a:xfrm>
            <a:off x="1531621" y="0"/>
            <a:ext cx="877824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Scintillator Signal Comparisons to Benchmarks</a:t>
            </a:r>
          </a:p>
        </p:txBody>
      </p:sp>
      <p:sp>
        <p:nvSpPr>
          <p:cNvPr id="31" name="Date Placeholder 30">
            <a:extLst>
              <a:ext uri="{FF2B5EF4-FFF2-40B4-BE49-F238E27FC236}">
                <a16:creationId xmlns:a16="http://schemas.microsoft.com/office/drawing/2014/main" id="{EFEC5040-F9B7-7EEA-51D8-8CA4E89C5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2/6/23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039CDA00-B747-6B38-14CE-5BE94AB9B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1BB16CE-BE4D-7D8F-63D0-08A0836617B5}"/>
              </a:ext>
            </a:extLst>
          </p:cNvPr>
          <p:cNvGrpSpPr/>
          <p:nvPr/>
        </p:nvGrpSpPr>
        <p:grpSpPr>
          <a:xfrm>
            <a:off x="931285" y="1261974"/>
            <a:ext cx="10482150" cy="5193152"/>
            <a:chOff x="782198" y="1122826"/>
            <a:chExt cx="10482150" cy="519315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5D99575-2A90-6513-2557-CBBD2AAE3C70}"/>
                </a:ext>
              </a:extLst>
            </p:cNvPr>
            <p:cNvGrpSpPr/>
            <p:nvPr/>
          </p:nvGrpSpPr>
          <p:grpSpPr>
            <a:xfrm>
              <a:off x="6635172" y="1918500"/>
              <a:ext cx="4537629" cy="4086261"/>
              <a:chOff x="0" y="0"/>
              <a:chExt cx="2887564" cy="254181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49E7039A-B82F-2B3F-F096-7804034BD2F0}"/>
                  </a:ext>
                </a:extLst>
              </p:cNvPr>
              <p:cNvGrpSpPr/>
              <p:nvPr/>
            </p:nvGrpSpPr>
            <p:grpSpPr>
              <a:xfrm>
                <a:off x="0" y="0"/>
                <a:ext cx="2887564" cy="2541815"/>
                <a:chOff x="0" y="0"/>
                <a:chExt cx="2887677" cy="2541815"/>
              </a:xfrm>
            </p:grpSpPr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3E830BB4-6FCF-A76D-FFD1-CF25C3DE93DD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2887677" cy="2541814"/>
                  <a:chOff x="0" y="0"/>
                  <a:chExt cx="2888135" cy="2541814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E18D957-9E2F-8A62-12C0-021D2A89F1CD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1404368" cy="2541814"/>
                    <a:chOff x="-84388" y="281095"/>
                    <a:chExt cx="1406059" cy="2543779"/>
                  </a:xfrm>
                </p:grpSpPr>
                <p:pic>
                  <p:nvPicPr>
                    <p:cNvPr id="12" name="Picture 11" descr="A picture containing chart&#10;&#10;Description automatically generated">
                      <a:extLst>
                        <a:ext uri="{FF2B5EF4-FFF2-40B4-BE49-F238E27FC236}">
                          <a16:creationId xmlns:a16="http://schemas.microsoft.com/office/drawing/2014/main" id="{F6DA0252-E616-E4A6-D2F1-4F08DD827FD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84388" y="281095"/>
                      <a:ext cx="1406059" cy="1198775"/>
                    </a:xfrm>
                    <a:prstGeom prst="rect">
                      <a:avLst/>
                    </a:prstGeom>
                    <a:ln w="3175">
                      <a:solidFill>
                        <a:schemeClr val="tx1"/>
                      </a:solidFill>
                    </a:ln>
                  </p:spPr>
                </p:pic>
                <p:pic>
                  <p:nvPicPr>
                    <p:cNvPr id="13" name="Picture 12" descr="A picture containing chart&#10;&#10;Description automatically generated">
                      <a:extLst>
                        <a:ext uri="{FF2B5EF4-FFF2-40B4-BE49-F238E27FC236}">
                          <a16:creationId xmlns:a16="http://schemas.microsoft.com/office/drawing/2014/main" id="{9B3F8092-888A-E801-A56F-23C109D29B3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84388" y="1588495"/>
                      <a:ext cx="1403573" cy="1236379"/>
                    </a:xfrm>
                    <a:prstGeom prst="rect">
                      <a:avLst/>
                    </a:prstGeom>
                    <a:ln w="3175">
                      <a:solidFill>
                        <a:schemeClr val="tx1"/>
                      </a:solidFill>
                    </a:ln>
                  </p:spPr>
                </p:pic>
              </p:grpSp>
              <p:pic>
                <p:nvPicPr>
                  <p:cNvPr id="9" name="Picture 8" descr="Chart&#10;&#10;Description automatically generated">
                    <a:extLst>
                      <a:ext uri="{FF2B5EF4-FFF2-40B4-BE49-F238E27FC236}">
                        <a16:creationId xmlns:a16="http://schemas.microsoft.com/office/drawing/2014/main" id="{CA201648-8CA9-94DB-A16F-45582FF2F12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14898" y="16316"/>
                    <a:ext cx="1373237" cy="1241623"/>
                  </a:xfrm>
                  <a:prstGeom prst="rect">
                    <a:avLst/>
                  </a:prstGeom>
                  <a:ln w="3175">
                    <a:solidFill>
                      <a:schemeClr val="tx1"/>
                    </a:solidFill>
                  </a:ln>
                </p:spPr>
              </p:pic>
            </p:grpSp>
            <p:pic>
              <p:nvPicPr>
                <p:cNvPr id="7" name="Picture 6" descr="Chart, histogram&#10;&#10;Description automatically generated">
                  <a:extLst>
                    <a:ext uri="{FF2B5EF4-FFF2-40B4-BE49-F238E27FC236}">
                      <a16:creationId xmlns:a16="http://schemas.microsoft.com/office/drawing/2014/main" id="{2EDEE8A8-95D1-7E86-EE64-A7076E742E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4657" y="1305339"/>
                  <a:ext cx="1373020" cy="1236476"/>
                </a:xfrm>
                <a:prstGeom prst="rect">
                  <a:avLst/>
                </a:prstGeom>
                <a:ln w="3175">
                  <a:solidFill>
                    <a:schemeClr val="tx1"/>
                  </a:solidFill>
                </a:ln>
              </p:spPr>
            </p:pic>
          </p:grp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C4B7A76-5566-082F-8960-E03BB38D9270}"/>
                  </a:ext>
                </a:extLst>
              </p:cNvPr>
              <p:cNvSpPr/>
              <p:nvPr/>
            </p:nvSpPr>
            <p:spPr>
              <a:xfrm>
                <a:off x="594732" y="431180"/>
                <a:ext cx="185420" cy="20573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5438B80-9A89-DD41-7EE8-8D267D0996DA}"/>
                  </a:ext>
                </a:extLst>
              </p:cNvPr>
              <p:cNvSpPr/>
              <p:nvPr/>
            </p:nvSpPr>
            <p:spPr>
              <a:xfrm>
                <a:off x="520390" y="1747024"/>
                <a:ext cx="185420" cy="205730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696CDF0-0A5F-4C89-A77E-08436126D3FD}"/>
                </a:ext>
              </a:extLst>
            </p:cNvPr>
            <p:cNvGrpSpPr/>
            <p:nvPr/>
          </p:nvGrpSpPr>
          <p:grpSpPr>
            <a:xfrm>
              <a:off x="983832" y="1788711"/>
              <a:ext cx="4464530" cy="4249722"/>
              <a:chOff x="0" y="0"/>
              <a:chExt cx="2851785" cy="2499360"/>
            </a:xfrm>
          </p:grpSpPr>
          <p:pic>
            <p:nvPicPr>
              <p:cNvPr id="17" name="Picture 16" descr="Chart, histogram&#10;&#10;Description automatically generated">
                <a:extLst>
                  <a:ext uri="{FF2B5EF4-FFF2-40B4-BE49-F238E27FC236}">
                    <a16:creationId xmlns:a16="http://schemas.microsoft.com/office/drawing/2014/main" id="{915F1020-ED73-6F48-3C7E-24BFEC3CCD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746"/>
              <a:stretch/>
            </p:blipFill>
            <p:spPr bwMode="auto">
              <a:xfrm>
                <a:off x="1498600" y="12700"/>
                <a:ext cx="1348105" cy="115824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8" name="Picture 17" descr="Chart, histogram&#10;&#10;Description automatically generated">
                <a:extLst>
                  <a:ext uri="{FF2B5EF4-FFF2-40B4-BE49-F238E27FC236}">
                    <a16:creationId xmlns:a16="http://schemas.microsoft.com/office/drawing/2014/main" id="{96AADBAB-1B19-E2BD-E7AD-EE4162EA03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32"/>
              <a:stretch/>
            </p:blipFill>
            <p:spPr bwMode="auto">
              <a:xfrm>
                <a:off x="1498600" y="1320800"/>
                <a:ext cx="1353185" cy="117729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209B601C-52C4-7493-F222-D435CE82DB7B}"/>
                  </a:ext>
                </a:extLst>
              </p:cNvPr>
              <p:cNvGrpSpPr/>
              <p:nvPr/>
            </p:nvGrpSpPr>
            <p:grpSpPr>
              <a:xfrm>
                <a:off x="0" y="0"/>
                <a:ext cx="1365885" cy="1217930"/>
                <a:chOff x="0" y="0"/>
                <a:chExt cx="1365885" cy="1217930"/>
              </a:xfrm>
            </p:grpSpPr>
            <p:pic>
              <p:nvPicPr>
                <p:cNvPr id="23" name="Picture 22" descr="Graphical user interface&#10;&#10;Description automatically generated with medium confidence">
                  <a:extLst>
                    <a:ext uri="{FF2B5EF4-FFF2-40B4-BE49-F238E27FC236}">
                      <a16:creationId xmlns:a16="http://schemas.microsoft.com/office/drawing/2014/main" id="{D4F486EA-23D6-47A0-C7C7-F93AC748B1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044"/>
                <a:stretch/>
              </p:blipFill>
              <p:spPr>
                <a:xfrm>
                  <a:off x="0" y="0"/>
                  <a:ext cx="1365885" cy="1217930"/>
                </a:xfrm>
                <a:prstGeom prst="rect">
                  <a:avLst/>
                </a:prstGeom>
                <a:ln w="3175">
                  <a:solidFill>
                    <a:schemeClr val="tx1"/>
                  </a:solidFill>
                </a:ln>
              </p:spPr>
            </p:pic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1AA43DE-109D-56D3-AE9C-2D5C6A7684B0}"/>
                    </a:ext>
                  </a:extLst>
                </p:cNvPr>
                <p:cNvSpPr/>
                <p:nvPr/>
              </p:nvSpPr>
              <p:spPr>
                <a:xfrm>
                  <a:off x="647700" y="495300"/>
                  <a:ext cx="185420" cy="205730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143A787-34F2-9909-165F-F6F4EB53CE2B}"/>
                  </a:ext>
                </a:extLst>
              </p:cNvPr>
              <p:cNvGrpSpPr/>
              <p:nvPr/>
            </p:nvGrpSpPr>
            <p:grpSpPr>
              <a:xfrm>
                <a:off x="0" y="1308100"/>
                <a:ext cx="1325880" cy="1191260"/>
                <a:chOff x="0" y="0"/>
                <a:chExt cx="1325880" cy="1191260"/>
              </a:xfrm>
            </p:grpSpPr>
            <p:pic>
              <p:nvPicPr>
                <p:cNvPr id="21" name="Picture 20" descr="Qr code&#10;&#10;Description automatically generated with low confidence">
                  <a:extLst>
                    <a:ext uri="{FF2B5EF4-FFF2-40B4-BE49-F238E27FC236}">
                      <a16:creationId xmlns:a16="http://schemas.microsoft.com/office/drawing/2014/main" id="{01002A78-5619-6BA3-E04D-CE3168BF29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203" b="4"/>
                <a:stretch/>
              </p:blipFill>
              <p:spPr>
                <a:xfrm>
                  <a:off x="0" y="0"/>
                  <a:ext cx="1325880" cy="1191260"/>
                </a:xfrm>
                <a:prstGeom prst="rect">
                  <a:avLst/>
                </a:prstGeom>
                <a:ln w="3175">
                  <a:solidFill>
                    <a:schemeClr val="tx1"/>
                  </a:solidFill>
                </a:ln>
              </p:spPr>
            </p:pic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F2DE85C4-9C9F-9CCB-BA42-E84A31439370}"/>
                    </a:ext>
                  </a:extLst>
                </p:cNvPr>
                <p:cNvSpPr/>
                <p:nvPr/>
              </p:nvSpPr>
              <p:spPr>
                <a:xfrm>
                  <a:off x="673100" y="533400"/>
                  <a:ext cx="185420" cy="205730"/>
                </a:xfrm>
                <a:prstGeom prst="rect">
                  <a:avLst/>
                </a:prstGeom>
                <a:noFill/>
                <a:ln w="3175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3806D8-E792-5B76-748C-259E24605902}"/>
                </a:ext>
              </a:extLst>
            </p:cNvPr>
            <p:cNvSpPr txBox="1"/>
            <p:nvPr/>
          </p:nvSpPr>
          <p:spPr>
            <a:xfrm>
              <a:off x="1252734" y="1845086"/>
              <a:ext cx="1599796" cy="307777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BC400    200 𝛍m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93131DA-9D7D-AFBD-3DDC-B7BC96A6962E}"/>
                </a:ext>
              </a:extLst>
            </p:cNvPr>
            <p:cNvSpPr txBox="1"/>
            <p:nvPr/>
          </p:nvSpPr>
          <p:spPr>
            <a:xfrm>
              <a:off x="1218219" y="4128173"/>
              <a:ext cx="1206929" cy="307777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PM 200 𝛍m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4DBF2E-A203-114C-A3EE-DDB3FF8D915E}"/>
                </a:ext>
              </a:extLst>
            </p:cNvPr>
            <p:cNvSpPr txBox="1"/>
            <p:nvPr/>
          </p:nvSpPr>
          <p:spPr>
            <a:xfrm>
              <a:off x="6889593" y="1970428"/>
              <a:ext cx="1240616" cy="307777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CsI  1.25 mm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09D5CBC-B60E-1F1B-AE87-97322258AFB7}"/>
                </a:ext>
              </a:extLst>
            </p:cNvPr>
            <p:cNvSpPr txBox="1"/>
            <p:nvPr/>
          </p:nvSpPr>
          <p:spPr>
            <a:xfrm>
              <a:off x="6889593" y="4100777"/>
              <a:ext cx="1151164" cy="307777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HM  430 𝛍m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FFCCE96-C78D-5085-8C20-A5CC53943F54}"/>
                </a:ext>
              </a:extLst>
            </p:cNvPr>
            <p:cNvSpPr/>
            <p:nvPr/>
          </p:nvSpPr>
          <p:spPr>
            <a:xfrm>
              <a:off x="782198" y="1143000"/>
              <a:ext cx="4902985" cy="5169665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14CC96D-5A2A-2814-44B8-756E80F84467}"/>
                </a:ext>
              </a:extLst>
            </p:cNvPr>
            <p:cNvSpPr txBox="1"/>
            <p:nvPr/>
          </p:nvSpPr>
          <p:spPr>
            <a:xfrm>
              <a:off x="2175675" y="1122826"/>
              <a:ext cx="20499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PM type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8EAEFF-42AC-BAC9-4F29-83B29C6B5194}"/>
                </a:ext>
              </a:extLst>
            </p:cNvPr>
            <p:cNvSpPr txBox="1"/>
            <p:nvPr/>
          </p:nvSpPr>
          <p:spPr>
            <a:xfrm>
              <a:off x="7819942" y="1217082"/>
              <a:ext cx="20499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HM type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3B21EBB-0BF3-849F-2CBE-E6F633A88D5E}"/>
                </a:ext>
              </a:extLst>
            </p:cNvPr>
            <p:cNvSpPr/>
            <p:nvPr/>
          </p:nvSpPr>
          <p:spPr>
            <a:xfrm>
              <a:off x="6371303" y="1133061"/>
              <a:ext cx="4893045" cy="5182917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40" name="Curved Connector 39">
            <a:extLst>
              <a:ext uri="{FF2B5EF4-FFF2-40B4-BE49-F238E27FC236}">
                <a16:creationId xmlns:a16="http://schemas.microsoft.com/office/drawing/2014/main" id="{0CAD1DE4-5225-BF78-35E5-7646C0848FCA}"/>
              </a:ext>
            </a:extLst>
          </p:cNvPr>
          <p:cNvCxnSpPr/>
          <p:nvPr/>
        </p:nvCxnSpPr>
        <p:spPr>
          <a:xfrm flipV="1">
            <a:off x="8100391" y="2574235"/>
            <a:ext cx="1480931" cy="268356"/>
          </a:xfrm>
          <a:prstGeom prst="curvedConnector3">
            <a:avLst/>
          </a:prstGeom>
          <a:ln w="15875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767337B6-3FB6-792B-C6ED-B549BF009F3A}"/>
              </a:ext>
            </a:extLst>
          </p:cNvPr>
          <p:cNvCxnSpPr/>
          <p:nvPr/>
        </p:nvCxnSpPr>
        <p:spPr>
          <a:xfrm flipV="1">
            <a:off x="2446902" y="2627484"/>
            <a:ext cx="1480931" cy="268356"/>
          </a:xfrm>
          <a:prstGeom prst="curvedConnector3">
            <a:avLst/>
          </a:prstGeom>
          <a:ln w="15875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9DE92CC0-24EE-9DF8-6050-48054E38B503}"/>
              </a:ext>
            </a:extLst>
          </p:cNvPr>
          <p:cNvCxnSpPr/>
          <p:nvPr/>
        </p:nvCxnSpPr>
        <p:spPr>
          <a:xfrm flipV="1">
            <a:off x="8274825" y="4819840"/>
            <a:ext cx="1480931" cy="268356"/>
          </a:xfrm>
          <a:prstGeom prst="curvedConnector3">
            <a:avLst/>
          </a:prstGeom>
          <a:ln w="15875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EA9F7CC6-BA24-3CF1-D12F-6A107A144F77}"/>
              </a:ext>
            </a:extLst>
          </p:cNvPr>
          <p:cNvCxnSpPr/>
          <p:nvPr/>
        </p:nvCxnSpPr>
        <p:spPr>
          <a:xfrm flipV="1">
            <a:off x="2623172" y="4930008"/>
            <a:ext cx="1480931" cy="268356"/>
          </a:xfrm>
          <a:prstGeom prst="curvedConnector3">
            <a:avLst/>
          </a:prstGeom>
          <a:ln w="15875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3A0BA41-75DA-F12D-BB53-908F771B1AA2}"/>
              </a:ext>
            </a:extLst>
          </p:cNvPr>
          <p:cNvSpPr txBox="1"/>
          <p:nvPr/>
        </p:nvSpPr>
        <p:spPr>
          <a:xfrm>
            <a:off x="914399" y="6115050"/>
            <a:ext cx="2140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gain =24 </a:t>
            </a:r>
            <a:r>
              <a:rPr lang="en-US" sz="1200" dirty="0" err="1"/>
              <a:t>db</a:t>
            </a:r>
            <a:r>
              <a:rPr lang="en-US" sz="1200" dirty="0"/>
              <a:t>: camera 1, 4x4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222BE1-0E35-2D20-4893-FC6A11DDF2A6}"/>
              </a:ext>
            </a:extLst>
          </p:cNvPr>
          <p:cNvSpPr txBox="1"/>
          <p:nvPr/>
        </p:nvSpPr>
        <p:spPr>
          <a:xfrm>
            <a:off x="6615545" y="6142759"/>
            <a:ext cx="21405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gain =0 </a:t>
            </a:r>
            <a:r>
              <a:rPr lang="en-US" sz="1200" dirty="0" err="1"/>
              <a:t>db</a:t>
            </a:r>
            <a:r>
              <a:rPr lang="en-US" sz="1200" dirty="0"/>
              <a:t>: camera 3, 1x1 </a:t>
            </a:r>
          </a:p>
        </p:txBody>
      </p:sp>
    </p:spTree>
    <p:extLst>
      <p:ext uri="{BB962C8B-B14F-4D97-AF65-F5344CB8AC3E}">
        <p14:creationId xmlns:p14="http://schemas.microsoft.com/office/powerpoint/2010/main" val="1628969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00AC0-463C-C2AA-8284-206FCEB2A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737"/>
            <a:ext cx="12192000" cy="68887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81D9C-BCDC-12A0-DBBE-76C0C2069B8D}"/>
              </a:ext>
            </a:extLst>
          </p:cNvPr>
          <p:cNvSpPr txBox="1"/>
          <p:nvPr/>
        </p:nvSpPr>
        <p:spPr>
          <a:xfrm>
            <a:off x="-89652" y="-112654"/>
            <a:ext cx="7873482" cy="1077218"/>
          </a:xfrm>
          <a:prstGeom prst="rect">
            <a:avLst/>
          </a:prstGeom>
          <a:solidFill>
            <a:srgbClr val="FFFF00">
              <a:alpha val="9086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Facility for Rare Isotope Beams (FRIB) </a:t>
            </a:r>
          </a:p>
          <a:p>
            <a:pPr algn="ctr"/>
            <a:r>
              <a:rPr lang="en-US" sz="3200" b="1" dirty="0"/>
              <a:t>Six Way Cross Results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AE0E1F-378A-D3DE-E030-AB2B665F9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603893-D3AA-C1FF-37CD-2E4F13EB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10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CAD262-C7B2-BB28-1649-E67703ABAF9D}"/>
              </a:ext>
            </a:extLst>
          </p:cNvPr>
          <p:cNvSpPr txBox="1"/>
          <p:nvPr/>
        </p:nvSpPr>
        <p:spPr>
          <a:xfrm>
            <a:off x="7349490" y="6067244"/>
            <a:ext cx="4568362" cy="461665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baseline="30000" dirty="0">
                <a:solidFill>
                  <a:srgbClr val="0432FF"/>
                </a:solidFill>
              </a:rPr>
              <a:t>86</a:t>
            </a:r>
            <a:r>
              <a:rPr lang="en-US" sz="2400" b="1" dirty="0">
                <a:solidFill>
                  <a:srgbClr val="0432FF"/>
                </a:solidFill>
              </a:rPr>
              <a:t>Kr        2.75 MeV/n,   1-10</a:t>
            </a:r>
            <a:r>
              <a:rPr lang="en-US" sz="2400" b="1" baseline="30000" dirty="0">
                <a:solidFill>
                  <a:srgbClr val="0432FF"/>
                </a:solidFill>
              </a:rPr>
              <a:t>6   </a:t>
            </a:r>
            <a:r>
              <a:rPr lang="en-US" sz="2400" b="1" dirty="0">
                <a:solidFill>
                  <a:srgbClr val="0432FF"/>
                </a:solidFill>
              </a:rPr>
              <a:t>Hz</a:t>
            </a:r>
          </a:p>
        </p:txBody>
      </p:sp>
    </p:spTree>
    <p:extLst>
      <p:ext uri="{BB962C8B-B14F-4D97-AF65-F5344CB8AC3E}">
        <p14:creationId xmlns:p14="http://schemas.microsoft.com/office/powerpoint/2010/main" val="2026997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DFE3E3-0DC8-C57A-002D-A90277D619BC}"/>
              </a:ext>
            </a:extLst>
          </p:cNvPr>
          <p:cNvSpPr txBox="1"/>
          <p:nvPr/>
        </p:nvSpPr>
        <p:spPr>
          <a:xfrm>
            <a:off x="525671" y="1060575"/>
            <a:ext cx="4834035" cy="5078313"/>
          </a:xfrm>
          <a:prstGeom prst="rect">
            <a:avLst/>
          </a:prstGeom>
          <a:solidFill>
            <a:schemeClr val="bg1">
              <a:alpha val="62079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sz="1600" dirty="0"/>
          </a:p>
          <a:p>
            <a:r>
              <a:rPr lang="en-US" sz="2400" u="sng" dirty="0">
                <a:solidFill>
                  <a:srgbClr val="0432FF"/>
                </a:solidFill>
              </a:rPr>
              <a:t>Image processing: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432FF"/>
                </a:solidFill>
              </a:rPr>
              <a:t>background subtraction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432FF"/>
                </a:solidFill>
              </a:rPr>
              <a:t>perspective &amp; rotation transformations </a:t>
            </a:r>
          </a:p>
          <a:p>
            <a:r>
              <a:rPr lang="en-US" sz="2000" dirty="0">
                <a:sym typeface="Wingdings" pitchFamily="2" charset="2"/>
              </a:rPr>
              <a:t>    </a:t>
            </a:r>
          </a:p>
          <a:p>
            <a:endParaRPr lang="en-US" sz="2400" dirty="0">
              <a:sym typeface="Wingdings" pitchFamily="2" charset="2"/>
            </a:endParaRPr>
          </a:p>
          <a:p>
            <a:r>
              <a:rPr lang="en-US" sz="2400" u="sng" dirty="0">
                <a:solidFill>
                  <a:srgbClr val="008F00"/>
                </a:solidFill>
                <a:sym typeface="Wingdings" pitchFamily="2" charset="2"/>
              </a:rPr>
              <a:t>Analysis: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F00"/>
                </a:solidFill>
              </a:rPr>
              <a:t>beam finding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8F00"/>
                </a:solidFill>
              </a:rPr>
              <a:t>centroids, widths, amplitude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lvl="1"/>
            <a:endParaRPr lang="en-US" sz="2400" dirty="0"/>
          </a:p>
          <a:p>
            <a:r>
              <a:rPr lang="en-US" sz="2400" u="sng" dirty="0">
                <a:solidFill>
                  <a:srgbClr val="FF0000"/>
                </a:solidFill>
              </a:rPr>
              <a:t>Display in Beam Coordinates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false color  image shows structure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updating display in beam coordinates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DB387F-B1CE-7A73-D6D7-B6178352E534}"/>
              </a:ext>
            </a:extLst>
          </p:cNvPr>
          <p:cNvSpPr txBox="1"/>
          <p:nvPr/>
        </p:nvSpPr>
        <p:spPr>
          <a:xfrm>
            <a:off x="3826328" y="5853054"/>
            <a:ext cx="259080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FRIB screenshot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067E3-DA6A-2BF8-B56F-3EE6512A0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Dan Levin, University of Michigan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B0BB6-921C-6A33-2895-AE963C1FD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CA16-1845-9A46-8005-C76AA0D8959C}" type="slidenum">
              <a:rPr lang="en-US" smtClean="0"/>
              <a:t>11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DB0EAA8-0BEA-EF4F-91A5-4BC0C9F7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Sept. 13, 2022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FFDDCD7-4240-A599-D213-FC8020D3A3D1}"/>
              </a:ext>
            </a:extLst>
          </p:cNvPr>
          <p:cNvGrpSpPr/>
          <p:nvPr/>
        </p:nvGrpSpPr>
        <p:grpSpPr>
          <a:xfrm>
            <a:off x="6057900" y="1554480"/>
            <a:ext cx="5542725" cy="4194809"/>
            <a:chOff x="4770304" y="521317"/>
            <a:chExt cx="5119171" cy="3488823"/>
          </a:xfrm>
        </p:grpSpPr>
        <p:pic>
          <p:nvPicPr>
            <p:cNvPr id="5" name="Picture 4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607A1A0F-E517-84DA-6D5C-6DAEBFBAD9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27" r="52835" b="44113"/>
            <a:stretch/>
          </p:blipFill>
          <p:spPr bwMode="auto">
            <a:xfrm>
              <a:off x="4770304" y="521317"/>
              <a:ext cx="5119171" cy="348882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6A63B64-3E50-8E59-3FEB-8877C4BCE07B}"/>
                </a:ext>
              </a:extLst>
            </p:cNvPr>
            <p:cNvCxnSpPr/>
            <p:nvPr/>
          </p:nvCxnSpPr>
          <p:spPr>
            <a:xfrm>
              <a:off x="8298525" y="977536"/>
              <a:ext cx="0" cy="129136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226CB6-53A1-E2CA-6140-51831F6604AD}"/>
                </a:ext>
              </a:extLst>
            </p:cNvPr>
            <p:cNvSpPr txBox="1"/>
            <p:nvPr/>
          </p:nvSpPr>
          <p:spPr>
            <a:xfrm>
              <a:off x="8084999" y="1438553"/>
              <a:ext cx="7502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 cm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FC6CBF4-9BF2-B11E-7EB7-75F8953C84EC}"/>
              </a:ext>
            </a:extLst>
          </p:cNvPr>
          <p:cNvCxnSpPr>
            <a:cxnSpLocks/>
          </p:cNvCxnSpPr>
          <p:nvPr/>
        </p:nvCxnSpPr>
        <p:spPr>
          <a:xfrm flipV="1">
            <a:off x="4469130" y="4174704"/>
            <a:ext cx="2244824" cy="85449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F5D5FE9-F0DE-2E7C-9B55-9D752B856D58}"/>
              </a:ext>
            </a:extLst>
          </p:cNvPr>
          <p:cNvSpPr txBox="1"/>
          <p:nvPr/>
        </p:nvSpPr>
        <p:spPr>
          <a:xfrm>
            <a:off x="561859" y="127376"/>
            <a:ext cx="4954358" cy="584775"/>
          </a:xfrm>
          <a:prstGeom prst="rect">
            <a:avLst/>
          </a:prstGeom>
          <a:solidFill>
            <a:srgbClr val="FFFF00">
              <a:alpha val="9086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FRIB Results:  Six Way Cross </a:t>
            </a:r>
          </a:p>
        </p:txBody>
      </p:sp>
    </p:spTree>
    <p:extLst>
      <p:ext uri="{BB962C8B-B14F-4D97-AF65-F5344CB8AC3E}">
        <p14:creationId xmlns:p14="http://schemas.microsoft.com/office/powerpoint/2010/main" val="3581219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A9DDA-2D6F-E6DD-7BC9-3441B48D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CA16-1845-9A46-8005-C76AA0D8959C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4DF257-2FA6-B4AB-684E-FDE0DFBFB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340" y="527512"/>
            <a:ext cx="10262704" cy="587352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8B633A-377C-87E9-63A5-582CE69EA0F0}"/>
              </a:ext>
            </a:extLst>
          </p:cNvPr>
          <p:cNvSpPr txBox="1"/>
          <p:nvPr/>
        </p:nvSpPr>
        <p:spPr>
          <a:xfrm>
            <a:off x="1485900" y="2608581"/>
            <a:ext cx="168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Full pixel field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68C57B-39F2-506C-5294-AEFEC4B77891}"/>
              </a:ext>
            </a:extLst>
          </p:cNvPr>
          <p:cNvSpPr txBox="1"/>
          <p:nvPr/>
        </p:nvSpPr>
        <p:spPr>
          <a:xfrm>
            <a:off x="5048250" y="2511447"/>
            <a:ext cx="168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Beam finder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874E42-1A2B-A007-5B81-679153027C0C}"/>
              </a:ext>
            </a:extLst>
          </p:cNvPr>
          <p:cNvSpPr txBox="1"/>
          <p:nvPr/>
        </p:nvSpPr>
        <p:spPr>
          <a:xfrm>
            <a:off x="8610600" y="2606043"/>
            <a:ext cx="231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Beam radius history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E25AB2-B8B6-7CAA-B9E5-DCF2A7FD77CF}"/>
              </a:ext>
            </a:extLst>
          </p:cNvPr>
          <p:cNvSpPr txBox="1"/>
          <p:nvPr/>
        </p:nvSpPr>
        <p:spPr>
          <a:xfrm>
            <a:off x="1365250" y="551688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 position history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22CED-09CE-E606-285B-E2CC42BA299D}"/>
              </a:ext>
            </a:extLst>
          </p:cNvPr>
          <p:cNvSpPr txBox="1"/>
          <p:nvPr/>
        </p:nvSpPr>
        <p:spPr>
          <a:xfrm>
            <a:off x="5153025" y="551688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  <a:r>
              <a:rPr lang="en-US"/>
              <a:t> </a:t>
            </a:r>
            <a:r>
              <a:rPr lang="en-US" dirty="0"/>
              <a:t>position history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56449E-46E2-8E44-677D-BBF3E029EB49}"/>
              </a:ext>
            </a:extLst>
          </p:cNvPr>
          <p:cNvSpPr txBox="1"/>
          <p:nvPr/>
        </p:nvSpPr>
        <p:spPr>
          <a:xfrm>
            <a:off x="8756650" y="548461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X,Y history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F4040-EB53-2951-3CAE-058E8F169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9C14C2-DEAD-37B9-BD24-5C3C08111786}"/>
              </a:ext>
            </a:extLst>
          </p:cNvPr>
          <p:cNvSpPr txBox="1"/>
          <p:nvPr/>
        </p:nvSpPr>
        <p:spPr>
          <a:xfrm>
            <a:off x="347869" y="93429"/>
            <a:ext cx="5058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 particles/s  beam  with HM </a:t>
            </a:r>
            <a:r>
              <a:rPr lang="en-US" dirty="0" err="1"/>
              <a:t>Scint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81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31177-EA21-2FDA-5981-0DB77AA8A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CA16-1845-9A46-8005-C76AA0D8959C}" type="slidenum">
              <a:rPr lang="en-US" smtClean="0"/>
              <a:t>13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46AE21-0FED-60EB-0B39-703EBEEB3DE2}"/>
              </a:ext>
            </a:extLst>
          </p:cNvPr>
          <p:cNvSpPr txBox="1"/>
          <p:nvPr/>
        </p:nvSpPr>
        <p:spPr>
          <a:xfrm>
            <a:off x="108927" y="0"/>
            <a:ext cx="4653527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Single Particle Detection</a:t>
            </a:r>
            <a:endParaRPr lang="en-US" sz="3200" i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ABD88C-6183-A8B5-E89C-FB06C84B9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354A52-798E-3057-E650-95338F13609C}"/>
              </a:ext>
            </a:extLst>
          </p:cNvPr>
          <p:cNvSpPr/>
          <p:nvPr/>
        </p:nvSpPr>
        <p:spPr>
          <a:xfrm>
            <a:off x="154235" y="1156771"/>
            <a:ext cx="11391441" cy="5122843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0F4841-395B-EE44-DFB8-44B2CCDB38AE}"/>
              </a:ext>
            </a:extLst>
          </p:cNvPr>
          <p:cNvGrpSpPr/>
          <p:nvPr/>
        </p:nvGrpSpPr>
        <p:grpSpPr>
          <a:xfrm>
            <a:off x="370165" y="1355074"/>
            <a:ext cx="11027703" cy="4618776"/>
            <a:chOff x="370165" y="1355074"/>
            <a:chExt cx="11027703" cy="461877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A85C0A5-785D-8B32-CDA3-715F46DC713F}"/>
                </a:ext>
              </a:extLst>
            </p:cNvPr>
            <p:cNvGrpSpPr/>
            <p:nvPr/>
          </p:nvGrpSpPr>
          <p:grpSpPr>
            <a:xfrm>
              <a:off x="370165" y="1509623"/>
              <a:ext cx="11027703" cy="4464227"/>
              <a:chOff x="326097" y="1068948"/>
              <a:chExt cx="11027703" cy="4464227"/>
            </a:xfrm>
          </p:grpSpPr>
          <p:pic>
            <p:nvPicPr>
              <p:cNvPr id="42" name="Picture 41" descr="Chart, scatter chart&#10;&#10;Description automatically generated">
                <a:extLst>
                  <a:ext uri="{FF2B5EF4-FFF2-40B4-BE49-F238E27FC236}">
                    <a16:creationId xmlns:a16="http://schemas.microsoft.com/office/drawing/2014/main" id="{C16DE073-2E5B-BE41-B70B-E91FDD21F4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78"/>
              <a:stretch/>
            </p:blipFill>
            <p:spPr>
              <a:xfrm>
                <a:off x="326097" y="1191396"/>
                <a:ext cx="4464568" cy="4341779"/>
              </a:xfrm>
              <a:prstGeom prst="rect">
                <a:avLst/>
              </a:prstGeom>
            </p:spPr>
          </p:pic>
          <p:pic>
            <p:nvPicPr>
              <p:cNvPr id="46" name="Picture 45" descr="Chart, histogram&#10;&#10;Description automatically generated">
                <a:extLst>
                  <a:ext uri="{FF2B5EF4-FFF2-40B4-BE49-F238E27FC236}">
                    <a16:creationId xmlns:a16="http://schemas.microsoft.com/office/drawing/2014/main" id="{EC19392E-E8DB-8447-83BE-2432A47E64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705"/>
              <a:stretch/>
            </p:blipFill>
            <p:spPr>
              <a:xfrm>
                <a:off x="6649771" y="1068948"/>
                <a:ext cx="4704029" cy="4395418"/>
              </a:xfrm>
              <a:prstGeom prst="rect">
                <a:avLst/>
              </a:prstGeom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663B439-5DED-2DB4-18D3-74930C0B9466}"/>
                  </a:ext>
                </a:extLst>
              </p:cNvPr>
              <p:cNvSpPr txBox="1"/>
              <p:nvPr/>
            </p:nvSpPr>
            <p:spPr>
              <a:xfrm>
                <a:off x="2406247" y="2096838"/>
                <a:ext cx="673350" cy="307777"/>
              </a:xfrm>
              <a:prstGeom prst="rect">
                <a:avLst/>
              </a:prstGeom>
              <a:solidFill>
                <a:schemeClr val="accent1">
                  <a:alpha val="74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2 mm</a:t>
                </a:r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146731C6-D17F-F36D-3F64-DFEF3861CB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06247" y="1795086"/>
                <a:ext cx="22775" cy="3019733"/>
              </a:xfrm>
              <a:prstGeom prst="straightConnector1">
                <a:avLst/>
              </a:prstGeom>
              <a:ln w="38100">
                <a:solidFill>
                  <a:schemeClr val="bg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ight Arrow 10">
                <a:extLst>
                  <a:ext uri="{FF2B5EF4-FFF2-40B4-BE49-F238E27FC236}">
                    <a16:creationId xmlns:a16="http://schemas.microsoft.com/office/drawing/2014/main" id="{7F9401FC-764F-F3D2-6E2D-CA9E624016CC}"/>
                  </a:ext>
                </a:extLst>
              </p:cNvPr>
              <p:cNvSpPr/>
              <p:nvPr/>
            </p:nvSpPr>
            <p:spPr>
              <a:xfrm>
                <a:off x="5359748" y="2221099"/>
                <a:ext cx="971462" cy="197300"/>
              </a:xfrm>
              <a:prstGeom prst="rightArrow">
                <a:avLst/>
              </a:prstGeom>
              <a:solidFill>
                <a:srgbClr val="C0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9FDAB0B-1B89-064A-3659-1754D1FE7F94}"/>
                </a:ext>
              </a:extLst>
            </p:cNvPr>
            <p:cNvSpPr txBox="1"/>
            <p:nvPr/>
          </p:nvSpPr>
          <p:spPr>
            <a:xfrm>
              <a:off x="6444867" y="1355074"/>
              <a:ext cx="174066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C71B775-2FFC-729A-CC35-F4DDBC41AA1F}"/>
              </a:ext>
            </a:extLst>
          </p:cNvPr>
          <p:cNvSpPr txBox="1"/>
          <p:nvPr/>
        </p:nvSpPr>
        <p:spPr>
          <a:xfrm>
            <a:off x="111133" y="646142"/>
            <a:ext cx="819847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HM Scintillator,   Single 1s  image,  current   ∼ 5  particles/s</a:t>
            </a:r>
          </a:p>
        </p:txBody>
      </p:sp>
    </p:spTree>
    <p:extLst>
      <p:ext uri="{BB962C8B-B14F-4D97-AF65-F5344CB8AC3E}">
        <p14:creationId xmlns:p14="http://schemas.microsoft.com/office/powerpoint/2010/main" val="142689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F8B767-7571-63F1-9458-3217EEF3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CA16-1845-9A46-8005-C76AA0D8959C}" type="slidenum">
              <a:rPr lang="en-US" smtClean="0"/>
              <a:t>14</a:t>
            </a:fld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D8B195-2875-C5E8-1B5D-47B5B2924BE0}"/>
              </a:ext>
            </a:extLst>
          </p:cNvPr>
          <p:cNvSpPr txBox="1"/>
          <p:nvPr/>
        </p:nvSpPr>
        <p:spPr>
          <a:xfrm>
            <a:off x="6362270" y="1929363"/>
            <a:ext cx="5663630" cy="3477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/>
              <a:t>Result 1:   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/>
              <a:t>Beam monitor  measures currents  over range covered by </a:t>
            </a:r>
            <a:r>
              <a:rPr lang="en-US" sz="2000" i="1" dirty="0"/>
              <a:t>four different FRIB devices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  Faraday Cup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  Calibrated beam attenuator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  MCP detector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  Silicon detector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sym typeface="Wingdings" pitchFamily="2" charset="2"/>
              </a:rPr>
              <a:t> </a:t>
            </a:r>
            <a:r>
              <a:rPr lang="en-US" sz="2000" dirty="0"/>
              <a:t>Result 2:   linear for 5 decades</a:t>
            </a:r>
          </a:p>
          <a:p>
            <a:r>
              <a:rPr lang="en-US" sz="20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BF3115-BC64-1F69-B993-E7D0CBF97775}"/>
              </a:ext>
            </a:extLst>
          </p:cNvPr>
          <p:cNvSpPr txBox="1"/>
          <p:nvPr/>
        </p:nvSpPr>
        <p:spPr>
          <a:xfrm>
            <a:off x="3177471" y="102870"/>
            <a:ext cx="5760789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Beam current  in HM scintillator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3C3FBD-9764-0EE4-293B-FB846A229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0" y="1341809"/>
            <a:ext cx="5977993" cy="5125092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DEF9B1-B5D0-14E3-2A0F-C8803B457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8A8063-4F49-496A-59E9-4AB9767A9AFF}"/>
              </a:ext>
            </a:extLst>
          </p:cNvPr>
          <p:cNvSpPr txBox="1"/>
          <p:nvPr/>
        </p:nvSpPr>
        <p:spPr>
          <a:xfrm>
            <a:off x="382836" y="944562"/>
            <a:ext cx="78247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Beam Monitor  rate vs FRIB instruments rate </a:t>
            </a:r>
          </a:p>
        </p:txBody>
      </p:sp>
    </p:spTree>
    <p:extLst>
      <p:ext uri="{BB962C8B-B14F-4D97-AF65-F5344CB8AC3E}">
        <p14:creationId xmlns:p14="http://schemas.microsoft.com/office/powerpoint/2010/main" val="3452113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9FE00FF-CA08-39AD-F3D4-57DFC822A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9" y="708055"/>
            <a:ext cx="5709227" cy="5661571"/>
          </a:xfrm>
          <a:prstGeom prst="rect">
            <a:avLst/>
          </a:prstGeom>
        </p:spPr>
      </p:pic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A97F269C-4C56-8C43-6745-1B2DE2A078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85" b="88268" l="21122" r="87237">
                        <a14:foregroundMark x1="25863" y1="47232" x2="25863" y2="47232"/>
                        <a14:foregroundMark x1="25863" y1="49213" x2="25863" y2="49213"/>
                        <a14:foregroundMark x1="26311" y1="49213" x2="26311" y2="49213"/>
                        <a14:foregroundMark x1="25161" y1="48349" x2="25161" y2="48349"/>
                        <a14:foregroundMark x1="26031" y1="47537" x2="26031" y2="47537"/>
                        <a14:foregroundMark x1="26031" y1="47537" x2="26031" y2="47537"/>
                        <a14:foregroundMark x1="77980" y1="52463" x2="77980" y2="52463"/>
                        <a14:foregroundMark x1="77980" y1="51955" x2="77980" y2="51955"/>
                        <a14:foregroundMark x1="77980" y1="51955" x2="77980" y2="51955"/>
                        <a14:foregroundMark x1="84208" y1="52463" x2="84208" y2="52463"/>
                        <a14:foregroundMark x1="84208" y1="52463" x2="84208" y2="52463"/>
                        <a14:foregroundMark x1="84208" y1="52717" x2="84208" y2="52717"/>
                        <a14:foregroundMark x1="87321" y1="47537" x2="87321" y2="47537"/>
                        <a14:foregroundMark x1="87321" y1="47537" x2="87321" y2="47537"/>
                        <a14:foregroundMark x1="28107" y1="50635" x2="28107" y2="50635"/>
                        <a14:foregroundMark x1="28275" y1="50381" x2="28275" y2="50381"/>
                        <a14:foregroundMark x1="21178" y1="34434" x2="21178" y2="34434"/>
                        <a14:foregroundMark x1="21178" y1="34434" x2="21178" y2="34434"/>
                        <a14:foregroundMark x1="37251" y1="54495" x2="37251" y2="54495"/>
                        <a14:foregroundMark x1="37251" y1="54495" x2="37251" y2="54495"/>
                        <a14:foregroundMark x1="33801" y1="13560" x2="33801" y2="13560"/>
                        <a14:foregroundMark x1="33801" y1="13560" x2="33801" y2="13560"/>
                        <a14:foregroundMark x1="43647" y1="8685" x2="43647" y2="8685"/>
                        <a14:foregroundMark x1="43647" y1="8685" x2="43647" y2="8685"/>
                        <a14:foregroundMark x1="60561" y1="76130" x2="60561" y2="76130"/>
                        <a14:foregroundMark x1="60561" y1="75876" x2="60561" y2="75876"/>
                        <a14:foregroundMark x1="68331" y1="75622" x2="68331" y2="75622"/>
                        <a14:foregroundMark x1="68331" y1="75622" x2="68331" y2="75622"/>
                        <a14:foregroundMark x1="68331" y1="75622" x2="68331" y2="75622"/>
                        <a14:foregroundMark x1="68331" y1="75368" x2="68331" y2="75368"/>
                        <a14:foregroundMark x1="68499" y1="75114" x2="68499" y2="75114"/>
                        <a14:foregroundMark x1="68499" y1="75114" x2="68499" y2="75114"/>
                        <a14:foregroundMark x1="66087" y1="88268" x2="66087" y2="88268"/>
                        <a14:foregroundMark x1="66424" y1="87963" x2="66424" y2="87963"/>
                      </a14:backgroundRemoval>
                    </a14:imgEffect>
                  </a14:imgLayer>
                </a14:imgProps>
              </a:ext>
            </a:extLst>
          </a:blip>
          <a:srcRect l="17034" t="3220" r="7615" b="9256"/>
          <a:stretch/>
        </p:blipFill>
        <p:spPr>
          <a:xfrm>
            <a:off x="5891428" y="1416990"/>
            <a:ext cx="6193526" cy="452325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A4A5DC-D733-1057-2483-AFB4DBEDF663}"/>
              </a:ext>
            </a:extLst>
          </p:cNvPr>
          <p:cNvSpPr txBox="1"/>
          <p:nvPr/>
        </p:nvSpPr>
        <p:spPr>
          <a:xfrm>
            <a:off x="125092" y="5829300"/>
            <a:ext cx="565225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electron linac:  6-16MeV   @ 1 – 10  </a:t>
            </a:r>
            <a:r>
              <a:rPr lang="en-US" sz="2400" dirty="0" err="1"/>
              <a:t>Gy</a:t>
            </a:r>
            <a:r>
              <a:rPr lang="en-US" sz="2400" dirty="0"/>
              <a:t>/min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F72239-2D9E-5092-84AC-AACA12046D83}"/>
              </a:ext>
            </a:extLst>
          </p:cNvPr>
          <p:cNvSpPr txBox="1"/>
          <p:nvPr/>
        </p:nvSpPr>
        <p:spPr>
          <a:xfrm>
            <a:off x="1946680" y="92251"/>
            <a:ext cx="893468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Beam Tests  at UM Hospital: Radiation Oncology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6DC99-B21B-E136-3914-C9A0EAC0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2/6/23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28F6F4-B52F-88A3-E155-8E1D964D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15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E17A9A-39F3-8811-268E-834B95CDDFA0}"/>
              </a:ext>
            </a:extLst>
          </p:cNvPr>
          <p:cNvSpPr txBox="1"/>
          <p:nvPr/>
        </p:nvSpPr>
        <p:spPr>
          <a:xfrm>
            <a:off x="8220337" y="897749"/>
            <a:ext cx="5860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Prototype FLASH monitor </a:t>
            </a:r>
          </a:p>
          <a:p>
            <a:r>
              <a:rPr lang="en-US" sz="2400" dirty="0"/>
              <a:t>            15 cm x 15 cm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DB74514-490D-8BB0-D4A2-33E373515A38}"/>
              </a:ext>
            </a:extLst>
          </p:cNvPr>
          <p:cNvCxnSpPr/>
          <p:nvPr/>
        </p:nvCxnSpPr>
        <p:spPr>
          <a:xfrm flipH="1">
            <a:off x="3799643" y="3719744"/>
            <a:ext cx="3098307" cy="1349406"/>
          </a:xfrm>
          <a:prstGeom prst="straightConnector1">
            <a:avLst/>
          </a:prstGeom>
          <a:ln w="571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69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3F861A-7FE2-FF8B-60E6-092F991ED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6524"/>
            <a:ext cx="5101936" cy="36500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32DF04-1730-275E-8AE8-5E15EDE3A378}"/>
              </a:ext>
            </a:extLst>
          </p:cNvPr>
          <p:cNvSpPr txBox="1"/>
          <p:nvPr/>
        </p:nvSpPr>
        <p:spPr>
          <a:xfrm>
            <a:off x="1100570" y="971160"/>
            <a:ext cx="3883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HM scintillator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2D8C9C-7AE0-0D42-43C7-079FCC65F8CE}"/>
              </a:ext>
            </a:extLst>
          </p:cNvPr>
          <p:cNvSpPr txBox="1"/>
          <p:nvPr/>
        </p:nvSpPr>
        <p:spPr>
          <a:xfrm>
            <a:off x="384993" y="4523001"/>
            <a:ext cx="6026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resolution of  primary beam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Outline of  Cu + steel  collimator also seen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BE675B-5B07-5B14-6DD9-0105CC4BBD9D}"/>
              </a:ext>
            </a:extLst>
          </p:cNvPr>
          <p:cNvSpPr txBox="1"/>
          <p:nvPr/>
        </p:nvSpPr>
        <p:spPr>
          <a:xfrm>
            <a:off x="511480" y="103475"/>
            <a:ext cx="10968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Single frame image from 16 MeV  , 0.17 </a:t>
            </a:r>
            <a:r>
              <a:rPr lang="en-US" sz="2400" b="1" dirty="0" err="1"/>
              <a:t>Gy</a:t>
            </a:r>
            <a:r>
              <a:rPr lang="en-US" sz="2400" b="1" dirty="0"/>
              <a:t>/s (at isocenter)   collimated beam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2D304EAE-CF3D-61CD-69B1-088E85CCF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FC7E25F-4430-4D6A-A2A8-7CEA32973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273F95-6433-D7EB-FC9B-BC7E491BAD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49" r="24953"/>
          <a:stretch/>
        </p:blipFill>
        <p:spPr>
          <a:xfrm>
            <a:off x="8991842" y="2123210"/>
            <a:ext cx="2905749" cy="41944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43120B-3D7D-ABAA-4431-F571EEEB99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-2373"/>
          <a:stretch/>
        </p:blipFill>
        <p:spPr>
          <a:xfrm>
            <a:off x="5112326" y="749936"/>
            <a:ext cx="3765253" cy="256476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02F3FDF-F2AB-0F1F-3DE3-651C19187BE2}"/>
              </a:ext>
            </a:extLst>
          </p:cNvPr>
          <p:cNvCxnSpPr>
            <a:cxnSpLocks/>
          </p:cNvCxnSpPr>
          <p:nvPr/>
        </p:nvCxnSpPr>
        <p:spPr>
          <a:xfrm flipV="1">
            <a:off x="2899064" y="2182091"/>
            <a:ext cx="3595254" cy="4572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D482DBF-AB3A-E6E5-9E9E-75F788AAC878}"/>
              </a:ext>
            </a:extLst>
          </p:cNvPr>
          <p:cNvCxnSpPr>
            <a:cxnSpLocks/>
          </p:cNvCxnSpPr>
          <p:nvPr/>
        </p:nvCxnSpPr>
        <p:spPr>
          <a:xfrm>
            <a:off x="3993533" y="3397874"/>
            <a:ext cx="4817958" cy="12095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416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E22B7E-06C2-BAFD-05F8-772FAC8FE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206"/>
          <a:stretch/>
        </p:blipFill>
        <p:spPr>
          <a:xfrm>
            <a:off x="1223010" y="1270790"/>
            <a:ext cx="9681210" cy="40382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FFB05B-E533-EDAC-9164-B981EE5C2D32}"/>
              </a:ext>
            </a:extLst>
          </p:cNvPr>
          <p:cNvSpPr txBox="1"/>
          <p:nvPr/>
        </p:nvSpPr>
        <p:spPr>
          <a:xfrm>
            <a:off x="1943100" y="126335"/>
            <a:ext cx="780342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Compare HM Scintillator to Gafchromic film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AC411E-7EAC-19EE-3345-683DB5C61756}"/>
              </a:ext>
            </a:extLst>
          </p:cNvPr>
          <p:cNvSpPr txBox="1"/>
          <p:nvPr/>
        </p:nvSpPr>
        <p:spPr>
          <a:xfrm>
            <a:off x="773156" y="5573752"/>
            <a:ext cx="5269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primary beam +  collimator profile are visible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generated in real-time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Greater sensitivity/dynamic range than Gafchromic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EE652B-E270-DDE0-E1B8-5E05AE457DDD}"/>
              </a:ext>
            </a:extLst>
          </p:cNvPr>
          <p:cNvSpPr txBox="1"/>
          <p:nvPr/>
        </p:nvSpPr>
        <p:spPr>
          <a:xfrm>
            <a:off x="6539344" y="5575089"/>
            <a:ext cx="54339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Gafchromic image   splotchy, with lint contamination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 sensitivity to collimator structure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many hours to process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8B7C528-AA83-E7CD-A74E-82DA837AE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DABA1E8-B248-C46A-ED72-7EE6C645A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17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2F194-0EB1-9A42-A6F6-41EB7F3762D7}"/>
              </a:ext>
            </a:extLst>
          </p:cNvPr>
          <p:cNvSpPr txBox="1"/>
          <p:nvPr/>
        </p:nvSpPr>
        <p:spPr>
          <a:xfrm>
            <a:off x="6786307" y="871046"/>
            <a:ext cx="41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Gafchromic XD   16 MeV   20 </a:t>
            </a:r>
            <a:r>
              <a:rPr lang="en-US" b="1" dirty="0" err="1"/>
              <a:t>Gy</a:t>
            </a:r>
            <a:r>
              <a:rPr lang="en-US" b="1" dirty="0"/>
              <a:t> dose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AE0AA2-CB75-AE5F-DD28-6C9118143427}"/>
              </a:ext>
            </a:extLst>
          </p:cNvPr>
          <p:cNvSpPr txBox="1"/>
          <p:nvPr/>
        </p:nvSpPr>
        <p:spPr>
          <a:xfrm>
            <a:off x="1488384" y="898698"/>
            <a:ext cx="4524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HM scintillator 16 MeV, 0.17 </a:t>
            </a:r>
            <a:r>
              <a:rPr lang="en-US" b="1" dirty="0" err="1"/>
              <a:t>Gy</a:t>
            </a:r>
            <a:endParaRPr lang="en-US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A2D5D3-8523-62B3-330F-2D9B15EDE34E}"/>
              </a:ext>
            </a:extLst>
          </p:cNvPr>
          <p:cNvSpPr txBox="1"/>
          <p:nvPr/>
        </p:nvSpPr>
        <p:spPr>
          <a:xfrm>
            <a:off x="1704063" y="4515548"/>
            <a:ext cx="17617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60 frame avg</a:t>
            </a:r>
          </a:p>
        </p:txBody>
      </p:sp>
    </p:spTree>
    <p:extLst>
      <p:ext uri="{BB962C8B-B14F-4D97-AF65-F5344CB8AC3E}">
        <p14:creationId xmlns:p14="http://schemas.microsoft.com/office/powerpoint/2010/main" val="3432884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19BEA1-495E-FCD3-2D86-66460C2DF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08AB5-CF01-E149-8352-D03E190B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4F9C-07E2-7B4D-A987-219E8A243E76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2A1B6B-B4DD-A6DE-F562-864B1451DE13}"/>
              </a:ext>
            </a:extLst>
          </p:cNvPr>
          <p:cNvSpPr txBox="1"/>
          <p:nvPr/>
        </p:nvSpPr>
        <p:spPr>
          <a:xfrm>
            <a:off x="681665" y="118881"/>
            <a:ext cx="330392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Spatial resolution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95EBD0-AADB-4BDD-4E7A-0C1ABB6B381F}"/>
                  </a:ext>
                </a:extLst>
              </p:cNvPr>
              <p:cNvSpPr txBox="1"/>
              <p:nvPr/>
            </p:nvSpPr>
            <p:spPr>
              <a:xfrm>
                <a:off x="401435" y="1490034"/>
                <a:ext cx="5565025" cy="3988400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Overlay of projections </a:t>
                </a:r>
                <a:r>
                  <a:rPr lang="en-US" sz="2000" dirty="0">
                    <a:sym typeface="Wingdings" pitchFamily="2" charset="2"/>
                  </a:rPr>
                  <a:t> </a:t>
                </a:r>
                <a:r>
                  <a:rPr lang="en-US" sz="2000" dirty="0"/>
                  <a:t> nearly equal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Fit projection with  double Gaussian: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Calibri" panose="020F0502020204030204" pitchFamily="34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effectLst/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Calibri" panose="020F0502020204030204" pitchFamily="34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Calibri" panose="020F0502020204030204" pitchFamily="34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𝐴</m:t>
                        </m:r>
                      </m:e>
                      <m: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Calibri" panose="020F0502020204030204" pitchFamily="34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sz="2000" i="1">
                                            <a:effectLst/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Calibri" panose="020F0502020204030204" pitchFamily="34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Calibri" panose="020F0502020204030204" pitchFamily="34" charset="0"/>
                                          </a:rPr>
                                          <m:t>𝑤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000" dirty="0"/>
                  <a:t>   </a:t>
                </a:r>
                <a:r>
                  <a:rPr lang="en-US" sz="2000" dirty="0">
                    <a:sym typeface="Wingdings" pitchFamily="2" charset="2"/>
                  </a:rPr>
                  <a:t> </a:t>
                </a:r>
              </a:p>
              <a:p>
                <a:endParaRPr lang="en-US" sz="2000" dirty="0">
                  <a:sym typeface="Wingdings" pitchFamily="2" charset="2"/>
                </a:endParaRPr>
              </a:p>
              <a:p>
                <a:r>
                  <a:rPr lang="en-US" sz="2000" dirty="0"/>
                  <a:t>fit parameters nearly equal</a:t>
                </a:r>
              </a:p>
              <a:p>
                <a:endParaRPr lang="en-US" sz="2000" dirty="0">
                  <a:sym typeface="Wingdings" pitchFamily="2" charset="2"/>
                </a:endParaRPr>
              </a:p>
              <a:p>
                <a:endParaRPr lang="en-US" sz="2000" dirty="0">
                  <a:sym typeface="Wingdings" pitchFamily="2" charset="2"/>
                </a:endParaRPr>
              </a:p>
              <a:p>
                <a:endParaRPr lang="en-US" sz="2000" dirty="0">
                  <a:sym typeface="Wingdings" pitchFamily="2" charset="2"/>
                </a:endParaRPr>
              </a:p>
              <a:p>
                <a:endParaRPr lang="en-US" sz="2000" dirty="0">
                  <a:sym typeface="Wingdings" pitchFamily="2" charset="2"/>
                </a:endParaRPr>
              </a:p>
              <a:p>
                <a:r>
                  <a:rPr lang="en-US" sz="2000" dirty="0">
                    <a:sym typeface="Wingdings" pitchFamily="2" charset="2"/>
                  </a:rPr>
                  <a:t> Monitor resolution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≈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Gafchromic Res  ≲ 25 𝜇m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95EBD0-AADB-4BDD-4E7A-0C1ABB6B3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35" y="1490034"/>
                <a:ext cx="5565025" cy="3988400"/>
              </a:xfrm>
              <a:prstGeom prst="rect">
                <a:avLst/>
              </a:prstGeom>
              <a:blipFill>
                <a:blip r:embed="rId2"/>
                <a:stretch>
                  <a:fillRect l="-1136" t="-631" b="-1577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87BD21C-63FB-057F-F930-D5086251B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729" y="762131"/>
            <a:ext cx="5507271" cy="58323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A6D8C4-E821-2C9E-B75A-655CE15A44B6}"/>
              </a:ext>
            </a:extLst>
          </p:cNvPr>
          <p:cNvSpPr txBox="1"/>
          <p:nvPr/>
        </p:nvSpPr>
        <p:spPr>
          <a:xfrm>
            <a:off x="1508760" y="3677626"/>
            <a:ext cx="33090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𝝈</a:t>
            </a:r>
            <a:r>
              <a:rPr lang="en-US" sz="2000" baseline="-25000" dirty="0"/>
              <a:t>narrow</a:t>
            </a:r>
            <a:r>
              <a:rPr lang="en-US" sz="2000" dirty="0"/>
              <a:t> = 2.11  mm</a:t>
            </a:r>
          </a:p>
          <a:p>
            <a:r>
              <a:rPr lang="en-US" sz="2000" dirty="0"/>
              <a:t>𝝈</a:t>
            </a:r>
            <a:r>
              <a:rPr lang="en-US" sz="2000" baseline="-25000" dirty="0"/>
              <a:t>wide</a:t>
            </a:r>
            <a:r>
              <a:rPr lang="en-US" sz="2000" dirty="0"/>
              <a:t>    = 29.5 mm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56F29D-B17B-06DF-53C5-2A9336732EAB}"/>
              </a:ext>
            </a:extLst>
          </p:cNvPr>
          <p:cNvSpPr txBox="1"/>
          <p:nvPr/>
        </p:nvSpPr>
        <p:spPr>
          <a:xfrm>
            <a:off x="8179904" y="244208"/>
            <a:ext cx="31129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X </a:t>
            </a:r>
            <a:r>
              <a:rPr lang="en-US" sz="2400" dirty="0" err="1"/>
              <a:t>coord</a:t>
            </a:r>
            <a:r>
              <a:rPr lang="en-US" sz="2400" dirty="0"/>
              <a:t> beam profile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33677A8-630C-5D31-D5C0-414D2637509C}"/>
              </a:ext>
            </a:extLst>
          </p:cNvPr>
          <p:cNvCxnSpPr>
            <a:cxnSpLocks/>
          </p:cNvCxnSpPr>
          <p:nvPr/>
        </p:nvCxnSpPr>
        <p:spPr>
          <a:xfrm flipV="1">
            <a:off x="4720590" y="2434590"/>
            <a:ext cx="3691890" cy="14859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3723491-AB63-66F7-3ADF-B249795F9637}"/>
              </a:ext>
            </a:extLst>
          </p:cNvPr>
          <p:cNvSpPr txBox="1"/>
          <p:nvPr/>
        </p:nvSpPr>
        <p:spPr>
          <a:xfrm>
            <a:off x="7486650" y="971550"/>
            <a:ext cx="17602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</a:rPr>
              <a:t>Beam Monitor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BF76BF-9122-B329-B86D-6D74D70A0A30}"/>
              </a:ext>
            </a:extLst>
          </p:cNvPr>
          <p:cNvSpPr txBox="1"/>
          <p:nvPr/>
        </p:nvSpPr>
        <p:spPr>
          <a:xfrm>
            <a:off x="7479030" y="1569720"/>
            <a:ext cx="18364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4E8F00"/>
                </a:solidFill>
              </a:rPr>
              <a:t>Gafchromic scan</a:t>
            </a:r>
          </a:p>
        </p:txBody>
      </p:sp>
    </p:spTree>
    <p:extLst>
      <p:ext uri="{BB962C8B-B14F-4D97-AF65-F5344CB8AC3E}">
        <p14:creationId xmlns:p14="http://schemas.microsoft.com/office/powerpoint/2010/main" val="1854313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49236D-96FE-BC95-F1CA-965CB3C4E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1ECDE-8B7D-90C8-2255-A0FE31A1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 descr="A statue of a horse&#10;&#10;Description automatically generated with low confidence">
            <a:extLst>
              <a:ext uri="{FF2B5EF4-FFF2-40B4-BE49-F238E27FC236}">
                <a16:creationId xmlns:a16="http://schemas.microsoft.com/office/drawing/2014/main" id="{55EDD9A4-AF40-725C-342C-0BC8302FC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5408" y="477981"/>
            <a:ext cx="5695806" cy="56958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81D9C-BCDC-12A0-DBBE-76C0C2069B8D}"/>
              </a:ext>
            </a:extLst>
          </p:cNvPr>
          <p:cNvSpPr txBox="1"/>
          <p:nvPr/>
        </p:nvSpPr>
        <p:spPr>
          <a:xfrm>
            <a:off x="0" y="0"/>
            <a:ext cx="9959248" cy="584775"/>
          </a:xfrm>
          <a:prstGeom prst="rect">
            <a:avLst/>
          </a:prstGeom>
          <a:solidFill>
            <a:srgbClr val="FFFF00">
              <a:alpha val="87715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Notre Dame University Radiation Laboratory</a:t>
            </a:r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534743-AD13-5652-7044-1599E26EAB5C}"/>
              </a:ext>
            </a:extLst>
          </p:cNvPr>
          <p:cNvSpPr txBox="1"/>
          <p:nvPr/>
        </p:nvSpPr>
        <p:spPr>
          <a:xfrm>
            <a:off x="6096137" y="1567755"/>
            <a:ext cx="6213973" cy="415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8 MeV electrons , 1 ns pulse, 30 Hz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dose range  6 - 235 </a:t>
            </a:r>
            <a:r>
              <a:rPr lang="en-US" sz="2400" b="1" dirty="0" err="1">
                <a:solidFill>
                  <a:srgbClr val="FF0000"/>
                </a:solidFill>
              </a:rPr>
              <a:t>Gy</a:t>
            </a:r>
            <a:r>
              <a:rPr lang="en-US" sz="2400" b="1" dirty="0">
                <a:solidFill>
                  <a:srgbClr val="FF0000"/>
                </a:solidFill>
              </a:rPr>
              <a:t>/s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exceed FLASH level  dose rates: &gt; 40 </a:t>
            </a:r>
            <a:r>
              <a:rPr lang="en-US" sz="2400" b="1" dirty="0" err="1">
                <a:solidFill>
                  <a:srgbClr val="FF0000"/>
                </a:solidFill>
              </a:rPr>
              <a:t>Gy</a:t>
            </a:r>
            <a:r>
              <a:rPr lang="en-US" sz="2400" b="1" dirty="0">
                <a:solidFill>
                  <a:srgbClr val="FF0000"/>
                </a:solidFill>
              </a:rPr>
              <a:t>/s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  <a:p>
            <a:endParaRPr lang="en-US" sz="2400" dirty="0"/>
          </a:p>
          <a:p>
            <a:pPr marL="342900" indent="-3429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751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E5856D-0A8A-1908-F90F-D1E96BB65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2/6/23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9653A5-DC90-F988-15D0-9874EFBE7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20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C9C353-00BF-139A-9605-AB4E28291FF8}"/>
              </a:ext>
            </a:extLst>
          </p:cNvPr>
          <p:cNvSpPr txBox="1"/>
          <p:nvPr/>
        </p:nvSpPr>
        <p:spPr>
          <a:xfrm>
            <a:off x="360147" y="1585350"/>
            <a:ext cx="5772839" cy="44012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pPr marL="342900" indent="-342900">
              <a:buFont typeface="Wingdings" pitchFamily="2" charset="2"/>
              <a:buChar char="è"/>
            </a:pPr>
            <a:r>
              <a:rPr lang="en-US" sz="2400" dirty="0"/>
              <a:t>Linear response </a:t>
            </a:r>
          </a:p>
          <a:p>
            <a:pPr marL="342900" indent="-342900">
              <a:buFont typeface="Wingdings" pitchFamily="2" charset="2"/>
              <a:buChar char="è"/>
            </a:pPr>
            <a:endParaRPr lang="en-US" sz="2400" dirty="0"/>
          </a:p>
          <a:p>
            <a:pPr marL="342900" indent="-342900">
              <a:buFont typeface="Wingdings" pitchFamily="2" charset="2"/>
              <a:buChar char="è"/>
            </a:pPr>
            <a:r>
              <a:rPr lang="en-US" sz="2400" dirty="0"/>
              <a:t>FLASH average dose rate:  6 – 240 </a:t>
            </a:r>
            <a:r>
              <a:rPr lang="en-US" sz="2400" dirty="0" err="1"/>
              <a:t>Gy</a:t>
            </a:r>
            <a:r>
              <a:rPr lang="en-US" sz="2400" dirty="0"/>
              <a:t>/s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Each data point  = avg of 100   pulses.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81F9BD-282C-0AD9-28B2-7C4901EBCED6}"/>
              </a:ext>
            </a:extLst>
          </p:cNvPr>
          <p:cNvSpPr txBox="1"/>
          <p:nvPr/>
        </p:nvSpPr>
        <p:spPr>
          <a:xfrm>
            <a:off x="3368407" y="88135"/>
            <a:ext cx="6097836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Signal vs dose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2CC3C3-D571-02E8-C9CD-532FED3212C5}"/>
              </a:ext>
            </a:extLst>
          </p:cNvPr>
          <p:cNvGrpSpPr/>
          <p:nvPr/>
        </p:nvGrpSpPr>
        <p:grpSpPr>
          <a:xfrm>
            <a:off x="6266833" y="1024569"/>
            <a:ext cx="6398892" cy="5254243"/>
            <a:chOff x="6266833" y="1024569"/>
            <a:chExt cx="6398892" cy="525424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B364694-A417-5464-62F1-08EF4B646B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2043" t="4532" r="1182" b="13498"/>
            <a:stretch/>
          </p:blipFill>
          <p:spPr>
            <a:xfrm>
              <a:off x="6266833" y="1222872"/>
              <a:ext cx="5313569" cy="505594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5330FD8-5D19-5712-ED1C-404A7E563081}"/>
                </a:ext>
              </a:extLst>
            </p:cNvPr>
            <p:cNvSpPr txBox="1"/>
            <p:nvPr/>
          </p:nvSpPr>
          <p:spPr>
            <a:xfrm>
              <a:off x="6786389" y="1024569"/>
              <a:ext cx="5879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0                60              120             180   Avg. Dose  </a:t>
              </a:r>
              <a:r>
                <a:rPr lang="en-US" b="1" dirty="0" err="1"/>
                <a:t>Gy</a:t>
              </a:r>
              <a:r>
                <a:rPr lang="en-US" b="1" dirty="0"/>
                <a:t>/s   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5C27085-78B0-90DD-3A20-D604D8488537}"/>
              </a:ext>
            </a:extLst>
          </p:cNvPr>
          <p:cNvSpPr txBox="1"/>
          <p:nvPr/>
        </p:nvSpPr>
        <p:spPr>
          <a:xfrm>
            <a:off x="9052559" y="4878824"/>
            <a:ext cx="2286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HM scintillator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49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E5856D-0A8A-1908-F90F-D1E96BB65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9653A5-DC90-F988-15D0-9874EFBE7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21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52953B-7152-E645-1487-C3FD8E028133}"/>
              </a:ext>
            </a:extLst>
          </p:cNvPr>
          <p:cNvSpPr txBox="1"/>
          <p:nvPr/>
        </p:nvSpPr>
        <p:spPr>
          <a:xfrm>
            <a:off x="173182" y="35458"/>
            <a:ext cx="3723409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Radiation Hardness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92B57-DD90-373E-A949-59CCF43EE4C2}"/>
              </a:ext>
            </a:extLst>
          </p:cNvPr>
          <p:cNvSpPr txBox="1"/>
          <p:nvPr/>
        </p:nvSpPr>
        <p:spPr>
          <a:xfrm>
            <a:off x="6480810" y="1007815"/>
            <a:ext cx="5323263" cy="39395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Very low signal loss 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𝚫</a:t>
            </a:r>
            <a:r>
              <a:rPr lang="en-US" sz="2400" b="1" baseline="-25000" dirty="0"/>
              <a:t>Signal</a:t>
            </a:r>
            <a:r>
              <a:rPr lang="en-US" sz="2400" b="1" dirty="0"/>
              <a:t> /𝚫</a:t>
            </a:r>
            <a:r>
              <a:rPr lang="en-US" sz="2400" b="1" baseline="-25000" dirty="0"/>
              <a:t>Dose </a:t>
            </a:r>
            <a:r>
              <a:rPr lang="en-US" sz="2400" b="1" dirty="0"/>
              <a:t> =   -0.02 %/</a:t>
            </a:r>
            <a:r>
              <a:rPr lang="en-US" sz="2400" b="1" dirty="0" err="1"/>
              <a:t>kGy</a:t>
            </a:r>
            <a:r>
              <a:rPr lang="en-US" sz="2400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 &gt; 1 </a:t>
            </a:r>
            <a:r>
              <a:rPr lang="en-US" sz="2400" b="1" dirty="0" err="1"/>
              <a:t>yr</a:t>
            </a:r>
            <a:r>
              <a:rPr lang="en-US" sz="2400" b="1" dirty="0"/>
              <a:t>  clinical use   ≈ 1 % signal loss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correctable with internal UV calibration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8A0D995-1E8C-0EB7-0F31-39A861B4956E}"/>
              </a:ext>
            </a:extLst>
          </p:cNvPr>
          <p:cNvGrpSpPr/>
          <p:nvPr/>
        </p:nvGrpSpPr>
        <p:grpSpPr>
          <a:xfrm>
            <a:off x="0" y="897798"/>
            <a:ext cx="6428780" cy="5525862"/>
            <a:chOff x="0" y="897798"/>
            <a:chExt cx="6428780" cy="552586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DCC9D74-B7BA-1F0A-D89B-227CD1B4D6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793" r="49539" b="14325"/>
            <a:stretch/>
          </p:blipFill>
          <p:spPr>
            <a:xfrm>
              <a:off x="0" y="897798"/>
              <a:ext cx="6428780" cy="552586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1DF106-CA5E-21ED-CF10-3A256F50B3AB}"/>
                </a:ext>
              </a:extLst>
            </p:cNvPr>
            <p:cNvSpPr/>
            <p:nvPr/>
          </p:nvSpPr>
          <p:spPr>
            <a:xfrm>
              <a:off x="3303270" y="1070263"/>
              <a:ext cx="2754630" cy="15170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875585-10C4-83C1-29ED-552790F66325}"/>
                </a:ext>
              </a:extLst>
            </p:cNvPr>
            <p:cNvSpPr txBox="1"/>
            <p:nvPr/>
          </p:nvSpPr>
          <p:spPr>
            <a:xfrm>
              <a:off x="3470564" y="1243793"/>
              <a:ext cx="22839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HM Scintillator</a:t>
              </a:r>
            </a:p>
            <a:p>
              <a:endParaRPr lang="en-US" sz="2000" dirty="0"/>
            </a:p>
            <a:p>
              <a:r>
                <a:rPr lang="en-US" sz="2000" dirty="0"/>
                <a:t>Slope = 0.02 %/</a:t>
              </a:r>
              <a:r>
                <a:rPr lang="en-US" sz="2000" dirty="0" err="1"/>
                <a:t>kGy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970374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BF12F-82DD-C242-8E6C-3E3236C7D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4B94-B5C0-0340-8AB6-139D38DE6B58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7552FB-4560-4B45-AB5D-478E62CACACB}"/>
              </a:ext>
            </a:extLst>
          </p:cNvPr>
          <p:cNvSpPr txBox="1"/>
          <p:nvPr/>
        </p:nvSpPr>
        <p:spPr>
          <a:xfrm>
            <a:off x="2446019" y="126567"/>
            <a:ext cx="786028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PM scintillator  response to dose, thickness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223A39-99E6-0CD3-3F4B-A5E78B0DBEAE}"/>
              </a:ext>
            </a:extLst>
          </p:cNvPr>
          <p:cNvSpPr txBox="1"/>
          <p:nvPr/>
        </p:nvSpPr>
        <p:spPr>
          <a:xfrm>
            <a:off x="453902" y="5401841"/>
            <a:ext cx="6206671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Result 1:  signal scales with dose/pulse 0.2-1.5 </a:t>
            </a:r>
            <a:r>
              <a:rPr lang="en-US" sz="2000" dirty="0" err="1"/>
              <a:t>Gy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(average dose equivalent at 100 Hz = 17-150 </a:t>
            </a:r>
            <a:r>
              <a:rPr lang="en-US" sz="2000" dirty="0" err="1"/>
              <a:t>Gy</a:t>
            </a:r>
            <a:r>
              <a:rPr lang="en-US" sz="2000" dirty="0"/>
              <a:t>/s ) 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A688DBE-B82E-E36A-24DC-B55E011DB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AE5EE3-0C34-5A48-66FF-70E6ACA460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41" r="50272" b="9632"/>
          <a:stretch/>
        </p:blipFill>
        <p:spPr>
          <a:xfrm>
            <a:off x="318661" y="1039717"/>
            <a:ext cx="4733399" cy="4317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3E45B50-6B43-575E-11B6-34D4BA8495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71" b="6985"/>
          <a:stretch/>
        </p:blipFill>
        <p:spPr>
          <a:xfrm>
            <a:off x="7102049" y="844919"/>
            <a:ext cx="4410577" cy="43557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15C747A-5FE5-72A7-19D9-661187028064}"/>
              </a:ext>
            </a:extLst>
          </p:cNvPr>
          <p:cNvSpPr txBox="1"/>
          <p:nvPr/>
        </p:nvSpPr>
        <p:spPr>
          <a:xfrm>
            <a:off x="6964392" y="5350163"/>
            <a:ext cx="481332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Result 2:   signal  scales with thickness </a:t>
            </a:r>
          </a:p>
          <a:p>
            <a:r>
              <a:rPr lang="en-US" sz="2000" dirty="0"/>
              <a:t>                     from 3 𝛍m to 200 𝛍m </a:t>
            </a:r>
          </a:p>
        </p:txBody>
      </p:sp>
    </p:spTree>
    <p:extLst>
      <p:ext uri="{BB962C8B-B14F-4D97-AF65-F5344CB8AC3E}">
        <p14:creationId xmlns:p14="http://schemas.microsoft.com/office/powerpoint/2010/main" val="2722455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75300-24A0-3214-F1B9-0E7DFDC67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088" y="150808"/>
            <a:ext cx="7720452" cy="446352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+mn-lt"/>
              </a:rPr>
              <a:t>Fast Real-time Operation (in development)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E026E-68D8-36AF-0310-922DF9E8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53A8C98-B87F-A4CB-0D26-274AC6682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23</a:t>
            </a:fld>
            <a:endParaRPr lang="en-US"/>
          </a:p>
        </p:txBody>
      </p:sp>
      <p:pic>
        <p:nvPicPr>
          <p:cNvPr id="7" name="Google Shape;104;p3" descr="Security camera with solid fill">
            <a:extLst>
              <a:ext uri="{FF2B5EF4-FFF2-40B4-BE49-F238E27FC236}">
                <a16:creationId xmlns:a16="http://schemas.microsoft.com/office/drawing/2014/main" id="{D0DC1352-5DBD-45DF-3FE3-45891E4794F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80539" y="822254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Google Shape;107;p3">
            <a:extLst>
              <a:ext uri="{FF2B5EF4-FFF2-40B4-BE49-F238E27FC236}">
                <a16:creationId xmlns:a16="http://schemas.microsoft.com/office/drawing/2014/main" id="{98AADF31-A294-49B2-654E-BD03E6C3888D}"/>
              </a:ext>
            </a:extLst>
          </p:cNvPr>
          <p:cNvCxnSpPr>
            <a:cxnSpLocks/>
          </p:cNvCxnSpPr>
          <p:nvPr/>
        </p:nvCxnSpPr>
        <p:spPr>
          <a:xfrm>
            <a:off x="5274156" y="1279453"/>
            <a:ext cx="2210415" cy="497392"/>
          </a:xfrm>
          <a:prstGeom prst="curvedConnector3">
            <a:avLst>
              <a:gd name="adj1" fmla="val 50000"/>
            </a:avLst>
          </a:prstGeom>
          <a:noFill/>
          <a:ln w="31750" cap="flat" cmpd="sng">
            <a:solidFill>
              <a:schemeClr val="accent2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D179810-DF6E-B5C0-403A-0F19AA6241D6}"/>
              </a:ext>
            </a:extLst>
          </p:cNvPr>
          <p:cNvGrpSpPr/>
          <p:nvPr/>
        </p:nvGrpSpPr>
        <p:grpSpPr>
          <a:xfrm>
            <a:off x="7611598" y="927909"/>
            <a:ext cx="3569020" cy="5140383"/>
            <a:chOff x="7621989" y="1177290"/>
            <a:chExt cx="3165323" cy="5302501"/>
          </a:xfrm>
        </p:grpSpPr>
        <p:sp>
          <p:nvSpPr>
            <p:cNvPr id="13" name="Google Shape;109;p3">
              <a:extLst>
                <a:ext uri="{FF2B5EF4-FFF2-40B4-BE49-F238E27FC236}">
                  <a16:creationId xmlns:a16="http://schemas.microsoft.com/office/drawing/2014/main" id="{4E3D28D5-B11D-8A98-D6D2-5323FA0E89A1}"/>
                </a:ext>
              </a:extLst>
            </p:cNvPr>
            <p:cNvSpPr txBox="1"/>
            <p:nvPr/>
          </p:nvSpPr>
          <p:spPr>
            <a:xfrm>
              <a:off x="7621989" y="1177290"/>
              <a:ext cx="1807761" cy="1477287"/>
            </a:xfrm>
            <a:prstGeom prst="rect">
              <a:avLst/>
            </a:prstGeom>
            <a:solidFill>
              <a:srgbClr val="C7E5F2"/>
            </a:solidFill>
            <a:ln>
              <a:solidFill>
                <a:schemeClr val="accent1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endParaRPr lang="en-US" dirty="0">
                <a:latin typeface="Calibri"/>
                <a:ea typeface="Calibri"/>
                <a:cs typeface="Calibri"/>
                <a:sym typeface="Calibri"/>
              </a:endParaRPr>
            </a:p>
            <a:p>
              <a:pPr algn="ctr"/>
              <a:endParaRPr lang="en-US" dirty="0">
                <a:latin typeface="Calibri"/>
                <a:ea typeface="Calibri"/>
                <a:cs typeface="Calibri"/>
                <a:sym typeface="Calibri"/>
              </a:endParaRPr>
            </a:p>
            <a:p>
              <a:pPr algn="ctr"/>
              <a:r>
                <a:rPr lang="en-US" dirty="0">
                  <a:latin typeface="Calibri"/>
                  <a:ea typeface="Calibri"/>
                  <a:cs typeface="Calibri"/>
                  <a:sym typeface="Calibri"/>
                </a:rPr>
                <a:t>FPGA</a:t>
              </a:r>
            </a:p>
            <a:p>
              <a:pPr algn="ctr"/>
              <a:endParaRPr lang="en-US" dirty="0">
                <a:latin typeface="Calibri"/>
                <a:cs typeface="Calibri"/>
                <a:sym typeface="Calibri"/>
              </a:endParaRPr>
            </a:p>
            <a:p>
              <a:pPr algn="ctr"/>
              <a:endParaRPr dirty="0"/>
            </a:p>
          </p:txBody>
        </p:sp>
        <p:pic>
          <p:nvPicPr>
            <p:cNvPr id="14" name="Google Shape;110;p3" descr="A picture containing text, electronics, computer&#10;&#10;Description automatically generated">
              <a:extLst>
                <a:ext uri="{FF2B5EF4-FFF2-40B4-BE49-F238E27FC236}">
                  <a16:creationId xmlns:a16="http://schemas.microsoft.com/office/drawing/2014/main" id="{0514B9A3-86BF-0014-3E12-4EEDB4544B6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896902" y="4373862"/>
              <a:ext cx="1890410" cy="2105929"/>
            </a:xfrm>
            <a:prstGeom prst="rect">
              <a:avLst/>
            </a:prstGeom>
            <a:noFill/>
            <a:ln w="28575" cap="flat" cmpd="sng">
              <a:solidFill>
                <a:srgbClr val="7030A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5" name="Google Shape;111;p3">
              <a:extLst>
                <a:ext uri="{FF2B5EF4-FFF2-40B4-BE49-F238E27FC236}">
                  <a16:creationId xmlns:a16="http://schemas.microsoft.com/office/drawing/2014/main" id="{1CF234F0-46E9-A01C-ED98-174F3690339F}"/>
                </a:ext>
              </a:extLst>
            </p:cNvPr>
            <p:cNvSpPr txBox="1"/>
            <p:nvPr/>
          </p:nvSpPr>
          <p:spPr>
            <a:xfrm>
              <a:off x="7713464" y="2666082"/>
              <a:ext cx="847606" cy="369291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control</a:t>
              </a:r>
              <a:endParaRPr dirty="0"/>
            </a:p>
          </p:txBody>
        </p:sp>
        <p:sp>
          <p:nvSpPr>
            <p:cNvPr id="16" name="Google Shape;112;p3">
              <a:extLst>
                <a:ext uri="{FF2B5EF4-FFF2-40B4-BE49-F238E27FC236}">
                  <a16:creationId xmlns:a16="http://schemas.microsoft.com/office/drawing/2014/main" id="{191FEBF6-9EF6-74BF-BABF-C956E8CDC6E9}"/>
                </a:ext>
              </a:extLst>
            </p:cNvPr>
            <p:cNvSpPr txBox="1"/>
            <p:nvPr/>
          </p:nvSpPr>
          <p:spPr>
            <a:xfrm>
              <a:off x="8667714" y="2650133"/>
              <a:ext cx="624265" cy="369332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data</a:t>
              </a:r>
              <a:endParaRPr dirty="0"/>
            </a:p>
          </p:txBody>
        </p:sp>
        <p:cxnSp>
          <p:nvCxnSpPr>
            <p:cNvPr id="17" name="Google Shape;113;p3">
              <a:extLst>
                <a:ext uri="{FF2B5EF4-FFF2-40B4-BE49-F238E27FC236}">
                  <a16:creationId xmlns:a16="http://schemas.microsoft.com/office/drawing/2014/main" id="{C373BC85-C188-D04B-E267-6C8D9FFA3825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8115298" y="3120391"/>
              <a:ext cx="1314452" cy="1154429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</p:cxnSp>
        <p:cxnSp>
          <p:nvCxnSpPr>
            <p:cNvPr id="19" name="Google Shape;120;p3">
              <a:extLst>
                <a:ext uri="{FF2B5EF4-FFF2-40B4-BE49-F238E27FC236}">
                  <a16:creationId xmlns:a16="http://schemas.microsoft.com/office/drawing/2014/main" id="{99894561-F67D-5BFB-B89A-EB47D742612E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rot="16200000" flipV="1">
              <a:off x="8722351" y="3254105"/>
              <a:ext cx="1320106" cy="919407"/>
            </a:xfrm>
            <a:prstGeom prst="curvedConnector3">
              <a:avLst>
                <a:gd name="adj1" fmla="val 50000"/>
              </a:avLst>
            </a:prstGeom>
            <a:noFill/>
            <a:ln w="28575" cap="flat" cmpd="sng">
              <a:solidFill>
                <a:srgbClr val="00B050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433E58-7D37-3F66-4CD4-0B3BD6F3F64D}"/>
              </a:ext>
            </a:extLst>
          </p:cNvPr>
          <p:cNvGrpSpPr/>
          <p:nvPr/>
        </p:nvGrpSpPr>
        <p:grpSpPr>
          <a:xfrm>
            <a:off x="387743" y="2364312"/>
            <a:ext cx="7505748" cy="3354765"/>
            <a:chOff x="387743" y="2364312"/>
            <a:chExt cx="7505748" cy="33547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D2F8C1C-4F73-A5A7-D184-39E308D4FF20}"/>
                </a:ext>
              </a:extLst>
            </p:cNvPr>
            <p:cNvSpPr txBox="1"/>
            <p:nvPr/>
          </p:nvSpPr>
          <p:spPr>
            <a:xfrm>
              <a:off x="387743" y="2364312"/>
              <a:ext cx="6639629" cy="3354765"/>
            </a:xfrm>
            <a:prstGeom prst="rect">
              <a:avLst/>
            </a:prstGeom>
            <a:noFill/>
            <a:ln>
              <a:solidFill>
                <a:srgbClr val="4E8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Data acquisition, processing, analysis  on FPGA </a:t>
              </a:r>
            </a:p>
            <a:p>
              <a:endParaRPr lang="en-US" sz="2400" b="1" i="1" dirty="0">
                <a:solidFill>
                  <a:srgbClr val="4E8F00"/>
                </a:solidFill>
              </a:endParaRP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	exposure  = 50 𝜇s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  data transfer  = 50 𝜇s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  data analysis  = 1 𝜇s   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   total latency   ≈ 100 𝜇s</a:t>
              </a:r>
            </a:p>
            <a:p>
              <a:pPr lvl="1"/>
              <a:r>
                <a:rPr lang="en-US" sz="2400" dirty="0"/>
                <a:t>  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/>
                <a:t> update time =  50 𝜇s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endParaRPr lang="en-US" sz="20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AE1BCB-BDEF-5A66-39D9-7E01AA63532B}"/>
                </a:ext>
              </a:extLst>
            </p:cNvPr>
            <p:cNvSpPr txBox="1"/>
            <p:nvPr/>
          </p:nvSpPr>
          <p:spPr>
            <a:xfrm>
              <a:off x="5049930" y="4010410"/>
              <a:ext cx="28435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sz="2400" b="1" i="1" dirty="0">
                  <a:solidFill>
                    <a:srgbClr val="4E8F00"/>
                  </a:solidFill>
                </a:rPr>
                <a:t>✓</a:t>
              </a:r>
              <a:endParaRPr lang="en-US" sz="2400" b="1" dirty="0">
                <a:solidFill>
                  <a:srgbClr val="4E8F00"/>
                </a:solidFill>
              </a:endParaRPr>
            </a:p>
          </p:txBody>
        </p:sp>
        <p:sp>
          <p:nvSpPr>
            <p:cNvPr id="32" name="Right Brace 31">
              <a:extLst>
                <a:ext uri="{FF2B5EF4-FFF2-40B4-BE49-F238E27FC236}">
                  <a16:creationId xmlns:a16="http://schemas.microsoft.com/office/drawing/2014/main" id="{50FE1C9F-7B62-7EC6-F048-96EFD78E2AA9}"/>
                </a:ext>
              </a:extLst>
            </p:cNvPr>
            <p:cNvSpPr/>
            <p:nvPr/>
          </p:nvSpPr>
          <p:spPr>
            <a:xfrm>
              <a:off x="4322618" y="3293918"/>
              <a:ext cx="685800" cy="1984663"/>
            </a:xfrm>
            <a:prstGeom prst="rightBrace">
              <a:avLst/>
            </a:prstGeom>
            <a:ln w="22225">
              <a:solidFill>
                <a:srgbClr val="4E8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03741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97073-7F40-D22F-75A4-795808F75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C6EB0-63A0-0262-C9A4-65B1510B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4F9C-07E2-7B4D-A987-219E8A243E76}" type="slidenum">
              <a:rPr lang="en-US" smtClean="0"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42457F-96C8-FF53-625E-2EC12D419D55}"/>
              </a:ext>
            </a:extLst>
          </p:cNvPr>
          <p:cNvSpPr txBox="1"/>
          <p:nvPr/>
        </p:nvSpPr>
        <p:spPr>
          <a:xfrm>
            <a:off x="162915" y="731520"/>
            <a:ext cx="1166552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400" dirty="0"/>
              <a:t>We have demonstrated  prototype monitors for ion &amp; FLASH-RT beams</a:t>
            </a:r>
          </a:p>
          <a:p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2D Imaging with large area 15 cm x 15 cm </a:t>
            </a:r>
            <a:r>
              <a:rPr lang="en-US" sz="2400" b="1" i="1" dirty="0">
                <a:solidFill>
                  <a:srgbClr val="4E8F00"/>
                </a:solidFill>
              </a:rPr>
              <a:t>✓  </a:t>
            </a:r>
            <a:r>
              <a:rPr lang="en-US" sz="2400" dirty="0">
                <a:solidFill>
                  <a:srgbClr val="0432FF"/>
                </a:solidFill>
                <a:sym typeface="Wingdings" pitchFamily="2" charset="2"/>
              </a:rPr>
              <a:t> </a:t>
            </a:r>
            <a:r>
              <a:rPr lang="en-US" sz="2400" dirty="0">
                <a:solidFill>
                  <a:srgbClr val="0432FF"/>
                </a:solidFill>
              </a:rPr>
              <a:t> 30 x 30 cm in development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Sensitivity: single particles  to  beyond FLASH level for RT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dirty="0">
              <a:solidFill>
                <a:srgbClr val="0432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Linear response for  FLASH dose rates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dirty="0">
              <a:solidFill>
                <a:srgbClr val="0432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Spatial resolution </a:t>
            </a:r>
            <a:r>
              <a:rPr lang="en-US" sz="2400" dirty="0">
                <a:solidFill>
                  <a:srgbClr val="0432FF"/>
                </a:solidFill>
                <a:sym typeface="Wingdings" pitchFamily="2" charset="2"/>
              </a:rPr>
              <a:t>c</a:t>
            </a:r>
            <a:r>
              <a:rPr lang="en-US" sz="2400" dirty="0">
                <a:solidFill>
                  <a:srgbClr val="0432FF"/>
                </a:solidFill>
              </a:rPr>
              <a:t>omparable with Gafchromic : &lt; 25 um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dirty="0">
              <a:solidFill>
                <a:srgbClr val="0432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Excellent  radiation hardness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dirty="0">
              <a:solidFill>
                <a:srgbClr val="0432F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432FF"/>
                </a:solidFill>
              </a:rPr>
              <a:t>PM scintillator none observed:  up to 9 </a:t>
            </a:r>
            <a:r>
              <a:rPr lang="en-US" sz="2000" dirty="0" err="1">
                <a:solidFill>
                  <a:srgbClr val="0432FF"/>
                </a:solidFill>
              </a:rPr>
              <a:t>kGy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432FF"/>
                </a:solidFill>
              </a:rPr>
              <a:t>HM scintillator– overall -0.02 %/</a:t>
            </a:r>
            <a:r>
              <a:rPr lang="en-US" sz="2000" dirty="0" err="1">
                <a:solidFill>
                  <a:srgbClr val="0432FF"/>
                </a:solidFill>
              </a:rPr>
              <a:t>kGy</a:t>
            </a:r>
            <a:r>
              <a:rPr lang="en-US" sz="2000" dirty="0">
                <a:solidFill>
                  <a:srgbClr val="0432FF"/>
                </a:solidFill>
              </a:rPr>
              <a:t> 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Transmissive to beams </a:t>
            </a:r>
            <a:r>
              <a:rPr lang="en-US" sz="2400" b="1" i="1" dirty="0">
                <a:solidFill>
                  <a:srgbClr val="4E8F00"/>
                </a:solidFill>
              </a:rPr>
              <a:t>✓ </a:t>
            </a:r>
            <a:endParaRPr lang="en-US" sz="2400" dirty="0">
              <a:solidFill>
                <a:srgbClr val="0432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rgbClr val="0432FF"/>
                </a:solidFill>
              </a:rPr>
              <a:t>Real-time operation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endParaRPr lang="en-US" sz="2400" dirty="0">
              <a:solidFill>
                <a:srgbClr val="0432FF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432FF"/>
                </a:solidFill>
              </a:rPr>
              <a:t>Ion beam monitor:  updating at 1 Hz  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432FF"/>
                </a:solidFill>
              </a:rPr>
              <a:t>FLASH :   1 kHz  electrons (in progress) ; 20 KHz protons (achieved)</a:t>
            </a:r>
          </a:p>
          <a:p>
            <a:pPr marL="914400" lvl="1" indent="-457200">
              <a:buFont typeface="+mj-lt"/>
              <a:buAutoNum type="arabicPeriod"/>
            </a:pPr>
            <a:endParaRPr lang="en-US" sz="2400" b="1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sz="2400" b="1" dirty="0">
                <a:solidFill>
                  <a:srgbClr val="7030A0"/>
                </a:solidFill>
              </a:rPr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D13B92-3980-8356-5C7F-2421DA289856}"/>
              </a:ext>
            </a:extLst>
          </p:cNvPr>
          <p:cNvSpPr txBox="1"/>
          <p:nvPr/>
        </p:nvSpPr>
        <p:spPr>
          <a:xfrm>
            <a:off x="4249103" y="135374"/>
            <a:ext cx="2563177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Conclusions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35DAE9-83E1-7267-2CF3-7C64D837C7AB}"/>
              </a:ext>
            </a:extLst>
          </p:cNvPr>
          <p:cNvSpPr txBox="1"/>
          <p:nvPr/>
        </p:nvSpPr>
        <p:spPr>
          <a:xfrm>
            <a:off x="9577039" y="160578"/>
            <a:ext cx="2843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b="1" i="1" dirty="0">
                <a:solidFill>
                  <a:srgbClr val="4E8F00"/>
                </a:solidFill>
              </a:rPr>
              <a:t>✓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4E8F00"/>
                </a:solidFill>
              </a:rPr>
              <a:t>= achieved</a:t>
            </a:r>
          </a:p>
        </p:txBody>
      </p:sp>
    </p:spTree>
    <p:extLst>
      <p:ext uri="{BB962C8B-B14F-4D97-AF65-F5344CB8AC3E}">
        <p14:creationId xmlns:p14="http://schemas.microsoft.com/office/powerpoint/2010/main" val="37558458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8F99DD-F4A2-6CE6-FEE2-672315738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1A3D9E-EA59-7D44-7053-2C984C98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25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9F8126-35C0-8AF6-6B61-E99F0CD5C5A4}"/>
              </a:ext>
            </a:extLst>
          </p:cNvPr>
          <p:cNvSpPr txBox="1"/>
          <p:nvPr/>
        </p:nvSpPr>
        <p:spPr>
          <a:xfrm>
            <a:off x="5040630" y="422910"/>
            <a:ext cx="857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390935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19BEA1-495E-FCD3-2D86-66460C2DF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08AB5-CF01-E149-8352-D03E190B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E4F9C-07E2-7B4D-A987-219E8A243E76}" type="slidenum">
              <a:rPr lang="en-US" smtClean="0"/>
              <a:t>26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2A1B6B-B4DD-A6DE-F562-864B1451DE13}"/>
              </a:ext>
            </a:extLst>
          </p:cNvPr>
          <p:cNvSpPr txBox="1"/>
          <p:nvPr/>
        </p:nvSpPr>
        <p:spPr>
          <a:xfrm>
            <a:off x="681665" y="118881"/>
            <a:ext cx="330392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Spatial resolution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6680F7-154A-217E-1E95-AF5456A5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441" y="299860"/>
            <a:ext cx="2832186" cy="29846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A571A3F-BFDA-BFD3-D99F-18965B41B461}"/>
              </a:ext>
            </a:extLst>
          </p:cNvPr>
          <p:cNvSpPr txBox="1"/>
          <p:nvPr/>
        </p:nvSpPr>
        <p:spPr>
          <a:xfrm>
            <a:off x="9257681" y="1636459"/>
            <a:ext cx="2626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𝝈</a:t>
            </a:r>
            <a:r>
              <a:rPr lang="en-US" sz="1400" baseline="-25000" dirty="0"/>
              <a:t>narrow</a:t>
            </a:r>
            <a:r>
              <a:rPr lang="en-US" sz="1400" dirty="0"/>
              <a:t> = 2.18  mm</a:t>
            </a:r>
          </a:p>
          <a:p>
            <a:r>
              <a:rPr lang="en-US" sz="1400" dirty="0"/>
              <a:t>𝝈</a:t>
            </a:r>
            <a:r>
              <a:rPr lang="en-US" sz="1400" baseline="-25000" dirty="0"/>
              <a:t>wide</a:t>
            </a:r>
            <a:r>
              <a:rPr lang="en-US" sz="1400" dirty="0"/>
              <a:t>    = 30.5 mm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4BE335-B7D6-38BC-82E6-2227B6F8B41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1129" y="283533"/>
            <a:ext cx="3135963" cy="31837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95EBD0-AADB-4BDD-4E7A-0C1ABB6B381F}"/>
                  </a:ext>
                </a:extLst>
              </p:cNvPr>
              <p:cNvSpPr txBox="1"/>
              <p:nvPr/>
            </p:nvSpPr>
            <p:spPr>
              <a:xfrm>
                <a:off x="5762105" y="4107504"/>
                <a:ext cx="6512721" cy="2090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Fit each profile with double Gaussian: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r>
                      <a:rPr lang="en-US" sz="1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𝑓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Calibri" panose="020F0502020204030204" pitchFamily="34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sz="1800" i="1">
                                            <a:effectLst/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Calibri" panose="020F0502020204030204" pitchFamily="34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Calibri" panose="020F0502020204030204" pitchFamily="34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+</m:t>
                    </m:r>
                    <m:sSub>
                      <m:sSub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𝐴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𝑤</m:t>
                        </m:r>
                      </m:sub>
                    </m:sSub>
                    <m:sSup>
                      <m:sSup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𝑒</m:t>
                        </m:r>
                      </m:e>
                      <m:sup>
                        <m:sSup>
                          <m:sSupPr>
                            <m:ctrlPr>
                              <a:rPr lang="en-US" sz="1800" i="1">
                                <a:effectLst/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Calibri" panose="020F0502020204030204" pitchFamily="34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Calibri" panose="020F0502020204030204" pitchFamily="34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US" sz="1800" i="1">
                                            <a:effectLst/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Calibri" panose="020F0502020204030204" pitchFamily="34" charset="0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Calibri" panose="020F0502020204030204" pitchFamily="34" charset="0"/>
                                          </a:rPr>
                                          <m:t>𝑤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000" dirty="0"/>
                  <a:t>   </a:t>
                </a:r>
                <a:r>
                  <a:rPr lang="en-US" sz="2000" dirty="0">
                    <a:sym typeface="Wingdings" pitchFamily="2" charset="2"/>
                  </a:rPr>
                  <a:t> </a:t>
                </a:r>
                <a:r>
                  <a:rPr lang="en-US" sz="2000" dirty="0"/>
                  <a:t>parameters nearly equal</a:t>
                </a:r>
              </a:p>
              <a:p>
                <a:endParaRPr lang="en-US" sz="2000" dirty="0">
                  <a:sym typeface="Wingdings" pitchFamily="2" charset="2"/>
                </a:endParaRPr>
              </a:p>
              <a:p>
                <a:endParaRPr lang="en-US" sz="2000" dirty="0">
                  <a:sym typeface="Wingdings" pitchFamily="2" charset="2"/>
                </a:endParaRPr>
              </a:p>
              <a:p>
                <a:r>
                  <a:rPr lang="en-US" sz="2000" dirty="0">
                    <a:sym typeface="Wingdings" pitchFamily="2" charset="2"/>
                  </a:rPr>
                  <a:t>Beam monitor resolution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≈</m:t>
                    </m:r>
                  </m:oMath>
                </a14:m>
                <a:r>
                  <a:rPr lang="en-US" sz="2000" dirty="0">
                    <a:sym typeface="Wingdings" pitchFamily="2" charset="2"/>
                  </a:rPr>
                  <a:t> Gafchromic   ≲ 25 𝜇m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95EBD0-AADB-4BDD-4E7A-0C1ABB6B3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105" y="4107504"/>
                <a:ext cx="6512721" cy="2090380"/>
              </a:xfrm>
              <a:prstGeom prst="rect">
                <a:avLst/>
              </a:prstGeom>
              <a:blipFill>
                <a:blip r:embed="rId6"/>
                <a:stretch>
                  <a:fillRect l="-973" t="-1807" b="-4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F2CE5C54-F25C-8F4F-D71B-F6BEDA36FC64}"/>
              </a:ext>
            </a:extLst>
          </p:cNvPr>
          <p:cNvSpPr txBox="1"/>
          <p:nvPr/>
        </p:nvSpPr>
        <p:spPr>
          <a:xfrm>
            <a:off x="5970333" y="376888"/>
            <a:ext cx="186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 scintillator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643ECC-7593-576A-4D46-871F29CF74C2}"/>
              </a:ext>
            </a:extLst>
          </p:cNvPr>
          <p:cNvSpPr txBox="1"/>
          <p:nvPr/>
        </p:nvSpPr>
        <p:spPr>
          <a:xfrm>
            <a:off x="9198058" y="366469"/>
            <a:ext cx="2390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Gafchromic film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33677A8-630C-5D31-D5C0-414D2637509C}"/>
              </a:ext>
            </a:extLst>
          </p:cNvPr>
          <p:cNvCxnSpPr>
            <a:cxnSpLocks/>
          </p:cNvCxnSpPr>
          <p:nvPr/>
        </p:nvCxnSpPr>
        <p:spPr>
          <a:xfrm flipH="1" flipV="1">
            <a:off x="7643191" y="2971800"/>
            <a:ext cx="964096" cy="1113183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56B65A-21F4-3602-6C1C-73ECDAB73F2E}"/>
              </a:ext>
            </a:extLst>
          </p:cNvPr>
          <p:cNvCxnSpPr>
            <a:cxnSpLocks/>
          </p:cNvCxnSpPr>
          <p:nvPr/>
        </p:nvCxnSpPr>
        <p:spPr>
          <a:xfrm flipV="1">
            <a:off x="8756374" y="3091070"/>
            <a:ext cx="1302026" cy="993913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A56F29D-B17B-06DF-53C5-2A9336732EAB}"/>
              </a:ext>
            </a:extLst>
          </p:cNvPr>
          <p:cNvSpPr txBox="1"/>
          <p:nvPr/>
        </p:nvSpPr>
        <p:spPr>
          <a:xfrm>
            <a:off x="2979254" y="1604378"/>
            <a:ext cx="2119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 axis beam profile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F69318-E328-5DC0-101E-457F5FB69D9E}"/>
              </a:ext>
            </a:extLst>
          </p:cNvPr>
          <p:cNvSpPr/>
          <p:nvPr/>
        </p:nvSpPr>
        <p:spPr>
          <a:xfrm>
            <a:off x="5665304" y="89452"/>
            <a:ext cx="6420679" cy="6301409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8FC4624-2D3B-870C-9A8E-CB1FE26F120E}"/>
              </a:ext>
            </a:extLst>
          </p:cNvPr>
          <p:cNvGrpSpPr/>
          <p:nvPr/>
        </p:nvGrpSpPr>
        <p:grpSpPr>
          <a:xfrm>
            <a:off x="129208" y="1156744"/>
            <a:ext cx="5218043" cy="5409949"/>
            <a:chOff x="129208" y="1156744"/>
            <a:chExt cx="5218043" cy="540994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7BD21C-63FB-057F-F930-D5086251B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9208" y="1156744"/>
              <a:ext cx="5218043" cy="5409949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F529781-F31B-7B69-C701-11331C15A368}"/>
                </a:ext>
              </a:extLst>
            </p:cNvPr>
            <p:cNvSpPr txBox="1"/>
            <p:nvPr/>
          </p:nvSpPr>
          <p:spPr>
            <a:xfrm>
              <a:off x="936434" y="1949985"/>
              <a:ext cx="165253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Gafchromic film scan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2A6D8C4-E821-2C9E-B75A-655CE15A44B6}"/>
              </a:ext>
            </a:extLst>
          </p:cNvPr>
          <p:cNvSpPr txBox="1"/>
          <p:nvPr/>
        </p:nvSpPr>
        <p:spPr>
          <a:xfrm>
            <a:off x="7552150" y="1563077"/>
            <a:ext cx="30949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𝝈</a:t>
            </a:r>
            <a:r>
              <a:rPr lang="en-US" sz="1400" baseline="-25000" dirty="0"/>
              <a:t>narrow</a:t>
            </a:r>
            <a:r>
              <a:rPr lang="en-US" sz="1400" dirty="0"/>
              <a:t> = 2.11  mm</a:t>
            </a:r>
          </a:p>
          <a:p>
            <a:r>
              <a:rPr lang="en-US" sz="1400" dirty="0"/>
              <a:t>𝝈</a:t>
            </a:r>
            <a:r>
              <a:rPr lang="en-US" sz="1400" baseline="-25000" dirty="0"/>
              <a:t>wide</a:t>
            </a:r>
            <a:r>
              <a:rPr lang="en-US" sz="1400" dirty="0"/>
              <a:t>    = 29.5 mm </a:t>
            </a:r>
          </a:p>
        </p:txBody>
      </p:sp>
    </p:spTree>
    <p:extLst>
      <p:ext uri="{BB962C8B-B14F-4D97-AF65-F5344CB8AC3E}">
        <p14:creationId xmlns:p14="http://schemas.microsoft.com/office/powerpoint/2010/main" val="3476470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DD8A33-7B8E-FB41-AFA7-E56EFF88FEB3}"/>
              </a:ext>
            </a:extLst>
          </p:cNvPr>
          <p:cNvSpPr/>
          <p:nvPr/>
        </p:nvSpPr>
        <p:spPr>
          <a:xfrm>
            <a:off x="1769853" y="401468"/>
            <a:ext cx="84723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Transmission in 6 µm PM Scintillator</a:t>
            </a:r>
            <a:endParaRPr 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31517" y="6404964"/>
            <a:ext cx="2743200" cy="365125"/>
          </a:xfrm>
        </p:spPr>
        <p:txBody>
          <a:bodyPr/>
          <a:lstStyle/>
          <a:p>
            <a:r>
              <a:rPr lang="en-US" sz="1400" b="1" dirty="0">
                <a:solidFill>
                  <a:schemeClr val="bg1"/>
                </a:solidFill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92A88A-B727-7C05-6B7D-06CC1D0AF337}"/>
              </a:ext>
            </a:extLst>
          </p:cNvPr>
          <p:cNvSpPr txBox="1"/>
          <p:nvPr/>
        </p:nvSpPr>
        <p:spPr>
          <a:xfrm>
            <a:off x="1108364" y="1372204"/>
            <a:ext cx="10215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/>
              <a:t>86</a:t>
            </a:r>
            <a:r>
              <a:rPr lang="en-US" sz="2400" dirty="0"/>
              <a:t>Kr</a:t>
            </a:r>
            <a:r>
              <a:rPr lang="en-US" sz="2400" baseline="30000" dirty="0"/>
              <a:t>+26</a:t>
            </a:r>
            <a:r>
              <a:rPr lang="en-US" sz="2400" dirty="0"/>
              <a:t> ion (</a:t>
            </a:r>
            <a:r>
              <a:rPr lang="en-US" sz="2200" dirty="0"/>
              <a:t>2.75 MeV/u</a:t>
            </a:r>
            <a:r>
              <a:rPr lang="en-US" sz="2400" dirty="0"/>
              <a:t>) beam current measured with scintillator in/out of beam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C19522-C7D9-7DC8-C6AB-A42897A415AE}"/>
              </a:ext>
            </a:extLst>
          </p:cNvPr>
          <p:cNvGrpSpPr/>
          <p:nvPr/>
        </p:nvGrpSpPr>
        <p:grpSpPr>
          <a:xfrm>
            <a:off x="1859808" y="1917493"/>
            <a:ext cx="8292474" cy="4626051"/>
            <a:chOff x="1123121" y="1234129"/>
            <a:chExt cx="7772400" cy="437197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753688-B22E-509B-E4B5-580AC8D5F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121" y="1234129"/>
              <a:ext cx="7772400" cy="437197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3785422-87FF-53D8-E332-CB6D1E3248CE}"/>
                </a:ext>
              </a:extLst>
            </p:cNvPr>
            <p:cNvSpPr txBox="1"/>
            <p:nvPr/>
          </p:nvSpPr>
          <p:spPr>
            <a:xfrm>
              <a:off x="5414342" y="1604376"/>
              <a:ext cx="2572888" cy="3490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b="1" dirty="0"/>
                <a:t>67%  beam transmission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A0907B9-9E27-40DE-D85B-429A9A2BC53E}"/>
              </a:ext>
            </a:extLst>
          </p:cNvPr>
          <p:cNvSpPr txBox="1"/>
          <p:nvPr/>
        </p:nvSpPr>
        <p:spPr>
          <a:xfrm rot="16200000">
            <a:off x="1399562" y="3825872"/>
            <a:ext cx="13148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Current  </a:t>
            </a:r>
            <a:r>
              <a:rPr lang="en-US" dirty="0" err="1"/>
              <a:t>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8709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E5856D-0A8A-1908-F90F-D1E96BB65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2/6/23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9653A5-DC90-F988-15D0-9874EFBE7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8A0-4BC3-1F41-A358-3972C42432BB}" type="slidenum">
              <a:rPr lang="en-US" smtClean="0"/>
              <a:t>28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52953B-7152-E645-1487-C3FD8E028133}"/>
              </a:ext>
            </a:extLst>
          </p:cNvPr>
          <p:cNvSpPr txBox="1"/>
          <p:nvPr/>
        </p:nvSpPr>
        <p:spPr>
          <a:xfrm>
            <a:off x="173182" y="35458"/>
            <a:ext cx="5313218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3200" b="1" dirty="0"/>
              <a:t>Radiation Hardness  PM</a:t>
            </a:r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D3F344A5-6AEE-2CEF-4F8A-37B75FC1C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92" y="849458"/>
            <a:ext cx="10742468" cy="33188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DD35D3F-720E-C6AB-5B94-7432B13BE30A}"/>
              </a:ext>
            </a:extLst>
          </p:cNvPr>
          <p:cNvSpPr txBox="1"/>
          <p:nvPr/>
        </p:nvSpPr>
        <p:spPr>
          <a:xfrm>
            <a:off x="331470" y="4049100"/>
            <a:ext cx="115900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PM Scintillator</a:t>
            </a:r>
          </a:p>
          <a:p>
            <a:endParaRPr lang="en-US" sz="2400" b="1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432FF"/>
                </a:solidFill>
              </a:rPr>
              <a:t>9 kGy total dose in air  </a:t>
            </a:r>
            <a:r>
              <a:rPr lang="en-US" sz="2400" dirty="0">
                <a:solidFill>
                  <a:srgbClr val="0432FF"/>
                </a:solidFill>
                <a:sym typeface="Wingdings" pitchFamily="2" charset="2"/>
              </a:rPr>
              <a:t> </a:t>
            </a:r>
            <a:r>
              <a:rPr lang="en-US" sz="2400" i="1" dirty="0">
                <a:solidFill>
                  <a:srgbClr val="0432FF"/>
                </a:solidFill>
              </a:rPr>
              <a:t>No observed degradation observed in air in 30 minutes continuous irradiation  in air</a:t>
            </a: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432FF"/>
                </a:solidFill>
              </a:rPr>
              <a:t>at  ~400 </a:t>
            </a:r>
            <a:r>
              <a:rPr lang="en-US" sz="2400" dirty="0" err="1">
                <a:solidFill>
                  <a:srgbClr val="0432FF"/>
                </a:solidFill>
              </a:rPr>
              <a:t>Gy</a:t>
            </a:r>
            <a:r>
              <a:rPr lang="en-US" sz="2400" dirty="0">
                <a:solidFill>
                  <a:srgbClr val="0432FF"/>
                </a:solidFill>
              </a:rPr>
              <a:t>/s in vacuum </a:t>
            </a:r>
            <a:r>
              <a:rPr lang="en-US" sz="2400" dirty="0">
                <a:solidFill>
                  <a:srgbClr val="0432FF"/>
                </a:solidFill>
                <a:sym typeface="Wingdings" pitchFamily="2" charset="2"/>
              </a:rPr>
              <a:t>  - </a:t>
            </a:r>
            <a:r>
              <a:rPr lang="en-US" sz="2400" dirty="0">
                <a:solidFill>
                  <a:srgbClr val="0432FF"/>
                </a:solidFill>
              </a:rPr>
              <a:t>1.5%/</a:t>
            </a:r>
            <a:r>
              <a:rPr lang="en-US" sz="2400" dirty="0" err="1">
                <a:solidFill>
                  <a:srgbClr val="0432FF"/>
                </a:solidFill>
              </a:rPr>
              <a:t>kGy</a:t>
            </a:r>
            <a:r>
              <a:rPr lang="en-US" sz="2400" dirty="0">
                <a:solidFill>
                  <a:srgbClr val="0432FF"/>
                </a:solidFill>
              </a:rPr>
              <a:t>  (10 x FLASH)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A4DE24-C18B-40C1-3A36-E156C0B28F33}"/>
              </a:ext>
            </a:extLst>
          </p:cNvPr>
          <p:cNvSpPr txBox="1"/>
          <p:nvPr/>
        </p:nvSpPr>
        <p:spPr>
          <a:xfrm>
            <a:off x="4553296" y="581584"/>
            <a:ext cx="158496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PM Scintillator</a:t>
            </a:r>
          </a:p>
        </p:txBody>
      </p:sp>
    </p:spTree>
    <p:extLst>
      <p:ext uri="{BB962C8B-B14F-4D97-AF65-F5344CB8AC3E}">
        <p14:creationId xmlns:p14="http://schemas.microsoft.com/office/powerpoint/2010/main" val="8688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DD8A33-7B8E-FB41-AFA7-E56EFF88FEB3}"/>
              </a:ext>
            </a:extLst>
          </p:cNvPr>
          <p:cNvSpPr/>
          <p:nvPr/>
        </p:nvSpPr>
        <p:spPr>
          <a:xfrm>
            <a:off x="4227195" y="698039"/>
            <a:ext cx="3294492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BDB9B7-98A8-2A43-8841-94725278C32D}"/>
              </a:ext>
            </a:extLst>
          </p:cNvPr>
          <p:cNvSpPr/>
          <p:nvPr/>
        </p:nvSpPr>
        <p:spPr>
          <a:xfrm>
            <a:off x="993124" y="2092933"/>
            <a:ext cx="10658763" cy="3660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2200" b="1" u="sng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FLASH-RT</a:t>
            </a:r>
            <a:r>
              <a:rPr lang="en-US" sz="2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(electrons, protons, ions, x-rays, neutrons)</a:t>
            </a: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 – FLASH – IORT  (Intraoperative radiation therapy)</a:t>
            </a: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EBRT including heavy-ions (alphas, carbon-ions, etc.)</a:t>
            </a: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Beamline Monitoring  (medical &amp; scientific applications – e.g., FRIB, ANL-ATLAS)</a:t>
            </a: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Boron Neutron Capture Therapy  (BNCT)</a:t>
            </a:r>
          </a:p>
          <a:p>
            <a:pPr marL="285750" indent="-285750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Spatially Fractionated EBRT  (Grid, Lattice, </a:t>
            </a:r>
            <a:r>
              <a:rPr lang="en-US" sz="2200" dirty="0" err="1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Minibeam</a:t>
            </a:r>
            <a:r>
              <a:rPr lang="en-US" sz="2200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Microbeam)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31517" y="6404964"/>
            <a:ext cx="2743200" cy="365125"/>
          </a:xfrm>
        </p:spPr>
        <p:txBody>
          <a:bodyPr/>
          <a:lstStyle/>
          <a:p>
            <a:r>
              <a:rPr lang="en-US" sz="1400" b="1" dirty="0">
                <a:solidFill>
                  <a:schemeClr val="bg1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290807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54391</TotalTime>
  <Words>1664</Words>
  <Application>Microsoft Macintosh PowerPoint</Application>
  <PresentationFormat>Widescreen</PresentationFormat>
  <Paragraphs>381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Courier New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Fast Real-time Operation (in development)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Levin, Daniel</dc:creator>
  <cp:lastModifiedBy>Levin, Daniel</cp:lastModifiedBy>
  <cp:revision>194</cp:revision>
  <dcterms:created xsi:type="dcterms:W3CDTF">2023-01-30T14:03:52Z</dcterms:created>
  <dcterms:modified xsi:type="dcterms:W3CDTF">2023-06-08T20:53:31Z</dcterms:modified>
</cp:coreProperties>
</file>