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sldIdLst>
    <p:sldId id="258" r:id="rId2"/>
    <p:sldId id="260" r:id="rId3"/>
    <p:sldId id="262" r:id="rId4"/>
    <p:sldId id="264" r:id="rId5"/>
    <p:sldId id="263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4C71"/>
    <a:srgbClr val="6223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>
    <p:restoredLeft sz="15044" autoAdjust="0"/>
    <p:restoredTop sz="82226" autoAdjust="0"/>
  </p:normalViewPr>
  <p:slideViewPr>
    <p:cSldViewPr snapToGrid="0">
      <p:cViewPr>
        <p:scale>
          <a:sx n="54" d="100"/>
          <a:sy n="54" d="100"/>
        </p:scale>
        <p:origin x="-2176" y="-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0CD829-BAEB-A94B-9AEE-CD4DB289E392}" type="datetimeFigureOut">
              <a:rPr lang="en-US" smtClean="0"/>
              <a:t>12/22/20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C8D758-9E56-514F-B9DD-61C2334701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521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8D758-9E56-514F-B9DD-61C2334701D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599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8D758-9E56-514F-B9DD-61C2334701D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26047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8D758-9E56-514F-B9DD-61C2334701D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985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C8D758-9E56-514F-B9DD-61C2334701D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345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A9C164-4CEB-4051-B96A-09C7C466E4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46663"/>
            <a:ext cx="9144000" cy="2063300"/>
          </a:xfrm>
        </p:spPr>
        <p:txBody>
          <a:bodyPr anchor="b"/>
          <a:lstStyle>
            <a:lvl1pPr algn="ctr"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49E4E53-B0B9-4AFD-B31C-25C6A167C8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43290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A97A30-6787-4BAD-97F1-1C921E6A8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41361B2-D2A0-4995-AAA0-2F79316178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112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F9F546-0E42-4B4D-BC67-AE4B887C9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7BBE8B9-7E2F-48E4-8490-F214A175E4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35960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2554AE-A3FB-4CD5-8335-38D45C4B7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F03F985-0AA5-40EE-97E0-4B0A082144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1029F6B-FB12-4354-AB70-08F492E117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83342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1D90288-9BD5-4CA3-8D5F-692276E03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5719" y="365125"/>
            <a:ext cx="9007524" cy="82391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352B472-032E-446E-9B30-DCD452C0F3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E76B0F3F-18B5-4851-9CCE-C631FEFB62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C2754BD3-0EB5-4C65-A9AA-E82973C359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007C508-DCFD-4C0E-89AE-3DBCB22FAA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15104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C9304A-DEFB-45C8-BB09-F0D72BE49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07010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2C5A01A8-F778-47BE-8E3E-AE82BA0456B1}"/>
              </a:ext>
            </a:extLst>
          </p:cNvPr>
          <p:cNvSpPr/>
          <p:nvPr userDrawn="1"/>
        </p:nvSpPr>
        <p:spPr>
          <a:xfrm>
            <a:off x="10640" y="-28636"/>
            <a:ext cx="12197402" cy="69174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EDAA9DA-DFED-4672-902D-BE70CDC0DAA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FF5FFDA-B87D-40EB-A3C9-8E953D118D8E}" type="datetimeFigureOut">
              <a:rPr lang="en-US" smtClean="0"/>
              <a:t>12/22/20</a:t>
            </a:fld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D5100D25-5FDC-43A4-A6D9-4E7EE02EECBF}"/>
              </a:ext>
            </a:extLst>
          </p:cNvPr>
          <p:cNvGrpSpPr/>
          <p:nvPr userDrawn="1"/>
        </p:nvGrpSpPr>
        <p:grpSpPr>
          <a:xfrm>
            <a:off x="-8546" y="-44678"/>
            <a:ext cx="5712714" cy="6902679"/>
            <a:chOff x="-8546" y="-44678"/>
            <a:chExt cx="5712714" cy="690267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xmlns="" id="{D10307D3-C63D-4CB6-8D35-A129112CA88C}"/>
                </a:ext>
              </a:extLst>
            </p:cNvPr>
            <p:cNvGrpSpPr/>
            <p:nvPr userDrawn="1"/>
          </p:nvGrpSpPr>
          <p:grpSpPr>
            <a:xfrm>
              <a:off x="-8546" y="-44678"/>
              <a:ext cx="5149243" cy="2573567"/>
              <a:chOff x="-8546" y="-44678"/>
              <a:chExt cx="5149243" cy="2573567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xmlns="" id="{CC0B1396-E3F1-42CC-87D1-98E69BB8E39E}"/>
                  </a:ext>
                </a:extLst>
              </p:cNvPr>
              <p:cNvSpPr/>
              <p:nvPr/>
            </p:nvSpPr>
            <p:spPr>
              <a:xfrm>
                <a:off x="-8546" y="-43699"/>
                <a:ext cx="3429000" cy="2572588"/>
              </a:xfrm>
              <a:prstGeom prst="rect">
                <a:avLst/>
              </a:prstGeom>
              <a:solidFill>
                <a:srgbClr val="62234E"/>
              </a:solidFill>
              <a:ln>
                <a:solidFill>
                  <a:srgbClr val="6223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Right Triangle 6">
                <a:extLst>
                  <a:ext uri="{FF2B5EF4-FFF2-40B4-BE49-F238E27FC236}">
                    <a16:creationId xmlns:a16="http://schemas.microsoft.com/office/drawing/2014/main" xmlns="" id="{62B79333-CE27-4EA2-BCED-5031427B2EFE}"/>
                  </a:ext>
                </a:extLst>
              </p:cNvPr>
              <p:cNvSpPr/>
              <p:nvPr/>
            </p:nvSpPr>
            <p:spPr>
              <a:xfrm flipV="1">
                <a:off x="3426197" y="-44678"/>
                <a:ext cx="1714500" cy="2560320"/>
              </a:xfrm>
              <a:prstGeom prst="rtTriangle">
                <a:avLst/>
              </a:prstGeom>
              <a:solidFill>
                <a:srgbClr val="62234E"/>
              </a:solidFill>
              <a:ln>
                <a:solidFill>
                  <a:srgbClr val="6223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xmlns="" id="{E4DC03D4-E288-4896-A7B8-4CCF27194489}"/>
                </a:ext>
              </a:extLst>
            </p:cNvPr>
            <p:cNvSpPr/>
            <p:nvPr/>
          </p:nvSpPr>
          <p:spPr>
            <a:xfrm>
              <a:off x="0" y="3048001"/>
              <a:ext cx="3429000" cy="3810000"/>
            </a:xfrm>
            <a:prstGeom prst="rect">
              <a:avLst/>
            </a:prstGeom>
            <a:solidFill>
              <a:srgbClr val="024C71"/>
            </a:solidFill>
            <a:ln>
              <a:solidFill>
                <a:srgbClr val="024C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xmlns="" id="{0559C398-48A1-413B-BBE0-24FBE931BD05}"/>
                </a:ext>
              </a:extLst>
            </p:cNvPr>
            <p:cNvSpPr/>
            <p:nvPr/>
          </p:nvSpPr>
          <p:spPr>
            <a:xfrm>
              <a:off x="3435201" y="3062749"/>
              <a:ext cx="2268967" cy="3795251"/>
            </a:xfrm>
            <a:prstGeom prst="rtTriangle">
              <a:avLst/>
            </a:prstGeom>
            <a:solidFill>
              <a:srgbClr val="024C71"/>
            </a:solidFill>
            <a:ln>
              <a:solidFill>
                <a:srgbClr val="024C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472248AD-43D9-4E83-A7D9-4853C500065F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10102" y="3594776"/>
              <a:ext cx="2860021" cy="2760089"/>
            </a:xfrm>
            <a:prstGeom prst="rect">
              <a:avLst/>
            </a:prstGeom>
            <a:noFill/>
          </p:spPr>
        </p:pic>
      </p:grpSp>
      <p:sp>
        <p:nvSpPr>
          <p:cNvPr id="12" name="Text Box 3">
            <a:extLst>
              <a:ext uri="{FF2B5EF4-FFF2-40B4-BE49-F238E27FC236}">
                <a16:creationId xmlns:a16="http://schemas.microsoft.com/office/drawing/2014/main" xmlns="" id="{581AEE08-F29B-4517-8AA2-89576986FE2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0279" y="329372"/>
            <a:ext cx="3749077" cy="144760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4400" b="1" cap="small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2021 Disclosure Slide</a:t>
            </a:r>
          </a:p>
        </p:txBody>
      </p:sp>
    </p:spTree>
    <p:extLst>
      <p:ext uri="{BB962C8B-B14F-4D97-AF65-F5344CB8AC3E}">
        <p14:creationId xmlns:p14="http://schemas.microsoft.com/office/powerpoint/2010/main" val="3721963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72715F-251D-4CAD-8E89-FFBE79CB52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376" y="256675"/>
            <a:ext cx="6860423" cy="6837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A6CF17F-7678-4324-8F6D-D358426CF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427747"/>
            <a:ext cx="6172200" cy="443330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D6225D9-71F8-48A8-AE77-8E033824CB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435685"/>
            <a:ext cx="3932237" cy="4433303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2282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60095FD-3B85-402E-A7F4-DBE5D9D7ED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556084"/>
            <a:ext cx="6172200" cy="430496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187D40F8-62FB-484C-B669-DB8C0DD80F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564022"/>
            <a:ext cx="3932237" cy="430496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xmlns="" id="{8C2A72F5-B0E9-4DE8-A30C-01D10CEC7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376" y="256675"/>
            <a:ext cx="6860423" cy="6837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83039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Relationship Id="rId11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6235350A-80B0-44F1-8B5C-1EF98C7721FE}"/>
              </a:ext>
            </a:extLst>
          </p:cNvPr>
          <p:cNvSpPr/>
          <p:nvPr userDrawn="1"/>
        </p:nvSpPr>
        <p:spPr>
          <a:xfrm>
            <a:off x="0" y="0"/>
            <a:ext cx="12192000" cy="1327292"/>
          </a:xfrm>
          <a:prstGeom prst="rect">
            <a:avLst/>
          </a:prstGeom>
          <a:solidFill>
            <a:srgbClr val="024C71"/>
          </a:solidFill>
          <a:ln>
            <a:solidFill>
              <a:srgbClr val="024C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453D690-AC04-4A2F-8835-9B7664BA935E}"/>
              </a:ext>
            </a:extLst>
          </p:cNvPr>
          <p:cNvSpPr/>
          <p:nvPr userDrawn="1"/>
        </p:nvSpPr>
        <p:spPr>
          <a:xfrm>
            <a:off x="0" y="6311900"/>
            <a:ext cx="12192000" cy="546100"/>
          </a:xfrm>
          <a:prstGeom prst="rect">
            <a:avLst/>
          </a:prstGeom>
          <a:solidFill>
            <a:srgbClr val="62234E"/>
          </a:solidFill>
          <a:ln>
            <a:solidFill>
              <a:srgbClr val="6223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1751C8B1-8231-44D7-BDFA-E6E02E618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16332" y="249451"/>
            <a:ext cx="8815023" cy="8631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B29990C-6884-4762-BA55-5AF920640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487605"/>
            <a:ext cx="10515600" cy="4689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D6EB7B6-08EE-415E-9775-4372F5D50E95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8851" y="92404"/>
            <a:ext cx="1158630" cy="1127537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B04D187-6662-4412-A886-165179BA9B84}"/>
              </a:ext>
            </a:extLst>
          </p:cNvPr>
          <p:cNvSpPr txBox="1"/>
          <p:nvPr userDrawn="1"/>
        </p:nvSpPr>
        <p:spPr>
          <a:xfrm>
            <a:off x="178851" y="6433527"/>
            <a:ext cx="118206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www.academicsurgicalcongress.org</a:t>
            </a:r>
          </a:p>
        </p:txBody>
      </p:sp>
    </p:spTree>
    <p:extLst>
      <p:ext uri="{BB962C8B-B14F-4D97-AF65-F5344CB8AC3E}">
        <p14:creationId xmlns:p14="http://schemas.microsoft.com/office/powerpoint/2010/main" val="1400915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microsoft.com/office/2007/relationships/hdphoto" Target="../media/hdphoto1.wdp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2.emf"/><Relationship Id="rId5" Type="http://schemas.openxmlformats.org/officeDocument/2006/relationships/image" Target="../media/image8.png"/><Relationship Id="rId6" Type="http://schemas.openxmlformats.org/officeDocument/2006/relationships/image" Target="../media/image9.png"/><Relationship Id="rId7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14.png"/><Relationship Id="rId5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65B96A0-3842-494B-923D-DA194F2F2B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446663"/>
            <a:ext cx="12192000" cy="2063300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Arial"/>
                <a:cs typeface="Arial"/>
              </a:rPr>
              <a:t>An Ethical Framework for </a:t>
            </a:r>
            <a:br>
              <a:rPr lang="en-US" sz="4400" dirty="0" smtClean="0">
                <a:solidFill>
                  <a:schemeClr val="tx1"/>
                </a:solidFill>
                <a:latin typeface="Arial"/>
                <a:cs typeface="Arial"/>
              </a:rPr>
            </a:br>
            <a:r>
              <a:rPr lang="en-US" sz="4400" dirty="0" smtClean="0">
                <a:solidFill>
                  <a:schemeClr val="tx1"/>
                </a:solidFill>
                <a:latin typeface="Arial"/>
                <a:cs typeface="Arial"/>
              </a:rPr>
              <a:t>De-Implementation in Health Care</a:t>
            </a:r>
            <a:endParaRPr lang="en-US" sz="44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1ADB8A8B-4BAA-4E2B-A3CB-26F6C211F2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704022"/>
            <a:ext cx="12192000" cy="1198562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en-US" b="1" dirty="0" smtClean="0">
                <a:latin typeface="Arial"/>
                <a:cs typeface="Arial"/>
              </a:rPr>
              <a:t>Alison S. Baskin, BA</a:t>
            </a:r>
            <a:r>
              <a:rPr lang="en-US" dirty="0" smtClean="0">
                <a:latin typeface="Arial"/>
                <a:cs typeface="Arial"/>
              </a:rPr>
              <a:t>; Ton Wang, MD, MS; Jacquelyn Miller, MA; </a:t>
            </a:r>
          </a:p>
          <a:p>
            <a:pPr>
              <a:spcBef>
                <a:spcPts val="600"/>
              </a:spcBef>
            </a:pPr>
            <a:r>
              <a:rPr lang="en-US" dirty="0" err="1" smtClean="0">
                <a:latin typeface="Arial"/>
                <a:cs typeface="Arial"/>
              </a:rPr>
              <a:t>Reshma</a:t>
            </a:r>
            <a:r>
              <a:rPr lang="en-US" dirty="0" smtClean="0">
                <a:latin typeface="Arial"/>
                <a:cs typeface="Arial"/>
              </a:rPr>
              <a:t> </a:t>
            </a:r>
            <a:r>
              <a:rPr lang="en-US" dirty="0" err="1" smtClean="0">
                <a:latin typeface="Arial"/>
                <a:cs typeface="Arial"/>
              </a:rPr>
              <a:t>Jagsi</a:t>
            </a:r>
            <a:r>
              <a:rPr lang="en-US" dirty="0" smtClean="0">
                <a:latin typeface="Arial"/>
                <a:cs typeface="Arial"/>
              </a:rPr>
              <a:t>, MD, DPhil; Eve A. Kerr, MD, MPH; </a:t>
            </a:r>
          </a:p>
          <a:p>
            <a:pPr>
              <a:spcBef>
                <a:spcPts val="600"/>
              </a:spcBef>
            </a:pPr>
            <a:r>
              <a:rPr lang="en-US" dirty="0" err="1" smtClean="0">
                <a:latin typeface="Arial"/>
                <a:cs typeface="Arial"/>
              </a:rPr>
              <a:t>Lesly</a:t>
            </a:r>
            <a:r>
              <a:rPr lang="en-US" dirty="0" smtClean="0">
                <a:latin typeface="Arial"/>
                <a:cs typeface="Arial"/>
              </a:rPr>
              <a:t> A. </a:t>
            </a:r>
            <a:r>
              <a:rPr lang="en-US" dirty="0" err="1" smtClean="0">
                <a:latin typeface="Arial"/>
                <a:cs typeface="Arial"/>
              </a:rPr>
              <a:t>Dossett</a:t>
            </a:r>
            <a:r>
              <a:rPr lang="en-US" dirty="0" smtClean="0">
                <a:latin typeface="Arial"/>
                <a:cs typeface="Arial"/>
              </a:rPr>
              <a:t>, MD, MPH, FACS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331FA09D-D468-47AB-A028-6768D1764D9B}"/>
              </a:ext>
            </a:extLst>
          </p:cNvPr>
          <p:cNvSpPr txBox="1">
            <a:spLocks/>
          </p:cNvSpPr>
          <p:nvPr/>
        </p:nvSpPr>
        <p:spPr>
          <a:xfrm>
            <a:off x="1516332" y="249451"/>
            <a:ext cx="9867180" cy="86317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600" b="1" dirty="0" smtClean="0">
                <a:solidFill>
                  <a:schemeClr val="bg1"/>
                </a:solidFill>
                <a:latin typeface="Arial"/>
                <a:cs typeface="Arial"/>
              </a:rPr>
              <a:t>Presented at the 16</a:t>
            </a:r>
            <a:r>
              <a:rPr lang="en-US" sz="3600" b="1" baseline="30000" dirty="0" smtClean="0">
                <a:solidFill>
                  <a:schemeClr val="bg1"/>
                </a:solidFill>
                <a:latin typeface="Arial"/>
                <a:cs typeface="Arial"/>
              </a:rPr>
              <a:t>th</a:t>
            </a:r>
            <a:r>
              <a:rPr lang="en-US" sz="3600" b="1" dirty="0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en-US" sz="3600" b="1" dirty="0">
                <a:solidFill>
                  <a:schemeClr val="bg1"/>
                </a:solidFill>
                <a:latin typeface="Arial"/>
                <a:cs typeface="Arial"/>
              </a:rPr>
              <a:t>Academic Surgical Congress</a:t>
            </a:r>
            <a:r>
              <a:rPr lang="en-US" sz="4800" dirty="0">
                <a:solidFill>
                  <a:schemeClr val="bg1"/>
                </a:solidFill>
                <a:latin typeface="Arial"/>
                <a:cs typeface="Arial"/>
              </a:rPr>
              <a:t/>
            </a:r>
            <a:br>
              <a:rPr lang="en-US" sz="4800" dirty="0">
                <a:solidFill>
                  <a:schemeClr val="bg1"/>
                </a:solidFill>
                <a:latin typeface="Arial"/>
                <a:cs typeface="Arial"/>
              </a:rPr>
            </a:br>
            <a:r>
              <a:rPr lang="en-US" sz="1600" dirty="0">
                <a:solidFill>
                  <a:schemeClr val="bg1"/>
                </a:solidFill>
                <a:latin typeface="Arial"/>
                <a:cs typeface="Arial"/>
              </a:rPr>
              <a:t>February 2 - 4, 2021</a:t>
            </a:r>
            <a:endParaRPr lang="en-US" sz="4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5" name="Picture 4" descr="Signature-Vertical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042" y="5062320"/>
            <a:ext cx="1681916" cy="1052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595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317489" y="1673152"/>
            <a:ext cx="3749040" cy="3474720"/>
          </a:xfrm>
          <a:prstGeom prst="rect">
            <a:avLst/>
          </a:prstGeom>
          <a:solidFill>
            <a:srgbClr val="024C71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80CC90-8B8A-4180-86D3-FAFE096C8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latin typeface="Arial"/>
                <a:cs typeface="Arial"/>
              </a:rPr>
              <a:t>An ethical imperative to reduce low value health care</a:t>
            </a:r>
            <a:endParaRPr lang="en-US" sz="3600" dirty="0">
              <a:latin typeface="Arial"/>
              <a:cs typeface="Arial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98847" y="5318537"/>
            <a:ext cx="11673688" cy="9372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 smtClean="0">
                <a:solidFill>
                  <a:srgbClr val="024C71"/>
                </a:solidFill>
                <a:latin typeface="Arial"/>
                <a:cs typeface="Arial"/>
              </a:rPr>
              <a:t>Our aim:</a:t>
            </a:r>
            <a:r>
              <a:rPr lang="en-US" sz="2600" b="1" dirty="0" smtClean="0">
                <a:latin typeface="Arial"/>
                <a:cs typeface="Arial"/>
              </a:rPr>
              <a:t> </a:t>
            </a:r>
            <a:r>
              <a:rPr lang="en-US" sz="2600" dirty="0" smtClean="0">
                <a:latin typeface="Arial"/>
                <a:cs typeface="Arial"/>
              </a:rPr>
              <a:t>To analyze the ethical principles supporting de-implementation within the broader context of the health care system</a:t>
            </a:r>
            <a:endParaRPr lang="en-US" sz="2600" dirty="0">
              <a:latin typeface="Arial"/>
              <a:cs typeface="Arial"/>
            </a:endParaRPr>
          </a:p>
        </p:txBody>
      </p:sp>
      <p:pic>
        <p:nvPicPr>
          <p:cNvPr id="8" name="Picture 7" descr="Signature-Vertical.eps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6"/>
          <a:stretch/>
        </p:blipFill>
        <p:spPr>
          <a:xfrm>
            <a:off x="10478055" y="241954"/>
            <a:ext cx="1534342" cy="87405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277749" y="1673152"/>
            <a:ext cx="3749040" cy="3474720"/>
          </a:xfrm>
          <a:prstGeom prst="rect">
            <a:avLst/>
          </a:prstGeom>
          <a:solidFill>
            <a:srgbClr val="024C7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2" descr="Image result for choosely wisely campaig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78182" l="0" r="100000">
                        <a14:foregroundMark x1="52137" y1="61515" x2="52137" y2="61515"/>
                        <a14:foregroundMark x1="62393" y1="46061" x2="62393" y2="46061"/>
                        <a14:foregroundMark x1="70726" y1="63333" x2="70726" y2="63333"/>
                        <a14:foregroundMark x1="16880" y1="26970" x2="16880" y2="26970"/>
                        <a14:foregroundMark x1="28419" y1="20000" x2="28419" y2="20000"/>
                        <a14:foregroundMark x1="40598" y1="18788" x2="40598" y2="18788"/>
                        <a14:foregroundMark x1="51496" y1="21515" x2="51496" y2="21515"/>
                        <a14:foregroundMark x1="66239" y1="21515" x2="66239" y2="21515"/>
                        <a14:foregroundMark x1="74573" y1="19091" x2="74573" y2="19091"/>
                        <a14:foregroundMark x1="72863" y1="5455" x2="72863" y2="5455"/>
                        <a14:foregroundMark x1="78632" y1="16970" x2="78632" y2="16970"/>
                        <a14:foregroundMark x1="95513" y1="11515" x2="95513" y2="11515"/>
                        <a14:foregroundMark x1="6838" y1="8788" x2="6838" y2="8788"/>
                        <a14:foregroundMark x1="5769" y1="20909" x2="5769" y2="20909"/>
                        <a14:foregroundMark x1="4915" y1="36364" x2="4915" y2="36364"/>
                        <a14:foregroundMark x1="4915" y1="49091" x2="4915" y2="49091"/>
                        <a14:foregroundMark x1="4060" y1="66364" x2="4060" y2="66364"/>
                        <a14:foregroundMark x1="35043" y1="40000" x2="35043" y2="40000"/>
                        <a14:foregroundMark x1="34615" y1="51515" x2="34615" y2="51515"/>
                        <a14:foregroundMark x1="39957" y1="53030" x2="39957" y2="53030"/>
                        <a14:backgroundMark x1="54060" y1="54242" x2="54060" y2="54242"/>
                        <a14:backgroundMark x1="21581" y1="54545" x2="21581" y2="56970"/>
                        <a14:backgroundMark x1="25427" y1="54242" x2="25427" y2="54242"/>
                        <a14:backgroundMark x1="18376" y1="54848" x2="18376" y2="54848"/>
                        <a14:backgroundMark x1="70726" y1="57576" x2="70726" y2="575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896"/>
          <a:stretch/>
        </p:blipFill>
        <p:spPr bwMode="auto">
          <a:xfrm>
            <a:off x="4883242" y="3511716"/>
            <a:ext cx="2692528" cy="1300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8238009" y="1673152"/>
            <a:ext cx="3749040" cy="3474720"/>
          </a:xfrm>
          <a:prstGeom prst="rect">
            <a:avLst/>
          </a:prstGeom>
          <a:solidFill>
            <a:srgbClr val="024C71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noun_Patient_2070999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5" t="5809" r="10959" b="12448"/>
          <a:stretch/>
        </p:blipFill>
        <p:spPr>
          <a:xfrm>
            <a:off x="2302039" y="3228042"/>
            <a:ext cx="1410760" cy="1470614"/>
          </a:xfrm>
          <a:prstGeom prst="rect">
            <a:avLst/>
          </a:prstGeom>
        </p:spPr>
      </p:pic>
      <p:pic>
        <p:nvPicPr>
          <p:cNvPr id="16" name="Picture 15" descr="noun_cost_2610086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56" t="15352" r="12823" b="13738"/>
          <a:stretch/>
        </p:blipFill>
        <p:spPr>
          <a:xfrm>
            <a:off x="673816" y="3311297"/>
            <a:ext cx="1415786" cy="139200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01299" y="1854983"/>
            <a:ext cx="339212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rgbClr val="FFFFFF"/>
                </a:solidFill>
                <a:latin typeface="Arial"/>
                <a:cs typeface="Arial"/>
              </a:rPr>
              <a:t>Low value care contributes to health care waste and patient harm</a:t>
            </a:r>
            <a:endParaRPr lang="en-US" sz="22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94459" y="1840270"/>
            <a:ext cx="37930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>
                <a:solidFill>
                  <a:schemeClr val="bg1"/>
                </a:solidFill>
                <a:latin typeface="Arial"/>
                <a:cs typeface="Arial"/>
              </a:rPr>
              <a:t>E</a:t>
            </a:r>
            <a:r>
              <a:rPr lang="en-US" sz="2200" dirty="0" smtClean="0">
                <a:solidFill>
                  <a:schemeClr val="bg1"/>
                </a:solidFill>
                <a:latin typeface="Arial"/>
                <a:cs typeface="Arial"/>
              </a:rPr>
              <a:t>fforts have been made to</a:t>
            </a:r>
          </a:p>
          <a:p>
            <a:pPr algn="ctr"/>
            <a:r>
              <a:rPr lang="en-US" sz="2200" dirty="0" smtClean="0">
                <a:solidFill>
                  <a:schemeClr val="bg1"/>
                </a:solidFill>
                <a:latin typeface="Arial"/>
                <a:cs typeface="Arial"/>
              </a:rPr>
              <a:t> de-implement ineffective, unproven, or harmful practices</a:t>
            </a:r>
            <a:endParaRPr lang="en-US" sz="22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290149" y="1858976"/>
            <a:ext cx="37096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chemeClr val="bg1"/>
                </a:solidFill>
                <a:latin typeface="Arial"/>
                <a:cs typeface="Arial"/>
              </a:rPr>
              <a:t>De-implementation of low value care is necessitated by an ethical obligation to reduce harm</a:t>
            </a:r>
            <a:endParaRPr lang="en-US" sz="22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21" name="Picture 20" descr="noun_ethical_2234774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2" t="11008" r="9629" b="10778"/>
          <a:stretch/>
        </p:blipFill>
        <p:spPr>
          <a:xfrm>
            <a:off x="9338950" y="3351312"/>
            <a:ext cx="1614908" cy="161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808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80CC90-8B8A-4180-86D3-FAFE096C8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latin typeface="Arial"/>
                <a:cs typeface="Arial"/>
              </a:rPr>
              <a:t>Applying a health systems framework to de-implementation</a:t>
            </a:r>
            <a:endParaRPr lang="en-US" sz="3600" dirty="0">
              <a:latin typeface="Arial"/>
              <a:cs typeface="Arial"/>
            </a:endParaRPr>
          </a:p>
        </p:txBody>
      </p:sp>
      <p:pic>
        <p:nvPicPr>
          <p:cNvPr id="3" name="Content Placeholder 2" descr="Screen Shot 2020-12-06 at 3.41.08 PM.png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3" r="1074"/>
          <a:stretch/>
        </p:blipFill>
        <p:spPr>
          <a:xfrm>
            <a:off x="6721008" y="1660825"/>
            <a:ext cx="5224448" cy="4228155"/>
          </a:xfrm>
          <a:ln w="38100" cmpd="sng">
            <a:solidFill>
              <a:schemeClr val="tx1"/>
            </a:solidFill>
          </a:ln>
        </p:spPr>
      </p:pic>
      <p:pic>
        <p:nvPicPr>
          <p:cNvPr id="8" name="Picture 7" descr="Signature-Vertical.eps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6"/>
          <a:stretch/>
        </p:blipFill>
        <p:spPr>
          <a:xfrm>
            <a:off x="10478055" y="241954"/>
            <a:ext cx="1534342" cy="8740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56785" y="5919634"/>
            <a:ext cx="4104470" cy="317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dirty="0" err="1" smtClean="0">
                <a:latin typeface="Arial"/>
                <a:cs typeface="Arial"/>
              </a:rPr>
              <a:t>Krubiner</a:t>
            </a:r>
            <a:r>
              <a:rPr lang="en-US" sz="1400" dirty="0" smtClean="0">
                <a:latin typeface="Arial"/>
                <a:cs typeface="Arial"/>
              </a:rPr>
              <a:t> and </a:t>
            </a:r>
            <a:r>
              <a:rPr lang="en-US" sz="1400" dirty="0" err="1" smtClean="0">
                <a:latin typeface="Arial"/>
                <a:cs typeface="Arial"/>
              </a:rPr>
              <a:t>Hyder</a:t>
            </a:r>
            <a:r>
              <a:rPr lang="en-US" sz="1400" dirty="0" smtClean="0">
                <a:latin typeface="Arial"/>
                <a:cs typeface="Arial"/>
              </a:rPr>
              <a:t>. </a:t>
            </a:r>
            <a:r>
              <a:rPr lang="en-US" sz="1400" i="1" dirty="0" smtClean="0">
                <a:latin typeface="Arial"/>
                <a:cs typeface="Arial"/>
              </a:rPr>
              <a:t>Health Systems </a:t>
            </a:r>
            <a:r>
              <a:rPr lang="en-US" sz="1400" dirty="0" smtClean="0">
                <a:latin typeface="Arial"/>
                <a:cs typeface="Arial"/>
              </a:rPr>
              <a:t>(2014)</a:t>
            </a:r>
            <a:endParaRPr lang="en-US" sz="1400" dirty="0">
              <a:latin typeface="Arial"/>
              <a:cs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42501" y="1776575"/>
            <a:ext cx="4744187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Applied </a:t>
            </a:r>
            <a:r>
              <a:rPr lang="en-US" sz="2400" dirty="0" err="1" smtClean="0">
                <a:latin typeface="Arial"/>
                <a:cs typeface="Arial"/>
              </a:rPr>
              <a:t>Krubiner</a:t>
            </a:r>
            <a:r>
              <a:rPr lang="en-US" sz="2400" dirty="0" smtClean="0">
                <a:latin typeface="Arial"/>
                <a:cs typeface="Arial"/>
              </a:rPr>
              <a:t> and </a:t>
            </a:r>
            <a:r>
              <a:rPr lang="en-US" sz="2400" dirty="0" err="1" smtClean="0">
                <a:latin typeface="Arial"/>
                <a:cs typeface="Arial"/>
              </a:rPr>
              <a:t>Hyder’s</a:t>
            </a:r>
            <a:r>
              <a:rPr lang="en-US" sz="2400" dirty="0" smtClean="0">
                <a:latin typeface="Arial"/>
                <a:cs typeface="Arial"/>
              </a:rPr>
              <a:t> bioethical framework for health systems activity</a:t>
            </a:r>
            <a:endParaRPr lang="en-US" dirty="0" smtClean="0">
              <a:latin typeface="Arial"/>
              <a:cs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42502" y="3230590"/>
            <a:ext cx="4781544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Identified 5 ethical principles either calling for or facilitating </a:t>
            </a:r>
          </a:p>
          <a:p>
            <a:r>
              <a:rPr lang="en-US" sz="2400" dirty="0" smtClean="0">
                <a:latin typeface="Arial"/>
                <a:cs typeface="Arial"/>
              </a:rPr>
              <a:t>de</a:t>
            </a:r>
            <a:r>
              <a:rPr lang="en-US" sz="2400" dirty="0">
                <a:latin typeface="Arial"/>
                <a:cs typeface="Arial"/>
              </a:rPr>
              <a:t>-</a:t>
            </a:r>
            <a:r>
              <a:rPr lang="en-US" sz="2400" dirty="0" smtClean="0">
                <a:latin typeface="Arial"/>
                <a:cs typeface="Arial"/>
              </a:rPr>
              <a:t>implementation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942501" y="4783535"/>
            <a:ext cx="4744187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/>
                <a:cs typeface="Arial"/>
              </a:rPr>
              <a:t>Cited examples of these ethical principles in current surgical practice</a:t>
            </a:r>
          </a:p>
        </p:txBody>
      </p:sp>
      <p:pic>
        <p:nvPicPr>
          <p:cNvPr id="16" name="Picture 15" descr="noun_Surgery_2342689 (1)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1" t="16065" r="12412" b="15044"/>
          <a:stretch/>
        </p:blipFill>
        <p:spPr>
          <a:xfrm>
            <a:off x="484593" y="4948592"/>
            <a:ext cx="1172056" cy="1008391"/>
          </a:xfrm>
          <a:prstGeom prst="rect">
            <a:avLst/>
          </a:prstGeom>
        </p:spPr>
      </p:pic>
      <p:pic>
        <p:nvPicPr>
          <p:cNvPr id="17" name="Picture 16" descr="noun_machine ethics_1745556 (1)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0" t="12796" r="17634" b="16951"/>
          <a:stretch/>
        </p:blipFill>
        <p:spPr>
          <a:xfrm>
            <a:off x="392235" y="3249263"/>
            <a:ext cx="1270097" cy="1365064"/>
          </a:xfrm>
          <a:prstGeom prst="rect">
            <a:avLst/>
          </a:prstGeom>
        </p:spPr>
      </p:pic>
      <p:pic>
        <p:nvPicPr>
          <p:cNvPr id="20" name="Picture 19" descr="noun_Hospital_374992 (2)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4" t="23192" r="17731" b="22195"/>
          <a:stretch/>
        </p:blipFill>
        <p:spPr>
          <a:xfrm>
            <a:off x="392237" y="1873143"/>
            <a:ext cx="1251420" cy="109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719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80CC90-8B8A-4180-86D3-FAFE096C8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5010" y="249451"/>
            <a:ext cx="8815023" cy="863174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rial"/>
                <a:cs typeface="Arial"/>
              </a:rPr>
              <a:t>5 Health Systems Ethical Principles of </a:t>
            </a:r>
            <a:br>
              <a:rPr lang="en-US" sz="3600" dirty="0" smtClean="0">
                <a:latin typeface="Arial"/>
                <a:cs typeface="Arial"/>
              </a:rPr>
            </a:br>
            <a:r>
              <a:rPr lang="en-US" sz="3600" dirty="0" smtClean="0">
                <a:latin typeface="Arial"/>
                <a:cs typeface="Arial"/>
              </a:rPr>
              <a:t>De-Implementation</a:t>
            </a:r>
            <a:endParaRPr lang="en-US" sz="3600" dirty="0">
              <a:latin typeface="Arial"/>
              <a:cs typeface="Arial"/>
            </a:endParaRPr>
          </a:p>
        </p:txBody>
      </p:sp>
      <p:pic>
        <p:nvPicPr>
          <p:cNvPr id="8" name="Picture 7" descr="Signature-Vertical.eps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6"/>
          <a:stretch/>
        </p:blipFill>
        <p:spPr>
          <a:xfrm>
            <a:off x="10478055" y="241954"/>
            <a:ext cx="1534342" cy="8740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7489" y="1654478"/>
            <a:ext cx="3749040" cy="4361688"/>
          </a:xfrm>
          <a:prstGeom prst="rect">
            <a:avLst/>
          </a:prstGeom>
          <a:solidFill>
            <a:srgbClr val="024C71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277749" y="1654478"/>
            <a:ext cx="3749040" cy="4361688"/>
          </a:xfrm>
          <a:prstGeom prst="rect">
            <a:avLst/>
          </a:prstGeom>
          <a:solidFill>
            <a:srgbClr val="024C7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238009" y="1654478"/>
            <a:ext cx="3749040" cy="4361688"/>
          </a:xfrm>
          <a:prstGeom prst="rect">
            <a:avLst/>
          </a:prstGeom>
          <a:solidFill>
            <a:srgbClr val="024C71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354881" y="1817635"/>
            <a:ext cx="366086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 smtClean="0">
                <a:solidFill>
                  <a:srgbClr val="FFFFFF"/>
                </a:solidFill>
                <a:latin typeface="Arial"/>
                <a:cs typeface="Arial"/>
              </a:rPr>
              <a:t>1. EVIDENCE &amp; EFFICACY</a:t>
            </a:r>
            <a:endParaRPr lang="en-US" sz="23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295918" y="1834474"/>
            <a:ext cx="371690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 smtClean="0">
                <a:solidFill>
                  <a:srgbClr val="FFFFFF"/>
                </a:solidFill>
                <a:latin typeface="Arial"/>
                <a:cs typeface="Arial"/>
              </a:rPr>
              <a:t>2. TRANSPARENCY &amp; </a:t>
            </a:r>
          </a:p>
          <a:p>
            <a:pPr algn="ctr"/>
            <a:r>
              <a:rPr lang="en-US" sz="2300" dirty="0" smtClean="0">
                <a:solidFill>
                  <a:srgbClr val="FFFFFF"/>
                </a:solidFill>
                <a:latin typeface="Arial"/>
                <a:cs typeface="Arial"/>
              </a:rPr>
              <a:t>PUBLIC ENGAGEMENT</a:t>
            </a:r>
            <a:endParaRPr lang="en-US" sz="23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55632" y="1842325"/>
            <a:ext cx="3716903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 smtClean="0">
                <a:solidFill>
                  <a:srgbClr val="FFFFFF"/>
                </a:solidFill>
                <a:latin typeface="Arial"/>
                <a:cs typeface="Arial"/>
              </a:rPr>
              <a:t>3. EFFICIENCY</a:t>
            </a:r>
            <a:endParaRPr lang="en-US" sz="23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89307" y="4908997"/>
            <a:ext cx="364219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i="1" dirty="0" smtClean="0">
                <a:solidFill>
                  <a:srgbClr val="FFFFFF"/>
                </a:solidFill>
                <a:latin typeface="Arial"/>
                <a:cs typeface="Arial"/>
              </a:rPr>
              <a:t>Increases understanding of low value designations to facilitate decision-making</a:t>
            </a:r>
            <a:endParaRPr lang="en-US" sz="2100" i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76535" y="5042723"/>
            <a:ext cx="36421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i="1" dirty="0" smtClean="0">
                <a:solidFill>
                  <a:srgbClr val="FFFFFF"/>
                </a:solidFill>
                <a:latin typeface="Arial"/>
                <a:cs typeface="Arial"/>
              </a:rPr>
              <a:t>Represents the cornerstone of de-implementation</a:t>
            </a:r>
            <a:endParaRPr lang="en-US" sz="2100" i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77288" y="4949354"/>
            <a:ext cx="3676569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i="1" dirty="0" smtClean="0">
                <a:solidFill>
                  <a:srgbClr val="FFFFFF"/>
                </a:solidFill>
                <a:latin typeface="Arial"/>
                <a:cs typeface="Arial"/>
              </a:rPr>
              <a:t>Allows for increased access to more beneficial or necessary health care</a:t>
            </a:r>
            <a:endParaRPr lang="en-US" sz="2100" i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4" name="Picture 3" descr="noun_Research_3051496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35" b="10205"/>
          <a:stretch/>
        </p:blipFill>
        <p:spPr>
          <a:xfrm>
            <a:off x="823187" y="2859201"/>
            <a:ext cx="2795746" cy="2138644"/>
          </a:xfrm>
          <a:prstGeom prst="rect">
            <a:avLst/>
          </a:prstGeom>
        </p:spPr>
      </p:pic>
      <p:pic>
        <p:nvPicPr>
          <p:cNvPr id="18" name="Picture 17" descr="noun_public_2174376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089" y="2592925"/>
            <a:ext cx="2620064" cy="2620064"/>
          </a:xfrm>
          <a:prstGeom prst="rect">
            <a:avLst/>
          </a:prstGeom>
        </p:spPr>
      </p:pic>
      <p:pic>
        <p:nvPicPr>
          <p:cNvPr id="19" name="Picture 18" descr="noun_Value_2334490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6" t="8453" b="8965"/>
          <a:stretch/>
        </p:blipFill>
        <p:spPr>
          <a:xfrm>
            <a:off x="8937467" y="2581844"/>
            <a:ext cx="2380213" cy="219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719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92309" y="1699326"/>
            <a:ext cx="1062340" cy="4311517"/>
          </a:xfrm>
          <a:prstGeom prst="rect">
            <a:avLst/>
          </a:prstGeom>
          <a:solidFill>
            <a:srgbClr val="024C7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Signature-Vertical.eps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6"/>
          <a:stretch/>
        </p:blipFill>
        <p:spPr>
          <a:xfrm>
            <a:off x="10478055" y="241954"/>
            <a:ext cx="1534342" cy="87405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091892" y="1710501"/>
            <a:ext cx="3749040" cy="4297680"/>
          </a:xfrm>
          <a:prstGeom prst="rect">
            <a:avLst/>
          </a:prstGeom>
          <a:solidFill>
            <a:srgbClr val="024C71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146085" y="1710501"/>
            <a:ext cx="3749040" cy="4297680"/>
          </a:xfrm>
          <a:prstGeom prst="rect">
            <a:avLst/>
          </a:prstGeom>
          <a:solidFill>
            <a:srgbClr val="024C71">
              <a:alpha val="70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2091925" y="1798961"/>
            <a:ext cx="3754258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 smtClean="0">
                <a:solidFill>
                  <a:srgbClr val="FFFFFF"/>
                </a:solidFill>
                <a:latin typeface="Arial"/>
                <a:cs typeface="Arial"/>
              </a:rPr>
              <a:t>4. RESPONSIVENESS</a:t>
            </a:r>
            <a:endParaRPr lang="en-US" sz="23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50458" y="1801970"/>
            <a:ext cx="3392121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00" dirty="0" smtClean="0">
                <a:solidFill>
                  <a:srgbClr val="FFFFFF"/>
                </a:solidFill>
                <a:latin typeface="Arial"/>
                <a:cs typeface="Arial"/>
              </a:rPr>
              <a:t>5. COLLABORATION</a:t>
            </a:r>
            <a:endParaRPr lang="en-US" sz="23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63708" y="4923524"/>
            <a:ext cx="371690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i="1" dirty="0" smtClean="0">
                <a:solidFill>
                  <a:srgbClr val="FFFFFF"/>
                </a:solidFill>
                <a:latin typeface="Arial"/>
                <a:cs typeface="Arial"/>
              </a:rPr>
              <a:t>Coordinates efforts to minimize overuse and target low value practices</a:t>
            </a:r>
            <a:endParaRPr lang="en-US" sz="2100" i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13581" y="4926533"/>
            <a:ext cx="371690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i="1" dirty="0" smtClean="0">
                <a:solidFill>
                  <a:srgbClr val="FFFFFF"/>
                </a:solidFill>
                <a:latin typeface="Arial"/>
                <a:cs typeface="Arial"/>
              </a:rPr>
              <a:t>Answers the call to eliminate wasted health care spending and avoidable patient harms </a:t>
            </a:r>
            <a:endParaRPr lang="en-US" sz="2100" i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3" name="Picture 2" descr="noun_collaborative_2076239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22" t="14159" r="14640" b="13955"/>
          <a:stretch/>
        </p:blipFill>
        <p:spPr>
          <a:xfrm>
            <a:off x="6952240" y="2557952"/>
            <a:ext cx="2105165" cy="2145349"/>
          </a:xfrm>
          <a:prstGeom prst="rect">
            <a:avLst/>
          </a:prstGeom>
        </p:spPr>
      </p:pic>
      <p:pic>
        <p:nvPicPr>
          <p:cNvPr id="4" name="Picture 3" descr="noun_Responsive Design_3637565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123" y="2190594"/>
            <a:ext cx="2833582" cy="2833582"/>
          </a:xfrm>
          <a:prstGeom prst="rect">
            <a:avLst/>
          </a:prstGeom>
        </p:spPr>
      </p:pic>
      <p:sp>
        <p:nvSpPr>
          <p:cNvPr id="19" name="Title 1">
            <a:extLst>
              <a:ext uri="{FF2B5EF4-FFF2-40B4-BE49-F238E27FC236}">
                <a16:creationId xmlns:a16="http://schemas.microsoft.com/office/drawing/2014/main" xmlns="" id="{5580CC90-8B8A-4180-86D3-FAFE096C8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5010" y="249451"/>
            <a:ext cx="8815023" cy="863174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rial"/>
                <a:cs typeface="Arial"/>
              </a:rPr>
              <a:t>5 Health Systems Ethical Principles of </a:t>
            </a:r>
            <a:br>
              <a:rPr lang="en-US" sz="3600" dirty="0" smtClean="0">
                <a:latin typeface="Arial"/>
                <a:cs typeface="Arial"/>
              </a:rPr>
            </a:br>
            <a:r>
              <a:rPr lang="en-US" sz="3600" dirty="0" smtClean="0">
                <a:latin typeface="Arial"/>
                <a:cs typeface="Arial"/>
              </a:rPr>
              <a:t>De-Implementation</a:t>
            </a:r>
            <a:endParaRPr lang="en-US" sz="3600" dirty="0">
              <a:latin typeface="Arial"/>
              <a:cs typeface="Arial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0039142" y="1698444"/>
            <a:ext cx="1288773" cy="4311517"/>
          </a:xfrm>
          <a:prstGeom prst="rect">
            <a:avLst/>
          </a:prstGeom>
          <a:solidFill>
            <a:srgbClr val="024C7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719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580CC90-8B8A-4180-86D3-FAFE096C8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3968" y="246977"/>
            <a:ext cx="8815023" cy="863174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rial"/>
                <a:cs typeface="Arial"/>
              </a:rPr>
              <a:t>Health Systems Ethics: A new perspective for thinking about de-implementation</a:t>
            </a:r>
            <a:endParaRPr lang="en-US" sz="3600" dirty="0">
              <a:latin typeface="Arial"/>
              <a:cs typeface="Arial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045964" y="1752337"/>
            <a:ext cx="9784421" cy="1323087"/>
          </a:xfrm>
          <a:ln>
            <a:noFill/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Arial"/>
                <a:cs typeface="Arial"/>
              </a:rPr>
              <a:t>Allows for </a:t>
            </a:r>
            <a:r>
              <a:rPr lang="en-US" b="1" dirty="0" smtClean="0">
                <a:latin typeface="Arial"/>
                <a:cs typeface="Arial"/>
              </a:rPr>
              <a:t>greater consideration of the systems-level factors </a:t>
            </a:r>
            <a:r>
              <a:rPr lang="en-US" dirty="0" smtClean="0">
                <a:latin typeface="Arial"/>
                <a:cs typeface="Arial"/>
              </a:rPr>
              <a:t>impacting de-implementation of low value surgery</a:t>
            </a:r>
          </a:p>
        </p:txBody>
      </p:sp>
      <p:pic>
        <p:nvPicPr>
          <p:cNvPr id="8" name="Picture 7" descr="Signature-Vertical.eps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66"/>
          <a:stretch/>
        </p:blipFill>
        <p:spPr>
          <a:xfrm>
            <a:off x="10478055" y="241954"/>
            <a:ext cx="1534342" cy="874054"/>
          </a:xfrm>
          <a:prstGeom prst="rect">
            <a:avLst/>
          </a:prstGeom>
        </p:spPr>
      </p:pic>
      <p:sp>
        <p:nvSpPr>
          <p:cNvPr id="5" name="Content Placeholder 5"/>
          <p:cNvSpPr txBox="1">
            <a:spLocks/>
          </p:cNvSpPr>
          <p:nvPr/>
        </p:nvSpPr>
        <p:spPr>
          <a:xfrm>
            <a:off x="2045963" y="3192413"/>
            <a:ext cx="9771237" cy="1270786"/>
          </a:xfrm>
          <a:prstGeom prst="rect">
            <a:avLst/>
          </a:prstGeom>
          <a:ln>
            <a:solidFill>
              <a:srgbClr val="FFFFFF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b="1" dirty="0" smtClean="0">
                <a:latin typeface="Arial"/>
                <a:cs typeface="Arial"/>
              </a:rPr>
              <a:t>Increases the legitimacy and objectivity </a:t>
            </a:r>
            <a:r>
              <a:rPr lang="en-US" dirty="0" smtClean="0">
                <a:latin typeface="Arial"/>
                <a:cs typeface="Arial"/>
              </a:rPr>
              <a:t>of		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smtClean="0">
                <a:latin typeface="Arial"/>
                <a:cs typeface="Arial"/>
              </a:rPr>
              <a:t>de-implementation in light of the challenge of defining and designating value</a:t>
            </a:r>
          </a:p>
        </p:txBody>
      </p:sp>
      <p:sp>
        <p:nvSpPr>
          <p:cNvPr id="7" name="Content Placeholder 5"/>
          <p:cNvSpPr txBox="1">
            <a:spLocks/>
          </p:cNvSpPr>
          <p:nvPr/>
        </p:nvSpPr>
        <p:spPr>
          <a:xfrm>
            <a:off x="2045962" y="4933952"/>
            <a:ext cx="9788876" cy="968689"/>
          </a:xfrm>
          <a:prstGeom prst="rect">
            <a:avLst/>
          </a:prstGeom>
          <a:ln>
            <a:solidFill>
              <a:srgbClr val="FFFFFF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>
                <a:latin typeface="Arial"/>
                <a:cs typeface="Arial"/>
              </a:rPr>
              <a:t>Supports </a:t>
            </a:r>
            <a:r>
              <a:rPr lang="en-US" b="1" dirty="0" smtClean="0">
                <a:latin typeface="Arial"/>
                <a:cs typeface="Arial"/>
              </a:rPr>
              <a:t>new approaches to overcoming roadblocks</a:t>
            </a:r>
            <a:r>
              <a:rPr lang="en-US" dirty="0" smtClean="0">
                <a:latin typeface="Arial"/>
                <a:cs typeface="Arial"/>
              </a:rPr>
              <a:t> preventing the successful reduction of low value health care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3" name="Picture 2" descr="noun_think_2081048.p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63" b="13592"/>
          <a:stretch/>
        </p:blipFill>
        <p:spPr>
          <a:xfrm>
            <a:off x="123467" y="1658269"/>
            <a:ext cx="1710848" cy="1305445"/>
          </a:xfrm>
          <a:prstGeom prst="rect">
            <a:avLst/>
          </a:prstGeom>
        </p:spPr>
      </p:pic>
      <p:pic>
        <p:nvPicPr>
          <p:cNvPr id="4" name="Picture 3" descr="noun_success_2019727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76" t="12601" b="14051"/>
          <a:stretch/>
        </p:blipFill>
        <p:spPr>
          <a:xfrm>
            <a:off x="211650" y="4657266"/>
            <a:ext cx="1657935" cy="1358369"/>
          </a:xfrm>
          <a:prstGeom prst="rect">
            <a:avLst/>
          </a:prstGeom>
        </p:spPr>
      </p:pic>
      <p:pic>
        <p:nvPicPr>
          <p:cNvPr id="9" name="Picture 8" descr="noun_Justice_2397139.png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1" t="9499" r="9253" b="13456"/>
          <a:stretch/>
        </p:blipFill>
        <p:spPr>
          <a:xfrm>
            <a:off x="211651" y="3104844"/>
            <a:ext cx="1411009" cy="1287804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V="1">
            <a:off x="2069699" y="2986598"/>
            <a:ext cx="9431411" cy="22120"/>
          </a:xfrm>
          <a:prstGeom prst="line">
            <a:avLst/>
          </a:prstGeom>
          <a:ln w="38100" cmpd="sng">
            <a:solidFill>
              <a:srgbClr val="FFD816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128020" y="4573503"/>
            <a:ext cx="9431411" cy="22120"/>
          </a:xfrm>
          <a:prstGeom prst="line">
            <a:avLst/>
          </a:prstGeom>
          <a:ln w="38100" cmpd="sng">
            <a:solidFill>
              <a:srgbClr val="FFD816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8719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319</Words>
  <Application>Microsoft Macintosh PowerPoint</Application>
  <PresentationFormat>Custom</PresentationFormat>
  <Paragraphs>39</Paragraphs>
  <Slides>6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An Ethical Framework for  De-Implementation in Health Care</vt:lpstr>
      <vt:lpstr>An ethical imperative to reduce low value health care</vt:lpstr>
      <vt:lpstr>Applying a health systems framework to de-implementation</vt:lpstr>
      <vt:lpstr>5 Health Systems Ethical Principles of  De-Implementation</vt:lpstr>
      <vt:lpstr>5 Health Systems Ethical Principles of  De-Implementation</vt:lpstr>
      <vt:lpstr>Health Systems Ethics: A new perspective for thinking about de-implementation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2020-11-25T12:56:38Z</dcterms:created>
  <dcterms:modified xsi:type="dcterms:W3CDTF">2020-12-22T16:53:50Z</dcterms:modified>
</cp:coreProperties>
</file>