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519" r:id="rId2"/>
    <p:sldId id="520" r:id="rId3"/>
    <p:sldId id="522" r:id="rId4"/>
    <p:sldId id="524" r:id="rId5"/>
    <p:sldId id="525" r:id="rId6"/>
    <p:sldId id="535" r:id="rId7"/>
    <p:sldId id="537" r:id="rId8"/>
    <p:sldId id="536" r:id="rId9"/>
    <p:sldId id="527" r:id="rId10"/>
    <p:sldId id="528" r:id="rId11"/>
    <p:sldId id="502" r:id="rId12"/>
    <p:sldId id="505" r:id="rId13"/>
    <p:sldId id="503" r:id="rId14"/>
    <p:sldId id="513" r:id="rId15"/>
    <p:sldId id="538" r:id="rId16"/>
    <p:sldId id="532" r:id="rId17"/>
    <p:sldId id="539" r:id="rId18"/>
    <p:sldId id="530" r:id="rId19"/>
    <p:sldId id="531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rosoft Office User" initials="MOU" lastIdx="7" clrIdx="0"/>
  <p:cmAuthor id="1" name="Connie Chang" initials="MO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clrMru>
    <a:srgbClr val="FDD928"/>
    <a:srgbClr val="98AB54"/>
    <a:srgbClr val="F1B223"/>
    <a:srgbClr val="A1B558"/>
    <a:srgbClr val="4C97CF"/>
    <a:srgbClr val="00274C"/>
    <a:srgbClr val="0D57AA"/>
    <a:srgbClr val="31A3C1"/>
    <a:srgbClr val="2D3562"/>
    <a:srgbClr val="021B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96" autoAdjust="0"/>
    <p:restoredTop sz="60087" autoAdjust="0"/>
  </p:normalViewPr>
  <p:slideViewPr>
    <p:cSldViewPr snapToGrid="0" snapToObjects="1">
      <p:cViewPr>
        <p:scale>
          <a:sx n="64" d="100"/>
          <a:sy n="64" d="100"/>
        </p:scale>
        <p:origin x="168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4" d="100"/>
        <a:sy n="24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notesMaster" Target="notesMasters/notesMaster1.xml"/><Relationship Id="rId22" Type="http://schemas.openxmlformats.org/officeDocument/2006/relationships/handoutMaster" Target="handoutMasters/handoutMaster1.xml"/><Relationship Id="rId23" Type="http://schemas.openxmlformats.org/officeDocument/2006/relationships/commentAuthors" Target="commentAuthors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Presentation to The William Davidson Foundation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/>
              <a:t>March 4, 2015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01E178-2860-F04C-9D36-695E5B5E604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797081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Presentation to The William Davidson Foundation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/>
              <a:t>March 4, 2015</a:t>
            </a: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7966CE-BF58-904C-9551-3965C04059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5456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706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i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i="1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6995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 typeface="Arial" charset="0"/>
              <a:buChar char="•"/>
            </a:pPr>
            <a:endParaRPr lang="en-US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22703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dirty="0" smtClean="0"/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dirty="0" smtClean="0"/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825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lvl="1" indent="-171450">
              <a:buFont typeface="Arial" charset="0"/>
              <a:buChar char="•"/>
            </a:pPr>
            <a:endParaRPr lang="en-US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085850" lvl="2" indent="-171450">
              <a:buFont typeface="Arial" charset="0"/>
              <a:buChar char="•"/>
            </a:pPr>
            <a:endParaRPr lang="en-US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085850" lvl="2" indent="-171450">
              <a:buFont typeface="Arial" charset="0"/>
              <a:buChar char="•"/>
            </a:pPr>
            <a:endParaRPr lang="en-US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085850" lvl="2" indent="-171450">
              <a:buFont typeface="Arial" charset="0"/>
              <a:buChar char="•"/>
            </a:pPr>
            <a:endParaRPr lang="en-US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085850" lvl="2" indent="-171450">
              <a:buFont typeface="Arial" charset="0"/>
              <a:buChar char="•"/>
            </a:pPr>
            <a:endParaRPr lang="en-US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085850" lvl="2" indent="-171450">
              <a:buFont typeface="Arial" charset="0"/>
              <a:buChar char="•"/>
            </a:pPr>
            <a:endParaRPr lang="en-US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085850" lvl="2" indent="-171450">
              <a:buFont typeface="Arial" charset="0"/>
              <a:buChar char="•"/>
            </a:pPr>
            <a:endParaRPr lang="en-US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>
              <a:buFont typeface="Arial" charset="0"/>
              <a:buChar char="•"/>
            </a:pPr>
            <a:endParaRPr lang="en-US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charset="0"/>
              <a:buChar char="•"/>
            </a:pPr>
            <a:endParaRPr lang="en-US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628650" lvl="1" indent="-171450">
              <a:buFont typeface="Arial" charset="0"/>
              <a:buChar char="•"/>
            </a:pPr>
            <a:endParaRPr lang="en-US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i="1" dirty="0" smtClean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0663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28650" marR="0" lvl="1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b="1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7251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Aspiration</a:t>
            </a:r>
            <a:r>
              <a:rPr lang="en-US" baseline="0" dirty="0" smtClean="0"/>
              <a:t> (</a:t>
            </a:r>
            <a:r>
              <a:rPr lang="en-US" dirty="0" smtClean="0"/>
              <a:t>55: 40)</a:t>
            </a:r>
          </a:p>
          <a:p>
            <a:pPr marL="171450" indent="-171450">
              <a:buFont typeface="Arial" charset="0"/>
              <a:buChar char="•"/>
            </a:pPr>
            <a:r>
              <a:rPr lang="en-US" dirty="0" smtClean="0"/>
              <a:t>Aspiration and stent (1:18:82)</a:t>
            </a:r>
            <a:endParaRPr lang="en-US" baseline="0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500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4793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8761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r>
              <a:rPr lang="en-US" dirty="0" smtClean="0"/>
              <a:t>Clot Buster</a:t>
            </a:r>
            <a:r>
              <a:rPr lang="en-US" baseline="0" dirty="0" smtClean="0"/>
              <a:t> (2:12:56) </a:t>
            </a:r>
          </a:p>
          <a:p>
            <a:pPr marL="171450" indent="-171450">
              <a:buFont typeface="Arial" charset="0"/>
              <a:buChar char="•"/>
            </a:pPr>
            <a:r>
              <a:rPr lang="en-US" sz="1200" b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3:18:73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327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7652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9994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044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US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r>
              <a:rPr lang="en-US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80515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9413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charset="0"/>
              <a:buChar char="•"/>
              <a:tabLst/>
              <a:defRPr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20117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05452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176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Presentation to The William Davidson Foundation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March 4, 2015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966CE-BF58-904C-9551-3965C04059CC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684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245" y="6040261"/>
            <a:ext cx="2133600" cy="365125"/>
          </a:xfrm>
          <a:prstGeom prst="rect">
            <a:avLst/>
          </a:prstGeom>
        </p:spPr>
        <p:txBody>
          <a:bodyPr/>
          <a:lstStyle/>
          <a:p>
            <a:fld id="{01D3ECEE-36FD-6943-965A-AB0D62BCD6AD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7169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616D119-B1AD-1549-92D7-664D5BD9FBD5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681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5956" y="6017683"/>
            <a:ext cx="2133600" cy="365125"/>
          </a:xfrm>
          <a:prstGeom prst="rect">
            <a:avLst/>
          </a:prstGeom>
        </p:spPr>
        <p:txBody>
          <a:bodyPr/>
          <a:lstStyle/>
          <a:p>
            <a:fld id="{2D88A4B3-FD5D-3945-AFEF-2E086CDC92AE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1731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911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6764BA-5486-3541-BB80-959483ED45DD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722" y="88900"/>
            <a:ext cx="2084832" cy="359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549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32AB59C-148F-9740-A582-FD93010F778A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ECBABF0C-3F81-4744-BE1D-D65D8A8236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069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E15147C-9A53-2643-83C3-1A3554FC2EA5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268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F809089-36B0-1E4F-BCB6-EEC875592A32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0884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0904594-70F8-1147-BFE9-3469EA87FC6C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69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E2234A2-C94E-E746-8D01-6091809B6C15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001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937541D-2763-3544-85D7-8C4236BA61EE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63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337408-2340-BE47-9ABC-9FEDE831A205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A404D6C-6492-8241-8393-18FDCE4D92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574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2347" y="753751"/>
            <a:ext cx="7372518" cy="571011"/>
          </a:xfrm>
        </p:spPr>
        <p:txBody>
          <a:bodyPr>
            <a:noAutofit/>
          </a:bodyPr>
          <a:lstStyle>
            <a:lvl1pPr algn="ctr"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19505" y="1542110"/>
            <a:ext cx="6113794" cy="63976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19505" y="2181872"/>
            <a:ext cx="6113794" cy="3951288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E6D35E8-5CC5-6743-A754-C1B22FBB0FA5}" type="datetime1">
              <a:rPr lang="en-US" smtClean="0"/>
              <a:t>11/19/19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9577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339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6853394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3205371" y="6392108"/>
            <a:ext cx="283982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CBABF0C-3F81-4744-BE1D-D65D8A8236AE}" type="slidenum">
              <a:rPr lang="en-US" sz="1400" smtClean="0">
                <a:solidFill>
                  <a:schemeClr val="bg1">
                    <a:lumMod val="65000"/>
                  </a:schemeClr>
                </a:solidFill>
              </a:rPr>
              <a:pPr algn="ctr"/>
              <a:t>‹#›</a:t>
            </a:fld>
            <a:endParaRPr lang="en-US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4" y="6376811"/>
            <a:ext cx="2363927" cy="407812"/>
          </a:xfrm>
          <a:prstGeom prst="rect">
            <a:avLst/>
          </a:prstGeom>
        </p:spPr>
      </p:pic>
      <p:pic>
        <p:nvPicPr>
          <p:cNvPr id="9" name="Picture 8" descr="C:\Documents and Settings\mmarisa\Local Settings\Temp\Temporary Directory 7 for Medical-School-signatures[1].zip\Medical School_signatures\Medical School-stationery-sig.png"/>
          <p:cNvPicPr/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489" y="5791200"/>
            <a:ext cx="22860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889" y="6265801"/>
            <a:ext cx="2427111" cy="509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427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53" r:id="rId12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tif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4" Type="http://schemas.openxmlformats.org/officeDocument/2006/relationships/image" Target="../media/image7.tiff"/><Relationship Id="rId5" Type="http://schemas.openxmlformats.org/officeDocument/2006/relationships/image" Target="../media/image8.tif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4" Type="http://schemas.openxmlformats.org/officeDocument/2006/relationships/image" Target="../media/image9.tiff"/><Relationship Id="rId5" Type="http://schemas.openxmlformats.org/officeDocument/2006/relationships/image" Target="../media/image10.tif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4" Type="http://schemas.openxmlformats.org/officeDocument/2006/relationships/notesSlide" Target="../notesSlides/notesSlide7.xml"/><Relationship Id="rId5" Type="http://schemas.openxmlformats.org/officeDocument/2006/relationships/image" Target="../media/image11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4" Type="http://schemas.openxmlformats.org/officeDocument/2006/relationships/image" Target="../media/image13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0.xml"/><Relationship Id="rId5" Type="http://schemas.openxmlformats.org/officeDocument/2006/relationships/image" Target="../media/image11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4" Type="http://schemas.openxmlformats.org/officeDocument/2006/relationships/image" Target="../media/image16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902075"/>
            <a:ext cx="6400800" cy="1752600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US" dirty="0" smtClean="0"/>
              <a:t>Miranda Ajulufoh </a:t>
            </a:r>
          </a:p>
          <a:p>
            <a:pPr algn="l"/>
            <a:r>
              <a:rPr lang="en-US" b="1" dirty="0" smtClean="0"/>
              <a:t>Advisor</a:t>
            </a:r>
            <a:r>
              <a:rPr lang="en-US" dirty="0" smtClean="0"/>
              <a:t>:</a:t>
            </a:r>
            <a:r>
              <a:rPr lang="en-US" dirty="0"/>
              <a:t> </a:t>
            </a:r>
            <a:r>
              <a:rPr lang="en-US" dirty="0" smtClean="0"/>
              <a:t>Dr. </a:t>
            </a:r>
            <a:r>
              <a:rPr lang="en-US" dirty="0" err="1" smtClean="0"/>
              <a:t>Savastano</a:t>
            </a:r>
            <a:r>
              <a:rPr lang="en-US" dirty="0" smtClean="0"/>
              <a:t> </a:t>
            </a:r>
          </a:p>
          <a:p>
            <a:pPr algn="l"/>
            <a:r>
              <a:rPr lang="en-US" b="1" dirty="0" smtClean="0"/>
              <a:t>Team</a:t>
            </a:r>
            <a:r>
              <a:rPr lang="en-US" dirty="0" smtClean="0"/>
              <a:t>: Dr. </a:t>
            </a:r>
            <a:r>
              <a:rPr lang="en-US" dirty="0" err="1" smtClean="0"/>
              <a:t>Savastano</a:t>
            </a:r>
            <a:r>
              <a:rPr lang="en-US" dirty="0" smtClean="0"/>
              <a:t>, </a:t>
            </a:r>
            <a:r>
              <a:rPr lang="en-US" dirty="0"/>
              <a:t>Dr. </a:t>
            </a:r>
            <a:r>
              <a:rPr lang="en-US" dirty="0" smtClean="0"/>
              <a:t>Pandey, Dr</a:t>
            </a:r>
            <a:r>
              <a:rPr lang="en-US" dirty="0"/>
              <a:t>. </a:t>
            </a:r>
            <a:r>
              <a:rPr lang="en-US" dirty="0" smtClean="0"/>
              <a:t>Shih</a:t>
            </a:r>
            <a:r>
              <a:rPr lang="en-US" dirty="0"/>
              <a:t>, </a:t>
            </a:r>
            <a:r>
              <a:rPr lang="en-US" dirty="0" smtClean="0"/>
              <a:t>Yang Liu, </a:t>
            </a:r>
            <a:r>
              <a:rPr lang="en-US" dirty="0" err="1" smtClean="0"/>
              <a:t>Yihao</a:t>
            </a:r>
            <a:r>
              <a:rPr lang="en-US" dirty="0" smtClean="0"/>
              <a:t> </a:t>
            </a:r>
            <a:r>
              <a:rPr lang="en-US" dirty="0"/>
              <a:t>Zheng, </a:t>
            </a:r>
            <a:r>
              <a:rPr lang="en-US" dirty="0" smtClean="0"/>
              <a:t>and Jeff </a:t>
            </a:r>
            <a:r>
              <a:rPr lang="en-US" dirty="0" err="1" smtClean="0"/>
              <a:t>Plott</a:t>
            </a:r>
            <a:endParaRPr lang="en-US" dirty="0" smtClean="0"/>
          </a:p>
        </p:txBody>
      </p:sp>
      <p:pic>
        <p:nvPicPr>
          <p:cNvPr id="1026" name="Picture 2" descr="mage result for clot bus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541" y="0"/>
            <a:ext cx="2681717" cy="268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9735" y="1946704"/>
            <a:ext cx="7102664" cy="147002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 smtClean="0"/>
              <a:t>“The Vortex Catheter”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861011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-707065" y="163313"/>
            <a:ext cx="1055813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alibri"/>
              </a:rPr>
              <a:t>Acute Ischemic Stroke</a:t>
            </a:r>
            <a:endParaRPr sz="4000" b="1" dirty="0"/>
          </a:p>
        </p:txBody>
      </p:sp>
      <p:sp>
        <p:nvSpPr>
          <p:cNvPr id="81" name="TextShape 2"/>
          <p:cNvSpPr txBox="1"/>
          <p:nvPr/>
        </p:nvSpPr>
        <p:spPr>
          <a:xfrm>
            <a:off x="98258" y="2063121"/>
            <a:ext cx="4283242" cy="4788867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>
              <a:buFont typeface="Arial" charset="0"/>
              <a:buChar char="•"/>
            </a:pPr>
            <a:r>
              <a:rPr lang="en-US" sz="2000" dirty="0" smtClean="0"/>
              <a:t>Affects more than 795,000 </a:t>
            </a:r>
            <a:r>
              <a:rPr lang="en-US" sz="2000" dirty="0"/>
              <a:t>people in U.S. </a:t>
            </a:r>
            <a:r>
              <a:rPr lang="en-US" sz="2000" dirty="0" smtClean="0"/>
              <a:t>a year</a:t>
            </a:r>
            <a:endParaRPr lang="en-US" sz="2000" dirty="0" smtClean="0">
              <a:latin typeface="Calibri"/>
            </a:endParaRPr>
          </a:p>
          <a:p>
            <a:pPr marL="800100" lvl="1" indent="-342900">
              <a:buFont typeface="Arial" charset="0"/>
              <a:buChar char="•"/>
            </a:pPr>
            <a:r>
              <a:rPr lang="en-US" sz="2000" dirty="0" smtClean="0">
                <a:latin typeface="Calibri"/>
              </a:rPr>
              <a:t>87% of all strokes are ischemic strokes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dirty="0"/>
              <a:t>5</a:t>
            </a:r>
            <a:r>
              <a:rPr lang="en-US" sz="2000" baseline="30000" dirty="0"/>
              <a:t>th</a:t>
            </a:r>
            <a:r>
              <a:rPr lang="en-US" sz="2000" dirty="0"/>
              <a:t> leading cause of death in </a:t>
            </a:r>
            <a:r>
              <a:rPr lang="en-US" sz="2000" dirty="0" smtClean="0"/>
              <a:t>U.S</a:t>
            </a:r>
            <a:endParaRPr lang="en-US" sz="2000" dirty="0" smtClean="0">
              <a:latin typeface="Calibri"/>
            </a:endParaRPr>
          </a:p>
          <a:p>
            <a:pPr marL="342900" indent="-342900">
              <a:lnSpc>
                <a:spcPct val="100000"/>
              </a:lnSpc>
              <a:buFont typeface="Arial" charset="0"/>
              <a:buChar char="•"/>
            </a:pPr>
            <a:r>
              <a:rPr lang="en-US" sz="2000" dirty="0" smtClean="0">
                <a:latin typeface="Calibri"/>
              </a:rPr>
              <a:t>Significant cause of long-term disability </a:t>
            </a:r>
          </a:p>
          <a:p>
            <a:pPr marL="342900" indent="-342900">
              <a:lnSpc>
                <a:spcPct val="100000"/>
              </a:lnSpc>
              <a:buFont typeface="Arial" charset="0"/>
              <a:buChar char="•"/>
            </a:pPr>
            <a:r>
              <a:rPr lang="en-US" sz="2000" dirty="0" smtClean="0">
                <a:latin typeface="Calibri"/>
              </a:rPr>
              <a:t>C</a:t>
            </a:r>
            <a:r>
              <a:rPr lang="en-US" sz="2000" strike="noStrike" dirty="0" smtClean="0">
                <a:latin typeface="Calibri"/>
              </a:rPr>
              <a:t>osts the nation $34 billion annually </a:t>
            </a:r>
            <a:endParaRPr sz="2000" dirty="0"/>
          </a:p>
        </p:txBody>
      </p:sp>
      <p:pic>
        <p:nvPicPr>
          <p:cNvPr id="1026" name="Picture 2" descr="mage result for ischemic strok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1305953"/>
            <a:ext cx="4762500" cy="407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39420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269173" y="-38079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alibri"/>
              </a:rPr>
              <a:t>Evolution of Endovascular Therapy</a:t>
            </a:r>
            <a:endParaRPr sz="4000" b="1" dirty="0"/>
          </a:p>
        </p:txBody>
      </p:sp>
      <p:sp>
        <p:nvSpPr>
          <p:cNvPr id="9" name="AutoShape 2" descr="mage result for clot dissolving drugs to mechanical thrombectomy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703" y="1104561"/>
            <a:ext cx="6012748" cy="473261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-3282214" y="6858000"/>
            <a:ext cx="160934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2" name="TextBox 1"/>
          <p:cNvSpPr txBox="1"/>
          <p:nvPr/>
        </p:nvSpPr>
        <p:spPr>
          <a:xfrm>
            <a:off x="-4357991" y="16342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383793" y="1060710"/>
            <a:ext cx="3138920" cy="3308090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422466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269173" y="-38079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</a:rPr>
              <a:t>Current Standard of Care</a:t>
            </a:r>
            <a:endParaRPr lang="en-US" sz="4000" b="1" dirty="0"/>
          </a:p>
        </p:txBody>
      </p:sp>
      <p:sp>
        <p:nvSpPr>
          <p:cNvPr id="9" name="AutoShape 2" descr="mage result for clot dissolving drugs to mechanical thrombectomy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703" y="1104561"/>
            <a:ext cx="6012748" cy="473261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563942" y="876321"/>
            <a:ext cx="3933762" cy="4960854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965697" y="2676143"/>
            <a:ext cx="3933762" cy="1835586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4497704" y="1104560"/>
            <a:ext cx="3138920" cy="1571583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145" y="1332801"/>
            <a:ext cx="3276600" cy="3911600"/>
          </a:xfrm>
          <a:prstGeom prst="rect">
            <a:avLst/>
          </a:prstGeom>
        </p:spPr>
      </p:pic>
      <p:cxnSp>
        <p:nvCxnSpPr>
          <p:cNvPr id="15" name="Elbow Connector 14"/>
          <p:cNvCxnSpPr/>
          <p:nvPr/>
        </p:nvCxnSpPr>
        <p:spPr>
          <a:xfrm rot="10800000" flipV="1">
            <a:off x="4012795" y="2680307"/>
            <a:ext cx="2033831" cy="1216588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5658" y="3676061"/>
            <a:ext cx="1422400" cy="261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10744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269173" y="-38079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</a:rPr>
              <a:t>Current Standard of Care</a:t>
            </a:r>
            <a:endParaRPr lang="en-US" sz="4000" b="1" dirty="0"/>
          </a:p>
        </p:txBody>
      </p:sp>
      <p:sp>
        <p:nvSpPr>
          <p:cNvPr id="9" name="AutoShape 2" descr="mage result for clot dissolving drugs to mechanical thrombectomy"/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703" y="1104561"/>
            <a:ext cx="6012748" cy="473261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383793" y="2676144"/>
            <a:ext cx="3138920" cy="1556222"/>
          </a:xfrm>
          <a:prstGeom prst="rect">
            <a:avLst/>
          </a:prstGeom>
          <a:solidFill>
            <a:srgbClr val="FFFF00">
              <a:alpha val="15000"/>
            </a:srgbClr>
          </a:solidFill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07662" y="1138175"/>
            <a:ext cx="4076131" cy="4372335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3727403" y="1104561"/>
            <a:ext cx="4076131" cy="1571584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863" y="2062396"/>
            <a:ext cx="3206481" cy="3899239"/>
          </a:xfrm>
          <a:prstGeom prst="rect">
            <a:avLst/>
          </a:prstGeom>
        </p:spPr>
      </p:pic>
      <p:cxnSp>
        <p:nvCxnSpPr>
          <p:cNvPr id="3" name="Elbow Connector 2"/>
          <p:cNvCxnSpPr/>
          <p:nvPr/>
        </p:nvCxnSpPr>
        <p:spPr>
          <a:xfrm rot="10800000" flipV="1">
            <a:off x="3938646" y="4232366"/>
            <a:ext cx="2225850" cy="757645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7861" y="1138175"/>
            <a:ext cx="8382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8155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4887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Clinical Challenges of Current </a:t>
            </a:r>
            <a:r>
              <a:rPr lang="en-US" b="1" dirty="0" smtClean="0"/>
              <a:t>Devices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Low recanalization rates, delayed time to reperfusion, increased cost, poor patient outcomes </a:t>
            </a:r>
          </a:p>
          <a:p>
            <a:r>
              <a:rPr lang="en-US" u="sng" dirty="0" smtClean="0"/>
              <a:t>Pertinent Challenges </a:t>
            </a:r>
          </a:p>
          <a:p>
            <a:pPr lvl="1"/>
            <a:r>
              <a:rPr lang="en-US" dirty="0" smtClean="0"/>
              <a:t>Tortuous cerebral vasculature </a:t>
            </a:r>
          </a:p>
          <a:p>
            <a:pPr lvl="1"/>
            <a:r>
              <a:rPr lang="en-US" dirty="0" smtClean="0"/>
              <a:t>Difficulties with large/stiff clots</a:t>
            </a:r>
          </a:p>
          <a:p>
            <a:pPr lvl="1"/>
            <a:r>
              <a:rPr lang="en-US" dirty="0" smtClean="0"/>
              <a:t>Multiple passes </a:t>
            </a:r>
          </a:p>
          <a:p>
            <a:pPr lvl="1"/>
            <a:r>
              <a:rPr lang="en-US" dirty="0" smtClean="0"/>
              <a:t>Procedural Complications: catheters jamming, vessel damage, distal clot embolization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55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-384464" y="62345"/>
            <a:ext cx="9912927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smtClean="0"/>
              <a:t>Current Devices In Action</a:t>
            </a:r>
            <a:endParaRPr lang="en-US" sz="4000" b="1" dirty="0"/>
          </a:p>
        </p:txBody>
      </p:sp>
      <p:pic>
        <p:nvPicPr>
          <p:cNvPr id="4" name="ClotBusterDemo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4749" y="902528"/>
            <a:ext cx="8500533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68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36604" y="301895"/>
            <a:ext cx="9705109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/>
              <a:t>The Proposed Solution: “The Vortex Catheter” 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6853394" cy="4525963"/>
          </a:xfrm>
        </p:spPr>
        <p:txBody>
          <a:bodyPr/>
          <a:lstStyle/>
          <a:p>
            <a:r>
              <a:rPr lang="en-US" dirty="0" smtClean="0"/>
              <a:t>An aspirating catheter with a rotating wire shaft that fragments the clot as it is being sucked into the catheter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936" y="3353978"/>
            <a:ext cx="4826971" cy="287972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20936" y="3353978"/>
            <a:ext cx="4886660" cy="8517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20935" y="3599556"/>
            <a:ext cx="1296963" cy="8955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40000" dist="23000" dir="5400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5951" y="2984565"/>
            <a:ext cx="4459648" cy="1212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2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630179" y="152400"/>
            <a:ext cx="10328155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 Scientific </a:t>
            </a:r>
            <a:r>
              <a:rPr lang="en-US" sz="4000" b="1" dirty="0" smtClean="0"/>
              <a:t>Research: Clot Analogs</a:t>
            </a:r>
            <a:endParaRPr lang="en-US" sz="4000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517" y="1085089"/>
            <a:ext cx="6553200" cy="474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14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145303" y="0"/>
            <a:ext cx="6853394" cy="1143000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smtClean="0"/>
              <a:t>“The Vortex Catheter” In Action</a:t>
            </a:r>
            <a:endParaRPr lang="en-US" sz="4000" b="1" dirty="0"/>
          </a:p>
        </p:txBody>
      </p:sp>
      <p:pic>
        <p:nvPicPr>
          <p:cNvPr id="3" name="ClotBusterDemo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1733" y="823016"/>
            <a:ext cx="8500533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522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318052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alibri"/>
              </a:rPr>
              <a:t>Value </a:t>
            </a:r>
            <a:r>
              <a:rPr lang="en-US" sz="4000" b="1" dirty="0">
                <a:solidFill>
                  <a:srgbClr val="000000"/>
                </a:solidFill>
                <a:latin typeface="Calibri"/>
              </a:rPr>
              <a:t>Proposition</a:t>
            </a:r>
            <a:endParaRPr sz="4000" b="1" dirty="0"/>
          </a:p>
        </p:txBody>
      </p:sp>
      <p:sp>
        <p:nvSpPr>
          <p:cNvPr id="81" name="TextShape 2"/>
          <p:cNvSpPr txBox="1"/>
          <p:nvPr/>
        </p:nvSpPr>
        <p:spPr>
          <a:xfrm>
            <a:off x="457200" y="1417320"/>
            <a:ext cx="8229240" cy="3367331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Removes large/stiff clots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One catheter solution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One </a:t>
            </a:r>
            <a:r>
              <a:rPr lang="en-US" sz="3200" dirty="0"/>
              <a:t>pass complete </a:t>
            </a:r>
            <a:r>
              <a:rPr lang="en-US" sz="3200" dirty="0" smtClean="0"/>
              <a:t>recanalization 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Navigate through tortuous anatomy</a:t>
            </a:r>
            <a:endParaRPr lang="en-US" sz="3200" dirty="0"/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Minimal distal </a:t>
            </a:r>
            <a:r>
              <a:rPr lang="en-US" sz="3200" dirty="0"/>
              <a:t>embolization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Minimal vessel </a:t>
            </a:r>
            <a:r>
              <a:rPr lang="en-US" sz="3200" dirty="0"/>
              <a:t>damage </a:t>
            </a:r>
            <a:endParaRPr lang="en-US" sz="3200" dirty="0" smtClean="0"/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Minimal clogging</a:t>
            </a:r>
          </a:p>
          <a:p>
            <a:pPr marL="457200" indent="-457200">
              <a:buFont typeface="Arial" charset="0"/>
              <a:buChar char="•"/>
            </a:pPr>
            <a:r>
              <a:rPr lang="en-US" sz="3200" dirty="0" smtClean="0"/>
              <a:t>Simple to use</a:t>
            </a:r>
          </a:p>
          <a:p>
            <a:pPr marL="457200" indent="-457200">
              <a:buFont typeface="Arial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4135413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457200" y="54547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alibri"/>
              </a:rPr>
              <a:t>Customer </a:t>
            </a:r>
            <a:r>
              <a:rPr lang="en-US" sz="4000" b="1" dirty="0">
                <a:solidFill>
                  <a:srgbClr val="000000"/>
                </a:solidFill>
                <a:latin typeface="Calibri"/>
              </a:rPr>
              <a:t>Discovery</a:t>
            </a:r>
            <a:endParaRPr sz="4000" b="1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0162102"/>
              </p:ext>
            </p:extLst>
          </p:nvPr>
        </p:nvGraphicFramePr>
        <p:xfrm>
          <a:off x="810812" y="1197187"/>
          <a:ext cx="7522016" cy="45720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8980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7322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770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Stakeholder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Interview</a:t>
                      </a:r>
                      <a:r>
                        <a:rPr lang="en-US" baseline="0" dirty="0"/>
                        <a:t> Summary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92673">
                <a:tc>
                  <a:txBody>
                    <a:bodyPr/>
                    <a:lstStyle/>
                    <a:p>
                      <a:r>
                        <a:rPr lang="en-US" i="0" dirty="0" smtClean="0"/>
                        <a:t>Neurosurgeon</a:t>
                      </a:r>
                      <a:endParaRPr lang="en-US" i="0" baseline="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i="0" dirty="0" smtClean="0"/>
                        <a:t>Patients with more tortuous anatomy or tandem</a:t>
                      </a:r>
                      <a:r>
                        <a:rPr lang="en-US" i="0" baseline="0" dirty="0" smtClean="0"/>
                        <a:t> lesions are more difficult to </a:t>
                      </a:r>
                      <a:r>
                        <a:rPr lang="en-US" i="0" baseline="0" dirty="0" err="1" smtClean="0"/>
                        <a:t>revascularize</a:t>
                      </a:r>
                      <a:endParaRPr lang="en-US" i="0" baseline="0" dirty="0" smtClean="0"/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i="0" baseline="0" dirty="0" smtClean="0"/>
                        <a:t>Often requires 1-3 passes using preferred procedure/device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i="0" baseline="0" dirty="0" smtClean="0"/>
                        <a:t>Procedure can take longer to complete with tandem lesions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i="0" baseline="0" dirty="0" smtClean="0"/>
                        <a:t>There is always a risk of distal embolization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i="0" baseline="0" dirty="0" smtClean="0"/>
                        <a:t>Even with good revascularization, there is still a disconnect between level of revascularization and long-term outcome of patients (via Rankin score)</a:t>
                      </a:r>
                    </a:p>
                    <a:p>
                      <a:pPr marL="285750" indent="-285750">
                        <a:buFont typeface="Arial"/>
                        <a:buChar char="•"/>
                      </a:pPr>
                      <a:r>
                        <a:rPr lang="en-US" i="0" baseline="0" dirty="0" smtClean="0"/>
                        <a:t>Desire a quick and easy to use device b/c stroke is serious and needs to be treated acutely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92673">
                <a:tc>
                  <a:txBody>
                    <a:bodyPr/>
                    <a:lstStyle/>
                    <a:p>
                      <a:r>
                        <a:rPr lang="en-US" i="0" baseline="0" dirty="0" smtClean="0"/>
                        <a:t>Interventional Radiologists</a:t>
                      </a:r>
                      <a:endParaRPr lang="en-US" i="0" baseline="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285750" indent="-285750">
                        <a:buFont typeface="Arial"/>
                        <a:buChar char="•"/>
                      </a:pPr>
                      <a:endParaRPr lang="en-US" i="1" baseline="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8872857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TextShape 1"/>
          <p:cNvSpPr txBox="1"/>
          <p:nvPr/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>
              <a:lnSpc>
                <a:spcPct val="100000"/>
              </a:lnSpc>
            </a:pPr>
            <a:r>
              <a:rPr lang="en-US" sz="4000" b="1" dirty="0" smtClean="0">
                <a:solidFill>
                  <a:srgbClr val="000000"/>
                </a:solidFill>
                <a:latin typeface="Calibri"/>
              </a:rPr>
              <a:t>Stakeholders</a:t>
            </a:r>
            <a:endParaRPr sz="4000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76423"/>
              </p:ext>
            </p:extLst>
          </p:nvPr>
        </p:nvGraphicFramePr>
        <p:xfrm>
          <a:off x="584656" y="1915160"/>
          <a:ext cx="7974328" cy="182880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02024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540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Stakeholder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Value Proposition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9230">
                <a:tc>
                  <a:txBody>
                    <a:bodyPr/>
                    <a:lstStyle/>
                    <a:p>
                      <a:r>
                        <a:rPr lang="en-US" dirty="0" smtClean="0"/>
                        <a:t>Neurosurgeon</a:t>
                      </a:r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en-US" dirty="0" smtClean="0"/>
                        <a:t>Can navigate through torturous</a:t>
                      </a:r>
                      <a:r>
                        <a:rPr lang="en-US" baseline="0" dirty="0" smtClean="0"/>
                        <a:t> anatomy to reach the clot</a:t>
                      </a:r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en-US" baseline="0" dirty="0" smtClean="0"/>
                        <a:t>Remove large/stiff clots</a:t>
                      </a:r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r>
                        <a:rPr lang="en-US" baseline="0" dirty="0" smtClean="0"/>
                        <a:t>Only one pass = easy to use = faster procedure time </a:t>
                      </a:r>
                    </a:p>
                    <a:p>
                      <a:pPr marL="285750" marR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r>
                        <a:rPr lang="en-US" dirty="0" smtClean="0"/>
                        <a:t>Reduction in distal embolization/vessel</a:t>
                      </a:r>
                      <a:r>
                        <a:rPr lang="en-US" baseline="0" dirty="0" smtClean="0"/>
                        <a:t> damage/clogging = improved patient outcome</a:t>
                      </a:r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99230">
                <a:tc>
                  <a:txBody>
                    <a:bodyPr/>
                    <a:lstStyle/>
                    <a:p>
                      <a:r>
                        <a:rPr lang="en-US" dirty="0" smtClean="0"/>
                        <a:t>Interventional Radiologists </a:t>
                      </a:r>
                      <a:endParaRPr 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9476381"/>
      </p:ext>
    </p:extLst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8912" y="301244"/>
            <a:ext cx="685339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/>
              <a:t>Market </a:t>
            </a:r>
            <a:r>
              <a:rPr lang="en-US" sz="4000" b="1" dirty="0" smtClean="0"/>
              <a:t>Size</a:t>
            </a:r>
            <a:endParaRPr lang="en-US" sz="4000" b="1" i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7309" y="1610893"/>
            <a:ext cx="8356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dirty="0" smtClean="0"/>
              <a:t>Mechanical </a:t>
            </a:r>
            <a:r>
              <a:rPr lang="en-US" dirty="0" err="1" smtClean="0"/>
              <a:t>thrombectomy</a:t>
            </a:r>
            <a:r>
              <a:rPr lang="en-US" dirty="0" smtClean="0"/>
              <a:t> devices market value: $1040 million in 2018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dirty="0"/>
              <a:t>E</a:t>
            </a:r>
            <a:r>
              <a:rPr lang="en-US" dirty="0" smtClean="0"/>
              <a:t>xpected to reach $1600 million by the end of 2025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dirty="0"/>
              <a:t>G</a:t>
            </a:r>
            <a:r>
              <a:rPr lang="en-US" dirty="0" smtClean="0"/>
              <a:t>rowing at a CAGR of 5.6% during 2019-2025</a:t>
            </a:r>
          </a:p>
          <a:p>
            <a:pPr marL="285750" indent="-285750">
              <a:buFont typeface="Arial" charset="0"/>
              <a:buChar char="•"/>
            </a:pPr>
            <a:endParaRPr lang="en-US" dirty="0" smtClean="0"/>
          </a:p>
          <a:p>
            <a:pPr marL="285750" indent="-285750">
              <a:buFont typeface="Arial" charset="0"/>
              <a:buChar char="•"/>
            </a:pPr>
            <a:r>
              <a:rPr lang="en-US" dirty="0" smtClean="0"/>
              <a:t>Factors contributing to growing market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dirty="0" smtClean="0"/>
              <a:t>Growing target population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dirty="0" smtClean="0"/>
              <a:t>Increased demand for minimally invasive surgeries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dirty="0" smtClean="0"/>
              <a:t>Favorable medical reimbursements 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dirty="0" smtClean="0"/>
              <a:t>Ongoing technological advancements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4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/>
              <a:t>Exit Strategy 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Medtronic acquired Lazarus</a:t>
            </a:r>
          </a:p>
          <a:p>
            <a:pPr lvl="1"/>
            <a:r>
              <a:rPr lang="en-US" dirty="0" smtClean="0"/>
              <a:t>$100M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r>
              <a:rPr lang="en-US" dirty="0" smtClean="0"/>
              <a:t>J&amp;J acquired </a:t>
            </a:r>
            <a:r>
              <a:rPr lang="en-US" dirty="0" err="1" smtClean="0"/>
              <a:t>Neuravi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$500M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9966" y="1600200"/>
            <a:ext cx="3401256" cy="17006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9024" y="3483390"/>
            <a:ext cx="3522198" cy="176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8944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526" y="945927"/>
            <a:ext cx="8352438" cy="446096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60133" y="4622800"/>
            <a:ext cx="1076761" cy="361577"/>
          </a:xfrm>
          <a:prstGeom prst="rect">
            <a:avLst/>
          </a:prstGeom>
          <a:solidFill>
            <a:schemeClr val="accent3"/>
          </a:solidFill>
          <a:ln>
            <a:solidFill>
              <a:srgbClr val="98AB5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10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3305" y="254760"/>
            <a:ext cx="685339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What is still unknown?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Standardized protocol for realistic in-vitro clots</a:t>
            </a:r>
          </a:p>
          <a:p>
            <a:r>
              <a:rPr lang="en-US" dirty="0" smtClean="0"/>
              <a:t>Improved revascularization (TICI score) = improved long-term clinical outcome</a:t>
            </a:r>
          </a:p>
          <a:p>
            <a:r>
              <a:rPr lang="en-US" dirty="0" smtClean="0"/>
              <a:t>Strategy expansion to DVT/PE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59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245" y="274638"/>
            <a:ext cx="6853394" cy="114300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The Team </a:t>
            </a:r>
            <a:endParaRPr lang="en-US" sz="4000" b="1" dirty="0"/>
          </a:p>
        </p:txBody>
      </p:sp>
      <p:pic>
        <p:nvPicPr>
          <p:cNvPr id="3" name="Picture 2" descr="https://medicine.umich.edu/sites/default/files/savastano_award_team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604" y="1417638"/>
            <a:ext cx="6092677" cy="40056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661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/>
              <a:t>Questions</a:t>
            </a:r>
            <a:endParaRPr lang="en-US" sz="4000" b="1" dirty="0"/>
          </a:p>
        </p:txBody>
      </p:sp>
      <p:pic>
        <p:nvPicPr>
          <p:cNvPr id="3" name="Picture 4" descr="mage result for questions symb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337" y="601580"/>
            <a:ext cx="4860757" cy="486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98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29376</TotalTime>
  <Words>650</Words>
  <Application>Microsoft Macintosh PowerPoint</Application>
  <PresentationFormat>On-screen Show (4:3)</PresentationFormat>
  <Paragraphs>154</Paragraphs>
  <Slides>19</Slides>
  <Notes>19</Notes>
  <HiddenSlides>0</HiddenSlides>
  <MMClips>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Calibri</vt:lpstr>
      <vt:lpstr>Arial</vt:lpstr>
      <vt:lpstr>Office Theme</vt:lpstr>
      <vt:lpstr>“The Vortex Catheter”</vt:lpstr>
      <vt:lpstr>PowerPoint Presentation</vt:lpstr>
      <vt:lpstr>PowerPoint Presentation</vt:lpstr>
      <vt:lpstr>PowerPoint Presentation</vt:lpstr>
      <vt:lpstr>PowerPoint Presentation</vt:lpstr>
      <vt:lpstr>Clinical Challenges of Current Devices</vt:lpstr>
      <vt:lpstr>PowerPoint Presentation</vt:lpstr>
      <vt:lpstr>The Proposed Solution: “The Vortex Catheter” </vt:lpstr>
      <vt:lpstr> Scientific Research: Clot Analogs</vt:lpstr>
      <vt:lpstr>PowerPoint Presentation</vt:lpstr>
      <vt:lpstr>PowerPoint Presentation</vt:lpstr>
      <vt:lpstr>PowerPoint Presentation</vt:lpstr>
      <vt:lpstr>PowerPoint Presentation</vt:lpstr>
      <vt:lpstr>Market Size</vt:lpstr>
      <vt:lpstr>Exit Strategy </vt:lpstr>
      <vt:lpstr>PowerPoint Presentation</vt:lpstr>
      <vt:lpstr>What is still unknown?</vt:lpstr>
      <vt:lpstr>The Team </vt:lpstr>
      <vt:lpstr>Questions</vt:lpstr>
    </vt:vector>
  </TitlesOfParts>
  <Manager/>
  <Company/>
  <LinksUpToDate>false</LinksUpToDate>
  <SharedDoc>false</SharedDoc>
  <HyperlinkBase/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Connie Chang</dc:creator>
  <cp:keywords/>
  <dc:description/>
  <cp:lastModifiedBy>Ajulufoh, Miranda</cp:lastModifiedBy>
  <cp:revision>1056</cp:revision>
  <cp:lastPrinted>2017-06-20T17:06:31Z</cp:lastPrinted>
  <dcterms:created xsi:type="dcterms:W3CDTF">2013-06-10T10:53:35Z</dcterms:created>
  <dcterms:modified xsi:type="dcterms:W3CDTF">2019-11-20T03:44:35Z</dcterms:modified>
  <cp:category/>
</cp:coreProperties>
</file>