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3" r:id="rId3"/>
    <p:sldId id="260" r:id="rId4"/>
    <p:sldId id="262" r:id="rId5"/>
    <p:sldId id="270" r:id="rId6"/>
    <p:sldId id="269" r:id="rId7"/>
    <p:sldId id="271" r:id="rId8"/>
    <p:sldId id="259" r:id="rId9"/>
    <p:sldId id="257" r:id="rId10"/>
    <p:sldId id="261" r:id="rId11"/>
    <p:sldId id="258" r:id="rId12"/>
    <p:sldId id="273" r:id="rId13"/>
    <p:sldId id="274" r:id="rId14"/>
    <p:sldId id="264" r:id="rId15"/>
    <p:sldId id="272" r:id="rId16"/>
    <p:sldId id="266" r:id="rId17"/>
    <p:sldId id="275" r:id="rId18"/>
    <p:sldId id="276" r:id="rId19"/>
    <p:sldId id="277" r:id="rId20"/>
    <p:sldId id="268" r:id="rId21"/>
    <p:sldId id="267" r:id="rId22"/>
    <p:sldId id="279" r:id="rId23"/>
    <p:sldId id="265" r:id="rId24"/>
    <p:sldId id="282" r:id="rId25"/>
    <p:sldId id="283" r:id="rId26"/>
    <p:sldId id="280" r:id="rId27"/>
    <p:sldId id="284" r:id="rId28"/>
    <p:sldId id="278" r:id="rId29"/>
  </p:sldIdLst>
  <p:sldSz cx="9144000" cy="6858000" type="screen4x3"/>
  <p:notesSz cx="7019925" cy="9305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27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56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06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DE5-4BC7-8DE6-AC7C274A07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DE5-4BC7-8DE6-AC7C274A07CD}"/>
              </c:ext>
            </c:extLst>
          </c:dPt>
          <c:dLbls>
            <c:dLbl>
              <c:idx val="0"/>
              <c:layout>
                <c:manualLayout>
                  <c:x val="-0.23111105719193767"/>
                  <c:y val="-2.110210488394833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rgbClr val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8DE5-4BC7-8DE6-AC7C274A07CD}"/>
                </c:ext>
              </c:extLst>
            </c:dLbl>
            <c:dLbl>
              <c:idx val="1"/>
              <c:layout>
                <c:manualLayout>
                  <c:x val="0.23703698173532067"/>
                  <c:y val="-2.678837939375225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rgbClr val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8DE5-4BC7-8DE6-AC7C274A07C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'Collection Profile'!$A$69:$A$70</c:f>
              <c:strCache>
                <c:ptCount val="2"/>
                <c:pt idx="0">
                  <c:v>Fiction</c:v>
                </c:pt>
                <c:pt idx="1">
                  <c:v>Non Fiction</c:v>
                </c:pt>
              </c:strCache>
            </c:strRef>
          </c:cat>
          <c:val>
            <c:numRef>
              <c:f>'Collection Profile'!$B$69:$B$70</c:f>
              <c:numCache>
                <c:formatCode>General</c:formatCode>
                <c:ptCount val="2"/>
                <c:pt idx="0">
                  <c:v>240</c:v>
                </c:pt>
                <c:pt idx="1">
                  <c:v>236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DE5-4BC7-8DE6-AC7C274A07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rgbClr val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2E6-4EDB-8BA8-A19D0190AF2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2E6-4EDB-8BA8-A19D0190AF2F}"/>
              </c:ext>
            </c:extLst>
          </c:dPt>
          <c:dLbls>
            <c:dLbl>
              <c:idx val="0"/>
              <c:layout>
                <c:manualLayout>
                  <c:x val="-0.23639976839811974"/>
                  <c:y val="-1.8918995419690186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59893620153289"/>
                      <c:h val="0.1374509803921568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D2E6-4EDB-8BA8-A19D0190AF2F}"/>
                </c:ext>
              </c:extLst>
            </c:dLbl>
            <c:dLbl>
              <c:idx val="1"/>
              <c:layout>
                <c:manualLayout>
                  <c:x val="0.20327088587719208"/>
                  <c:y val="-4.8228732437857094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015093376775042"/>
                      <c:h val="0.153431372549019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D2E6-4EDB-8BA8-A19D0190AF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'Circulation F vs NF'!$K$3:$K$4</c:f>
              <c:strCache>
                <c:ptCount val="2"/>
                <c:pt idx="0">
                  <c:v>Fiction</c:v>
                </c:pt>
                <c:pt idx="1">
                  <c:v>Non Fiction</c:v>
                </c:pt>
              </c:strCache>
            </c:strRef>
          </c:cat>
          <c:val>
            <c:numRef>
              <c:f>'Circulation F vs NF'!$L$3:$L$4</c:f>
              <c:numCache>
                <c:formatCode>General</c:formatCode>
                <c:ptCount val="2"/>
                <c:pt idx="0">
                  <c:v>330</c:v>
                </c:pt>
                <c:pt idx="1">
                  <c:v>351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2E6-4EDB-8BA8-A19D0190AF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rgbClr val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866251093613304"/>
          <c:y val="0.20149168853893262"/>
          <c:w val="0.48011721611721614"/>
          <c:h val="0.65015873015873016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B52-4DC0-80AA-9B57F55AA39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B52-4DC0-80AA-9B57F55AA39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B52-4DC0-80AA-9B57F55AA39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B52-4DC0-80AA-9B57F55AA39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CB52-4DC0-80AA-9B57F55AA39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CB52-4DC0-80AA-9B57F55AA39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CB52-4DC0-80AA-9B57F55AA390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CB52-4DC0-80AA-9B57F55AA39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CB52-4DC0-80AA-9B57F55AA390}"/>
              </c:ext>
            </c:extLst>
          </c:dPt>
          <c:cat>
            <c:strRef>
              <c:f>'Circulation by Format'!$M$3:$M$11</c:f>
              <c:strCache>
                <c:ptCount val="9"/>
                <c:pt idx="0">
                  <c:v>Reader</c:v>
                </c:pt>
                <c:pt idx="1">
                  <c:v>Read Along</c:v>
                </c:pt>
                <c:pt idx="2">
                  <c:v>Audio</c:v>
                </c:pt>
                <c:pt idx="3">
                  <c:v>Children</c:v>
                </c:pt>
                <c:pt idx="4">
                  <c:v>Hi Lo</c:v>
                </c:pt>
                <c:pt idx="5">
                  <c:v>Young Adult</c:v>
                </c:pt>
                <c:pt idx="6">
                  <c:v>Adult</c:v>
                </c:pt>
                <c:pt idx="7">
                  <c:v>Graphic Novel</c:v>
                </c:pt>
                <c:pt idx="8">
                  <c:v>Bilingual</c:v>
                </c:pt>
              </c:strCache>
            </c:strRef>
          </c:cat>
          <c:val>
            <c:numRef>
              <c:f>'Circulation by Format'!$N$3:$N$11</c:f>
              <c:numCache>
                <c:formatCode>General</c:formatCode>
                <c:ptCount val="9"/>
                <c:pt idx="0">
                  <c:v>313</c:v>
                </c:pt>
                <c:pt idx="1">
                  <c:v>145</c:v>
                </c:pt>
                <c:pt idx="2">
                  <c:v>91</c:v>
                </c:pt>
                <c:pt idx="3">
                  <c:v>34</c:v>
                </c:pt>
                <c:pt idx="4">
                  <c:v>126</c:v>
                </c:pt>
                <c:pt idx="5">
                  <c:v>14</c:v>
                </c:pt>
                <c:pt idx="6">
                  <c:v>2</c:v>
                </c:pt>
                <c:pt idx="7">
                  <c:v>41</c:v>
                </c:pt>
                <c:pt idx="8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CB52-4DC0-80AA-9B57F55AA3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1142206182560513"/>
          <c:y val="0.18421396544181978"/>
          <c:w val="0.41411828194372907"/>
          <c:h val="0.6593847644044496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705-438D-B548-1877A821411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705-438D-B548-1877A821411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705-438D-B548-1877A821411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3705-438D-B548-1877A821411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3705-438D-B548-1877A821411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3705-438D-B548-1877A821411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3705-438D-B548-1877A821411C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9BE4-4F42-8C8B-D9A93967376D}"/>
              </c:ext>
            </c:extLst>
          </c:dPt>
          <c:cat>
            <c:strRef>
              <c:f>'Collection Profile'!$A$115:$A$123</c:f>
              <c:strCache>
                <c:ptCount val="8"/>
                <c:pt idx="0">
                  <c:v>Reader</c:v>
                </c:pt>
                <c:pt idx="1">
                  <c:v>Read Along</c:v>
                </c:pt>
                <c:pt idx="2">
                  <c:v>Children</c:v>
                </c:pt>
                <c:pt idx="3">
                  <c:v>Hi Lo</c:v>
                </c:pt>
                <c:pt idx="4">
                  <c:v>Young Adult</c:v>
                </c:pt>
                <c:pt idx="5">
                  <c:v>Adult</c:v>
                </c:pt>
                <c:pt idx="6">
                  <c:v>Graphic Novel</c:v>
                </c:pt>
                <c:pt idx="7">
                  <c:v>Bilingual</c:v>
                </c:pt>
              </c:strCache>
            </c:strRef>
          </c:cat>
          <c:val>
            <c:numRef>
              <c:f>'Collection Profile'!$B$115:$B$123</c:f>
              <c:numCache>
                <c:formatCode>General</c:formatCode>
                <c:ptCount val="8"/>
                <c:pt idx="0">
                  <c:v>202</c:v>
                </c:pt>
                <c:pt idx="1">
                  <c:v>115</c:v>
                </c:pt>
                <c:pt idx="2">
                  <c:v>20</c:v>
                </c:pt>
                <c:pt idx="3">
                  <c:v>89</c:v>
                </c:pt>
                <c:pt idx="4">
                  <c:v>11</c:v>
                </c:pt>
                <c:pt idx="5">
                  <c:v>4</c:v>
                </c:pt>
                <c:pt idx="6">
                  <c:v>21</c:v>
                </c:pt>
                <c:pt idx="7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3705-438D-B548-1877A82141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8137868183143777"/>
          <c:y val="0.13857174103237094"/>
          <c:w val="0.19418708078156896"/>
          <c:h val="0.8093449256342957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0250656167979003"/>
          <c:y val="0.13814231554389036"/>
          <c:w val="0.51782321201266146"/>
          <c:h val="0.67029337999416738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96A-4281-8B24-9C82B454BAD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96A-4281-8B24-9C82B454BAD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96A-4281-8B24-9C82B454BAD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96A-4281-8B24-9C82B454BAD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96A-4281-8B24-9C82B454BAD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96A-4281-8B24-9C82B454BAD2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896A-4281-8B24-9C82B454BAD2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896A-4281-8B24-9C82B454BAD2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896A-4281-8B24-9C82B454BAD2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896A-4281-8B24-9C82B454BAD2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896A-4281-8B24-9C82B454BAD2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896A-4281-8B24-9C82B454BAD2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896A-4281-8B24-9C82B454BAD2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896A-4281-8B24-9C82B454BAD2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896A-4281-8B24-9C82B454BAD2}"/>
              </c:ext>
            </c:extLst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896A-4281-8B24-9C82B454BAD2}"/>
              </c:ext>
            </c:extLst>
          </c:dPt>
          <c:dPt>
            <c:idx val="16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896A-4281-8B24-9C82B454BAD2}"/>
              </c:ext>
            </c:extLst>
          </c:dPt>
          <c:dPt>
            <c:idx val="17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896A-4281-8B24-9C82B454BAD2}"/>
              </c:ext>
            </c:extLst>
          </c:dPt>
          <c:dPt>
            <c:idx val="18"/>
            <c:bubble3D val="0"/>
            <c:spPr>
              <a:solidFill>
                <a:schemeClr val="accent1">
                  <a:lumMod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896A-4281-8B24-9C82B454BAD2}"/>
              </c:ext>
            </c:extLst>
          </c:dPt>
          <c:dPt>
            <c:idx val="19"/>
            <c:bubble3D val="0"/>
            <c:spPr>
              <a:solidFill>
                <a:schemeClr val="accent2">
                  <a:lumMod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896A-4281-8B24-9C82B454BAD2}"/>
              </c:ext>
            </c:extLst>
          </c:dPt>
          <c:cat>
            <c:strRef>
              <c:f>'Circulaiton by Genre'!$K$3:$K$22</c:f>
              <c:strCache>
                <c:ptCount val="20"/>
                <c:pt idx="0">
                  <c:v>Action (F)</c:v>
                </c:pt>
                <c:pt idx="1">
                  <c:v>Animal (F/NF)</c:v>
                </c:pt>
                <c:pt idx="2">
                  <c:v>Biography (NF)</c:v>
                </c:pt>
                <c:pt idx="3">
                  <c:v>Business (NF)</c:v>
                </c:pt>
                <c:pt idx="4">
                  <c:v>Classic (F)</c:v>
                </c:pt>
                <c:pt idx="5">
                  <c:v>Culture (NF)</c:v>
                </c:pt>
                <c:pt idx="6">
                  <c:v>Folktale (F)</c:v>
                </c:pt>
                <c:pt idx="7">
                  <c:v>Geography (NF)</c:v>
                </c:pt>
                <c:pt idx="8">
                  <c:v>Government (NF)</c:v>
                </c:pt>
                <c:pt idx="9">
                  <c:v>Help</c:v>
                </c:pt>
                <c:pt idx="10">
                  <c:v>History (NF)</c:v>
                </c:pt>
                <c:pt idx="11">
                  <c:v>Movie (F)</c:v>
                </c:pt>
                <c:pt idx="12">
                  <c:v>Mystery (F)</c:v>
                </c:pt>
                <c:pt idx="13">
                  <c:v>Realisitc (F)</c:v>
                </c:pt>
                <c:pt idx="14">
                  <c:v>Romance (F)</c:v>
                </c:pt>
                <c:pt idx="15">
                  <c:v>Science (NF)</c:v>
                </c:pt>
                <c:pt idx="16">
                  <c:v>Speculative (F)</c:v>
                </c:pt>
                <c:pt idx="17">
                  <c:v>Sports (F/NF)</c:v>
                </c:pt>
                <c:pt idx="18">
                  <c:v>Test Prep</c:v>
                </c:pt>
                <c:pt idx="19">
                  <c:v>True Story (F)</c:v>
                </c:pt>
              </c:strCache>
            </c:strRef>
          </c:cat>
          <c:val>
            <c:numRef>
              <c:f>'Circulaiton by Genre'!$L$3:$L$22</c:f>
              <c:numCache>
                <c:formatCode>General</c:formatCode>
                <c:ptCount val="20"/>
                <c:pt idx="0">
                  <c:v>47</c:v>
                </c:pt>
                <c:pt idx="1">
                  <c:v>5</c:v>
                </c:pt>
                <c:pt idx="2">
                  <c:v>133</c:v>
                </c:pt>
                <c:pt idx="3">
                  <c:v>1</c:v>
                </c:pt>
                <c:pt idx="4">
                  <c:v>64</c:v>
                </c:pt>
                <c:pt idx="5">
                  <c:v>25</c:v>
                </c:pt>
                <c:pt idx="6">
                  <c:v>4</c:v>
                </c:pt>
                <c:pt idx="7">
                  <c:v>38</c:v>
                </c:pt>
                <c:pt idx="8">
                  <c:v>3</c:v>
                </c:pt>
                <c:pt idx="9">
                  <c:v>5</c:v>
                </c:pt>
                <c:pt idx="10">
                  <c:v>26</c:v>
                </c:pt>
                <c:pt idx="11">
                  <c:v>38</c:v>
                </c:pt>
                <c:pt idx="12">
                  <c:v>27</c:v>
                </c:pt>
                <c:pt idx="13">
                  <c:v>96</c:v>
                </c:pt>
                <c:pt idx="14">
                  <c:v>28</c:v>
                </c:pt>
                <c:pt idx="15">
                  <c:v>108</c:v>
                </c:pt>
                <c:pt idx="16">
                  <c:v>10</c:v>
                </c:pt>
                <c:pt idx="17">
                  <c:v>18</c:v>
                </c:pt>
                <c:pt idx="18">
                  <c:v>58</c:v>
                </c:pt>
                <c:pt idx="19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8-896A-4281-8B24-9C82B454BA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575805628463112"/>
          <c:y val="0.14370547431571051"/>
          <c:w val="0.48980187372411793"/>
          <c:h val="0.73470281058617681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1C5-4004-93E4-D001F178309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1C5-4004-93E4-D001F178309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1C5-4004-93E4-D001F178309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1C5-4004-93E4-D001F1783095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1C5-4004-93E4-D001F1783095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41C5-4004-93E4-D001F1783095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41C5-4004-93E4-D001F1783095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41C5-4004-93E4-D001F1783095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41C5-4004-93E4-D001F1783095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41C5-4004-93E4-D001F1783095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41C5-4004-93E4-D001F1783095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41C5-4004-93E4-D001F1783095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41C5-4004-93E4-D001F1783095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41C5-4004-93E4-D001F1783095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41C5-4004-93E4-D001F1783095}"/>
              </c:ext>
            </c:extLst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41C5-4004-93E4-D001F1783095}"/>
              </c:ext>
            </c:extLst>
          </c:dPt>
          <c:dPt>
            <c:idx val="16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41C5-4004-93E4-D001F1783095}"/>
              </c:ext>
            </c:extLst>
          </c:dPt>
          <c:dPt>
            <c:idx val="17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41C5-4004-93E4-D001F1783095}"/>
              </c:ext>
            </c:extLst>
          </c:dPt>
          <c:dPt>
            <c:idx val="18"/>
            <c:bubble3D val="0"/>
            <c:spPr>
              <a:solidFill>
                <a:schemeClr val="accent1">
                  <a:lumMod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41C5-4004-93E4-D001F1783095}"/>
              </c:ext>
            </c:extLst>
          </c:dPt>
          <c:dPt>
            <c:idx val="19"/>
            <c:bubble3D val="0"/>
            <c:spPr>
              <a:solidFill>
                <a:schemeClr val="accent2">
                  <a:lumMod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41C5-4004-93E4-D001F1783095}"/>
              </c:ext>
            </c:extLst>
          </c:dPt>
          <c:cat>
            <c:strRef>
              <c:f>'Collection Profile'!$A$91:$A$110</c:f>
              <c:strCache>
                <c:ptCount val="20"/>
                <c:pt idx="0">
                  <c:v>Action</c:v>
                </c:pt>
                <c:pt idx="1">
                  <c:v>Animal</c:v>
                </c:pt>
                <c:pt idx="2">
                  <c:v>Biography</c:v>
                </c:pt>
                <c:pt idx="3">
                  <c:v>Business</c:v>
                </c:pt>
                <c:pt idx="4">
                  <c:v>Classic</c:v>
                </c:pt>
                <c:pt idx="5">
                  <c:v>Culture</c:v>
                </c:pt>
                <c:pt idx="6">
                  <c:v>Folktale</c:v>
                </c:pt>
                <c:pt idx="7">
                  <c:v>Geography</c:v>
                </c:pt>
                <c:pt idx="8">
                  <c:v>Government</c:v>
                </c:pt>
                <c:pt idx="9">
                  <c:v>Help</c:v>
                </c:pt>
                <c:pt idx="10">
                  <c:v>History</c:v>
                </c:pt>
                <c:pt idx="11">
                  <c:v>Movie</c:v>
                </c:pt>
                <c:pt idx="12">
                  <c:v>Mystery</c:v>
                </c:pt>
                <c:pt idx="13">
                  <c:v>Realisitc</c:v>
                </c:pt>
                <c:pt idx="14">
                  <c:v>Romance</c:v>
                </c:pt>
                <c:pt idx="15">
                  <c:v>Science</c:v>
                </c:pt>
                <c:pt idx="16">
                  <c:v>Speculative Fiction</c:v>
                </c:pt>
                <c:pt idx="17">
                  <c:v>Sports</c:v>
                </c:pt>
                <c:pt idx="18">
                  <c:v>Test Prep</c:v>
                </c:pt>
                <c:pt idx="19">
                  <c:v>True Story</c:v>
                </c:pt>
              </c:strCache>
            </c:strRef>
          </c:cat>
          <c:val>
            <c:numRef>
              <c:f>'Collection Profile'!$B$91:$B$110</c:f>
              <c:numCache>
                <c:formatCode>General</c:formatCode>
                <c:ptCount val="20"/>
                <c:pt idx="0">
                  <c:v>31</c:v>
                </c:pt>
                <c:pt idx="1">
                  <c:v>5</c:v>
                </c:pt>
                <c:pt idx="2">
                  <c:v>74</c:v>
                </c:pt>
                <c:pt idx="3">
                  <c:v>1</c:v>
                </c:pt>
                <c:pt idx="4">
                  <c:v>36</c:v>
                </c:pt>
                <c:pt idx="5">
                  <c:v>25</c:v>
                </c:pt>
                <c:pt idx="6">
                  <c:v>3</c:v>
                </c:pt>
                <c:pt idx="7">
                  <c:v>26</c:v>
                </c:pt>
                <c:pt idx="8">
                  <c:v>1</c:v>
                </c:pt>
                <c:pt idx="9">
                  <c:v>15</c:v>
                </c:pt>
                <c:pt idx="10">
                  <c:v>14</c:v>
                </c:pt>
                <c:pt idx="11">
                  <c:v>11</c:v>
                </c:pt>
                <c:pt idx="12">
                  <c:v>24</c:v>
                </c:pt>
                <c:pt idx="13">
                  <c:v>83</c:v>
                </c:pt>
                <c:pt idx="14">
                  <c:v>21</c:v>
                </c:pt>
                <c:pt idx="15">
                  <c:v>77</c:v>
                </c:pt>
                <c:pt idx="16">
                  <c:v>15</c:v>
                </c:pt>
                <c:pt idx="17">
                  <c:v>23</c:v>
                </c:pt>
                <c:pt idx="18">
                  <c:v>15</c:v>
                </c:pt>
                <c:pt idx="19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8-41C5-4004-93E4-D001F17830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4832385535141432"/>
          <c:y val="2.374546931633546E-2"/>
          <c:w val="0.23251895596383784"/>
          <c:h val="0.934587864016997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29847241-D693-43AA-8366-9A5536E7F7BD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48E178B8-077E-41B3-AE60-C56DD0FA883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a.org/yalsa" TargetMode="External"/><Relationship Id="rId2" Type="http://schemas.openxmlformats.org/officeDocument/2006/relationships/hyperlink" Target="http://www.erfoundation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la.org/alsc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>
                <a:solidFill>
                  <a:srgbClr val="00274C"/>
                </a:solidFill>
              </a:rPr>
              <a:t>Elizabeth Svoboda</a:t>
            </a:r>
          </a:p>
          <a:p>
            <a:endParaRPr lang="en-US" dirty="0" smtClean="0">
              <a:solidFill>
                <a:srgbClr val="00274C"/>
              </a:solidFill>
            </a:endParaRPr>
          </a:p>
          <a:p>
            <a:r>
              <a:rPr lang="en-US" dirty="0" smtClean="0">
                <a:solidFill>
                  <a:srgbClr val="00274C"/>
                </a:solidFill>
              </a:rPr>
              <a:t>University of Michigan – Flint</a:t>
            </a:r>
          </a:p>
          <a:p>
            <a:endParaRPr lang="en-US" dirty="0">
              <a:solidFill>
                <a:srgbClr val="00274C"/>
              </a:solidFill>
            </a:endParaRPr>
          </a:p>
          <a:p>
            <a:r>
              <a:rPr lang="en-US" dirty="0" smtClean="0">
                <a:solidFill>
                  <a:srgbClr val="00274C"/>
                </a:solidFill>
              </a:rPr>
              <a:t>MITESOL 2016</a:t>
            </a:r>
          </a:p>
          <a:p>
            <a:endParaRPr lang="en-US" dirty="0">
              <a:solidFill>
                <a:srgbClr val="00274C"/>
              </a:solidFill>
            </a:endParaRPr>
          </a:p>
          <a:p>
            <a:r>
              <a:rPr lang="en-US" dirty="0" smtClean="0">
                <a:solidFill>
                  <a:srgbClr val="00274C"/>
                </a:solidFill>
              </a:rPr>
              <a:t>October 15, 2016</a:t>
            </a:r>
            <a:endParaRPr lang="en-US" dirty="0">
              <a:solidFill>
                <a:srgbClr val="00274C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Beyond the Classics:</a:t>
            </a:r>
            <a:br>
              <a:rPr lang="en-US" sz="4400" dirty="0" smtClean="0"/>
            </a:br>
            <a:r>
              <a:rPr lang="en-US" sz="3200" dirty="0" smtClean="0"/>
              <a:t>Building a diverse Extensive Reading Library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6425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7200" y="1263316"/>
            <a:ext cx="827772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/>
              <a:t>What is the first thing that comes to mind when I mention extensive reading?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95002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Concepts of collection development</a:t>
            </a:r>
          </a:p>
          <a:p>
            <a:endParaRPr lang="en-US" sz="2400" dirty="0" smtClean="0"/>
          </a:p>
          <a:p>
            <a:r>
              <a:rPr lang="en-US" sz="2400" dirty="0" smtClean="0"/>
              <a:t>Historic and recent trends in graded reader (GR) publishing</a:t>
            </a:r>
          </a:p>
          <a:p>
            <a:pPr marL="45720" indent="0">
              <a:buNone/>
            </a:pPr>
            <a:endParaRPr lang="en-US" sz="2400" dirty="0"/>
          </a:p>
          <a:p>
            <a:r>
              <a:rPr lang="en-US" sz="2400" dirty="0" smtClean="0"/>
              <a:t>Newer and less well-known GR series</a:t>
            </a:r>
          </a:p>
          <a:p>
            <a:endParaRPr lang="en-US" sz="2400" dirty="0"/>
          </a:p>
          <a:p>
            <a:r>
              <a:rPr lang="en-US" sz="2400" dirty="0" smtClean="0"/>
              <a:t>Non-traditional ESL/EFL literacy materials</a:t>
            </a:r>
          </a:p>
          <a:p>
            <a:endParaRPr lang="en-US" sz="2400" dirty="0"/>
          </a:p>
          <a:p>
            <a:r>
              <a:rPr lang="en-US" sz="2400" dirty="0" smtClean="0"/>
              <a:t>Example: UM-Flint’s collection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64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02920" indent="-457200">
              <a:buFont typeface="+mj-lt"/>
              <a:buAutoNum type="arabicPeriod"/>
            </a:pPr>
            <a:endParaRPr lang="en-US" sz="3600" dirty="0" smtClean="0"/>
          </a:p>
          <a:p>
            <a:pPr marL="502920" indent="-457200">
              <a:lnSpc>
                <a:spcPct val="160000"/>
              </a:lnSpc>
              <a:buFont typeface="+mj-lt"/>
              <a:buAutoNum type="arabicPeriod"/>
            </a:pPr>
            <a:r>
              <a:rPr lang="en-US" sz="3600" dirty="0" smtClean="0"/>
              <a:t>Books are for use.</a:t>
            </a:r>
          </a:p>
          <a:p>
            <a:pPr marL="502920" indent="-457200">
              <a:lnSpc>
                <a:spcPct val="160000"/>
              </a:lnSpc>
              <a:buFont typeface="+mj-lt"/>
              <a:buAutoNum type="arabicPeriod"/>
            </a:pPr>
            <a:r>
              <a:rPr lang="en-US" sz="3600" dirty="0" smtClean="0"/>
              <a:t>Every reader his/her book.</a:t>
            </a:r>
          </a:p>
          <a:p>
            <a:pPr marL="502920" indent="-457200">
              <a:lnSpc>
                <a:spcPct val="160000"/>
              </a:lnSpc>
              <a:buFont typeface="+mj-lt"/>
              <a:buAutoNum type="arabicPeriod"/>
            </a:pPr>
            <a:r>
              <a:rPr lang="en-US" sz="3600" dirty="0" smtClean="0"/>
              <a:t>Every book its reader.</a:t>
            </a:r>
          </a:p>
          <a:p>
            <a:pPr marL="502920" indent="-457200">
              <a:lnSpc>
                <a:spcPct val="160000"/>
              </a:lnSpc>
              <a:buFont typeface="+mj-lt"/>
              <a:buAutoNum type="arabicPeriod"/>
            </a:pPr>
            <a:r>
              <a:rPr lang="en-US" sz="3600" dirty="0" smtClean="0"/>
              <a:t>Save the time of the reader.</a:t>
            </a:r>
          </a:p>
          <a:p>
            <a:pPr marL="502920" indent="-457200">
              <a:lnSpc>
                <a:spcPct val="160000"/>
              </a:lnSpc>
              <a:buFont typeface="+mj-lt"/>
              <a:buAutoNum type="arabicPeriod"/>
            </a:pPr>
            <a:r>
              <a:rPr lang="en-US" sz="3600" dirty="0" smtClean="0"/>
              <a:t>The library is a growing organism.</a:t>
            </a:r>
          </a:p>
          <a:p>
            <a:pPr marL="502920" indent="-457200">
              <a:lnSpc>
                <a:spcPct val="160000"/>
              </a:lnSpc>
              <a:buFont typeface="+mj-lt"/>
              <a:buAutoNum type="arabicPeriod"/>
            </a:pPr>
            <a:endParaRPr lang="en-US" dirty="0"/>
          </a:p>
          <a:p>
            <a:pPr marL="45720" indent="0" algn="r">
              <a:buNone/>
            </a:pPr>
            <a:r>
              <a:rPr lang="en-US" sz="1200" dirty="0" smtClean="0"/>
              <a:t>(</a:t>
            </a:r>
            <a:r>
              <a:rPr lang="en-US" sz="1200" dirty="0" err="1" smtClean="0"/>
              <a:t>Raganathan</a:t>
            </a:r>
            <a:r>
              <a:rPr lang="en-US" sz="1200" dirty="0" smtClean="0"/>
              <a:t>, 1931)</a:t>
            </a:r>
            <a:endParaRPr lang="en-US" sz="1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 laws of library science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40157" y="3451539"/>
            <a:ext cx="4582338" cy="5987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940157" y="4066674"/>
            <a:ext cx="3644788" cy="10649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940157" y="5474368"/>
            <a:ext cx="5797527" cy="42963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0264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387684" y="882650"/>
            <a:ext cx="8407400" cy="4406900"/>
          </a:xfrm>
        </p:spPr>
        <p:txBody>
          <a:bodyPr>
            <a:normAutofit lnSpcReduction="10000"/>
          </a:bodyPr>
          <a:lstStyle/>
          <a:p>
            <a:pPr marL="45720" indent="0" algn="ctr">
              <a:lnSpc>
                <a:spcPct val="150000"/>
              </a:lnSpc>
              <a:buNone/>
            </a:pPr>
            <a:r>
              <a:rPr lang="en-US" sz="2800" dirty="0" smtClean="0"/>
              <a:t>“The librarian’s professional obligation is to develop </a:t>
            </a:r>
            <a:r>
              <a:rPr lang="en-US" sz="2800" u="sng" dirty="0" smtClean="0"/>
              <a:t>balanced</a:t>
            </a:r>
            <a:r>
              <a:rPr lang="en-US" sz="2800" dirty="0" smtClean="0"/>
              <a:t> collections that reflect and meet the </a:t>
            </a:r>
            <a:r>
              <a:rPr lang="en-US" sz="2800" u="sng" dirty="0" smtClean="0"/>
              <a:t>educational and recreational needs</a:t>
            </a:r>
            <a:r>
              <a:rPr lang="en-US" sz="2800" dirty="0" smtClean="0"/>
              <a:t> of these diverse user communities and </a:t>
            </a:r>
            <a:r>
              <a:rPr lang="en-US" sz="2800" u="sng" dirty="0" smtClean="0"/>
              <a:t>are not biased</a:t>
            </a:r>
            <a:r>
              <a:rPr lang="en-US" sz="2800" dirty="0" smtClean="0"/>
              <a:t> by the librarian’s own cultural identity and personal experiences.”</a:t>
            </a:r>
          </a:p>
          <a:p>
            <a:pPr marL="45720" indent="0">
              <a:buNone/>
            </a:pPr>
            <a:endParaRPr lang="en-US" sz="2400" dirty="0" smtClean="0"/>
          </a:p>
          <a:p>
            <a:pPr marL="45720" indent="0" algn="r">
              <a:buNone/>
            </a:pPr>
            <a:r>
              <a:rPr lang="en-US" sz="1200" dirty="0" smtClean="0"/>
              <a:t>(Johnson, 2009, emphasis mine)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94846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719071"/>
            <a:ext cx="8407893" cy="471782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Students &amp; program’s goals/mission should guide decisions</a:t>
            </a:r>
          </a:p>
          <a:p>
            <a:pPr>
              <a:lnSpc>
                <a:spcPct val="150000"/>
              </a:lnSpc>
            </a:pPr>
            <a:r>
              <a:rPr lang="en-US" b="1" u="sng" dirty="0" smtClean="0"/>
              <a:t>Selection</a:t>
            </a:r>
            <a:r>
              <a:rPr lang="en-US" dirty="0" smtClean="0"/>
              <a:t> based on knowledge/data, professional experience, and intuition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Evaluation &amp; Assessment of Materials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Based on </a:t>
            </a:r>
            <a:r>
              <a:rPr lang="en-US" u="sng" dirty="0" smtClean="0"/>
              <a:t>materials’ quality</a:t>
            </a:r>
            <a:r>
              <a:rPr lang="en-US" dirty="0" smtClean="0"/>
              <a:t>, including: currency, reputation of publisher or reviewer, intended reader, ease of use, physical quality, uniqueness, cost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Based on </a:t>
            </a:r>
            <a:r>
              <a:rPr lang="en-US" u="sng" dirty="0" smtClean="0"/>
              <a:t>collection as whole</a:t>
            </a:r>
            <a:r>
              <a:rPr lang="en-US" dirty="0" smtClean="0"/>
              <a:t>: Does the item support curriculum or user interests? Does it fill hole in existing collection? Does it duplicate item/subject in collection?</a:t>
            </a:r>
          </a:p>
          <a:p>
            <a:pPr marL="365760" lvl="1" indent="0" algn="r">
              <a:lnSpc>
                <a:spcPct val="150000"/>
              </a:lnSpc>
              <a:buNone/>
            </a:pPr>
            <a:r>
              <a:rPr lang="en-US" sz="1200" dirty="0" smtClean="0"/>
              <a:t>(Johnson, 2009)</a:t>
            </a:r>
            <a:endParaRPr lang="en-US" sz="1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Selecting materials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45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0999" y="3441032"/>
            <a:ext cx="8407893" cy="2685446"/>
          </a:xfrm>
        </p:spPr>
        <p:txBody>
          <a:bodyPr numCol="2">
            <a:normAutofit/>
          </a:bodyPr>
          <a:lstStyle/>
          <a:p>
            <a:pPr marL="45720" indent="0">
              <a:buNone/>
            </a:pPr>
            <a:r>
              <a:rPr lang="en-US" sz="2400" u="sng" dirty="0" smtClean="0"/>
              <a:t>M</a:t>
            </a:r>
            <a:r>
              <a:rPr lang="en-US" sz="2400" dirty="0" smtClean="0"/>
              <a:t>isleading</a:t>
            </a:r>
          </a:p>
          <a:p>
            <a:pPr marL="45720" indent="0">
              <a:buNone/>
            </a:pPr>
            <a:r>
              <a:rPr lang="en-US" sz="2400" u="sng" dirty="0" smtClean="0"/>
              <a:t>U</a:t>
            </a:r>
            <a:r>
              <a:rPr lang="en-US" sz="2400" dirty="0" smtClean="0"/>
              <a:t>gly</a:t>
            </a:r>
          </a:p>
          <a:p>
            <a:pPr marL="45720" indent="0">
              <a:buNone/>
            </a:pPr>
            <a:r>
              <a:rPr lang="en-US" sz="2400" u="sng" dirty="0" smtClean="0"/>
              <a:t>S</a:t>
            </a:r>
            <a:r>
              <a:rPr lang="en-US" sz="2400" dirty="0" smtClean="0"/>
              <a:t>uperseded</a:t>
            </a:r>
          </a:p>
          <a:p>
            <a:pPr marL="45720" indent="0">
              <a:buNone/>
            </a:pPr>
            <a:r>
              <a:rPr lang="en-US" sz="2400" u="sng" dirty="0" smtClean="0"/>
              <a:t>T</a:t>
            </a:r>
            <a:r>
              <a:rPr lang="en-US" sz="2400" dirty="0" smtClean="0"/>
              <a:t>rivial</a:t>
            </a:r>
          </a:p>
          <a:p>
            <a:pPr marL="45720" indent="0">
              <a:buNone/>
            </a:pPr>
            <a:r>
              <a:rPr lang="en-US" sz="2400" u="sng" dirty="0" smtClean="0"/>
              <a:t>I</a:t>
            </a:r>
            <a:r>
              <a:rPr lang="en-US" sz="2400" dirty="0" smtClean="0"/>
              <a:t>rrelevant</a:t>
            </a:r>
          </a:p>
          <a:p>
            <a:pPr marL="45720" indent="0">
              <a:buNone/>
            </a:pPr>
            <a:r>
              <a:rPr lang="en-US" sz="2400" u="sng" dirty="0" smtClean="0"/>
              <a:t>E</a:t>
            </a:r>
            <a:r>
              <a:rPr lang="en-US" sz="2400" dirty="0" smtClean="0"/>
              <a:t>lsewhere</a:t>
            </a:r>
          </a:p>
          <a:p>
            <a:pPr marL="45720" indent="0">
              <a:buNone/>
            </a:pPr>
            <a:r>
              <a:rPr lang="en-US" sz="2400" u="sng" dirty="0" smtClean="0"/>
              <a:t>W</a:t>
            </a:r>
            <a:r>
              <a:rPr lang="en-US" sz="2400" dirty="0" smtClean="0"/>
              <a:t>orn out</a:t>
            </a:r>
          </a:p>
          <a:p>
            <a:pPr marL="45720" indent="0">
              <a:buNone/>
            </a:pPr>
            <a:r>
              <a:rPr lang="en-US" sz="2400" u="sng" dirty="0" smtClean="0"/>
              <a:t>O</a:t>
            </a:r>
            <a:r>
              <a:rPr lang="en-US" sz="2400" dirty="0" smtClean="0"/>
              <a:t>ut of date</a:t>
            </a:r>
          </a:p>
          <a:p>
            <a:pPr marL="45720" indent="0">
              <a:buNone/>
            </a:pPr>
            <a:r>
              <a:rPr lang="en-US" sz="2400" u="sng" dirty="0" smtClean="0"/>
              <a:t>R</a:t>
            </a:r>
            <a:r>
              <a:rPr lang="en-US" sz="2400" dirty="0" smtClean="0"/>
              <a:t>arely used</a:t>
            </a:r>
          </a:p>
          <a:p>
            <a:pPr marL="45720" indent="0">
              <a:buNone/>
            </a:pPr>
            <a:r>
              <a:rPr lang="en-US" sz="2400" u="sng" dirty="0" smtClean="0"/>
              <a:t>S</a:t>
            </a:r>
            <a:r>
              <a:rPr lang="en-US" sz="2400" dirty="0" smtClean="0"/>
              <a:t>ystem cannot support</a:t>
            </a:r>
          </a:p>
          <a:p>
            <a:pPr marL="45720" indent="0">
              <a:buNone/>
            </a:pPr>
            <a:r>
              <a:rPr lang="en-US" sz="2400" u="sng" dirty="0" smtClean="0"/>
              <a:t>T</a:t>
            </a:r>
            <a:r>
              <a:rPr lang="en-US" sz="2400" dirty="0" smtClean="0"/>
              <a:t>rivial</a:t>
            </a:r>
          </a:p>
          <a:p>
            <a:pPr marL="45720" indent="0" algn="r">
              <a:buNone/>
            </a:pPr>
            <a:endParaRPr lang="en-US" sz="1200" dirty="0" smtClean="0"/>
          </a:p>
          <a:p>
            <a:pPr marL="45720" indent="0" algn="r">
              <a:buNone/>
            </a:pPr>
            <a:r>
              <a:rPr lang="en-US" sz="1200" dirty="0" smtClean="0"/>
              <a:t>(Johnson, 2009)</a:t>
            </a:r>
            <a:endParaRPr lang="en-US" sz="1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Managing collections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0999" y="1732547"/>
            <a:ext cx="83812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Weeding/Pruning collections is a necessary part of managing a library.  Makes space for materials that are up-to-date and new, while disposing of materials that are old, damaged, or not circulating.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7844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1926 – West introduces New Method series of adapted classics (West 1964)</a:t>
            </a:r>
          </a:p>
          <a:p>
            <a:endParaRPr lang="en-US" dirty="0" smtClean="0"/>
          </a:p>
          <a:p>
            <a:r>
              <a:rPr lang="en-US" dirty="0" smtClean="0"/>
              <a:t>1960s – Longman, Oxford Univ. Press, Macmillan all have GR series of adapted classics (Broughton, 1962)</a:t>
            </a:r>
          </a:p>
          <a:p>
            <a:endParaRPr lang="en-US" dirty="0" smtClean="0"/>
          </a:p>
          <a:p>
            <a:r>
              <a:rPr lang="en-US" dirty="0" smtClean="0"/>
              <a:t>1980s &amp; 1990s – GR use prevalent according to scholarly literature, scholars taking critical look at effects of ER &amp; GR</a:t>
            </a:r>
          </a:p>
          <a:p>
            <a:endParaRPr lang="en-US" dirty="0"/>
          </a:p>
          <a:p>
            <a:r>
              <a:rPr lang="en-US" dirty="0" smtClean="0"/>
              <a:t>Late 2000s &amp; early 2010s – Resurgence in interest in ER &amp; rebranding of GR series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Early GR Publishing History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18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357" y="1719263"/>
            <a:ext cx="7554685" cy="44069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Recent GR Publishing Trends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138549" y="5999205"/>
            <a:ext cx="12234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</a:t>
            </a:r>
            <a:r>
              <a:rPr lang="en-US" sz="1050" dirty="0" err="1" smtClean="0"/>
              <a:t>Claridge</a:t>
            </a:r>
            <a:r>
              <a:rPr lang="en-US" sz="1050" dirty="0" smtClean="0"/>
              <a:t>, 2012)</a:t>
            </a:r>
            <a:endParaRPr lang="en-US" sz="1050" dirty="0"/>
          </a:p>
        </p:txBody>
      </p:sp>
      <p:sp>
        <p:nvSpPr>
          <p:cNvPr id="2" name="Rectangle 1"/>
          <p:cNvSpPr/>
          <p:nvPr/>
        </p:nvSpPr>
        <p:spPr>
          <a:xfrm>
            <a:off x="872836" y="5636029"/>
            <a:ext cx="7489206" cy="363176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91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3464346"/>
              </p:ext>
            </p:extLst>
          </p:nvPr>
        </p:nvGraphicFramePr>
        <p:xfrm>
          <a:off x="578483" y="1764629"/>
          <a:ext cx="7986294" cy="4513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1049">
                  <a:extLst>
                    <a:ext uri="{9D8B030D-6E8A-4147-A177-3AD203B41FA5}">
                      <a16:colId xmlns:a16="http://schemas.microsoft.com/office/drawing/2014/main" val="2539528794"/>
                    </a:ext>
                  </a:extLst>
                </a:gridCol>
                <a:gridCol w="1331049">
                  <a:extLst>
                    <a:ext uri="{9D8B030D-6E8A-4147-A177-3AD203B41FA5}">
                      <a16:colId xmlns:a16="http://schemas.microsoft.com/office/drawing/2014/main" val="2768483167"/>
                    </a:ext>
                  </a:extLst>
                </a:gridCol>
                <a:gridCol w="1331049">
                  <a:extLst>
                    <a:ext uri="{9D8B030D-6E8A-4147-A177-3AD203B41FA5}">
                      <a16:colId xmlns:a16="http://schemas.microsoft.com/office/drawing/2014/main" val="3607201948"/>
                    </a:ext>
                  </a:extLst>
                </a:gridCol>
                <a:gridCol w="1331049">
                  <a:extLst>
                    <a:ext uri="{9D8B030D-6E8A-4147-A177-3AD203B41FA5}">
                      <a16:colId xmlns:a16="http://schemas.microsoft.com/office/drawing/2014/main" val="4204618023"/>
                    </a:ext>
                  </a:extLst>
                </a:gridCol>
                <a:gridCol w="1331049">
                  <a:extLst>
                    <a:ext uri="{9D8B030D-6E8A-4147-A177-3AD203B41FA5}">
                      <a16:colId xmlns:a16="http://schemas.microsoft.com/office/drawing/2014/main" val="2977670030"/>
                    </a:ext>
                  </a:extLst>
                </a:gridCol>
                <a:gridCol w="1331049">
                  <a:extLst>
                    <a:ext uri="{9D8B030D-6E8A-4147-A177-3AD203B41FA5}">
                      <a16:colId xmlns:a16="http://schemas.microsoft.com/office/drawing/2014/main" val="2996802435"/>
                    </a:ext>
                  </a:extLst>
                </a:gridCol>
              </a:tblGrid>
              <a:tr h="752283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74C"/>
                          </a:solidFill>
                        </a:rPr>
                        <a:t>Oxford</a:t>
                      </a:r>
                      <a:endParaRPr lang="en-US" dirty="0">
                        <a:solidFill>
                          <a:srgbClr val="00274C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74C"/>
                          </a:solidFill>
                        </a:rPr>
                        <a:t>Cambridge</a:t>
                      </a:r>
                      <a:endParaRPr lang="en-US" dirty="0">
                        <a:solidFill>
                          <a:srgbClr val="00274C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74C"/>
                          </a:solidFill>
                        </a:rPr>
                        <a:t>Cengage </a:t>
                      </a:r>
                      <a:r>
                        <a:rPr lang="en-US" dirty="0" err="1" smtClean="0">
                          <a:solidFill>
                            <a:srgbClr val="00274C"/>
                          </a:solidFill>
                        </a:rPr>
                        <a:t>Heinle</a:t>
                      </a:r>
                      <a:endParaRPr lang="en-US" dirty="0">
                        <a:solidFill>
                          <a:srgbClr val="00274C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74C"/>
                          </a:solidFill>
                        </a:rPr>
                        <a:t>Macmillan</a:t>
                      </a:r>
                      <a:endParaRPr lang="en-US" dirty="0">
                        <a:solidFill>
                          <a:srgbClr val="00274C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74C"/>
                          </a:solidFill>
                        </a:rPr>
                        <a:t>Pearson</a:t>
                      </a:r>
                      <a:r>
                        <a:rPr lang="en-US" baseline="0" dirty="0" smtClean="0">
                          <a:solidFill>
                            <a:srgbClr val="00274C"/>
                          </a:solidFill>
                        </a:rPr>
                        <a:t> Longman</a:t>
                      </a:r>
                      <a:endParaRPr lang="en-US" dirty="0">
                        <a:solidFill>
                          <a:srgbClr val="00274C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7288631"/>
                  </a:ext>
                </a:extLst>
              </a:tr>
              <a:tr h="75228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Fiction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79%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63%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62%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70%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83%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69046544"/>
                  </a:ext>
                </a:extLst>
              </a:tr>
              <a:tr h="75228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Nonfiction</a:t>
                      </a:r>
                      <a:endParaRPr lang="en-US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21%</a:t>
                      </a:r>
                      <a:endParaRPr lang="en-US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37%</a:t>
                      </a:r>
                      <a:endParaRPr lang="en-US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38%</a:t>
                      </a:r>
                      <a:endParaRPr lang="en-US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30%</a:t>
                      </a:r>
                      <a:endParaRPr lang="en-US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27%</a:t>
                      </a:r>
                      <a:endParaRPr lang="en-US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5852868"/>
                  </a:ext>
                </a:extLst>
              </a:tr>
              <a:tr h="75228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Classic</a:t>
                      </a:r>
                      <a:endParaRPr 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32%</a:t>
                      </a:r>
                      <a:endParaRPr 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0%</a:t>
                      </a:r>
                      <a:endParaRPr 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28%</a:t>
                      </a:r>
                      <a:endParaRPr 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26%</a:t>
                      </a:r>
                      <a:endParaRPr 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32%</a:t>
                      </a:r>
                      <a:endParaRPr 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27419675"/>
                  </a:ext>
                </a:extLst>
              </a:tr>
              <a:tr h="75228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Pop Culture</a:t>
                      </a:r>
                    </a:p>
                    <a:p>
                      <a:pPr algn="ctr"/>
                      <a:r>
                        <a:rPr lang="en-US" dirty="0" smtClean="0"/>
                        <a:t>Adaptation</a:t>
                      </a:r>
                    </a:p>
                  </a:txBody>
                  <a:tcPr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11%</a:t>
                      </a:r>
                      <a:endParaRPr lang="en-US" dirty="0"/>
                    </a:p>
                  </a:txBody>
                  <a:tcPr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0%</a:t>
                      </a:r>
                      <a:endParaRPr lang="en-US" dirty="0"/>
                    </a:p>
                  </a:txBody>
                  <a:tcPr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0%</a:t>
                      </a:r>
                      <a:endParaRPr lang="en-US" dirty="0"/>
                    </a:p>
                  </a:txBody>
                  <a:tcPr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9%</a:t>
                      </a:r>
                      <a:endParaRPr lang="en-US" dirty="0"/>
                    </a:p>
                  </a:txBody>
                  <a:tcPr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33%</a:t>
                      </a:r>
                      <a:endParaRPr lang="en-US" dirty="0"/>
                    </a:p>
                  </a:txBody>
                  <a:tcPr anchor="ctr"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4198640172"/>
                  </a:ext>
                </a:extLst>
              </a:tr>
              <a:tr h="75228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Original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57%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72%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65%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35%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27456828"/>
                  </a:ext>
                </a:extLst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Recent GR publishing Trends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435441" y="6459294"/>
            <a:ext cx="6326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(Data calculated from Extensive Reading Foundation, ERF Graded Reader Lists, October 2016)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40801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44758" y="-1344756"/>
            <a:ext cx="6761749" cy="9451262"/>
          </a:xfrm>
        </p:spPr>
      </p:pic>
      <p:sp>
        <p:nvSpPr>
          <p:cNvPr id="10" name="Rectangle 9"/>
          <p:cNvSpPr/>
          <p:nvPr/>
        </p:nvSpPr>
        <p:spPr>
          <a:xfrm>
            <a:off x="2839453" y="2286000"/>
            <a:ext cx="4306141" cy="25809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264388" y="3204473"/>
            <a:ext cx="3818280" cy="24140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455041" y="4830096"/>
            <a:ext cx="2717899" cy="24140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40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719071"/>
            <a:ext cx="8582527" cy="4407408"/>
          </a:xfrm>
        </p:spPr>
        <p:txBody>
          <a:bodyPr/>
          <a:lstStyle/>
          <a:p>
            <a:pPr marL="45720" indent="0">
              <a:buNone/>
            </a:pPr>
            <a:r>
              <a:rPr lang="en-US" dirty="0" smtClean="0"/>
              <a:t>Cambridge Univ. Press “Discovery Education Interactive Readers”</a:t>
            </a:r>
          </a:p>
          <a:p>
            <a:r>
              <a:rPr lang="en-US" dirty="0" smtClean="0"/>
              <a:t>6 levels: 200 – 2100 headwords</a:t>
            </a:r>
          </a:p>
          <a:p>
            <a:r>
              <a:rPr lang="en-US" dirty="0" smtClean="0"/>
              <a:t>Science, culture, human interest</a:t>
            </a:r>
          </a:p>
          <a:p>
            <a:r>
              <a:rPr lang="en-US" dirty="0" smtClean="0"/>
              <a:t>Print w/ online videos; </a:t>
            </a:r>
            <a:r>
              <a:rPr lang="en-US" dirty="0" err="1" smtClean="0"/>
              <a:t>ebook</a:t>
            </a:r>
            <a:r>
              <a:rPr lang="en-US" dirty="0" smtClean="0"/>
              <a:t> version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 fiction GR series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380999" y="3704363"/>
            <a:ext cx="8459929" cy="2730946"/>
            <a:chOff x="380999" y="3416967"/>
            <a:chExt cx="8459929" cy="273094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62779" y="3416967"/>
              <a:ext cx="1347058" cy="205740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0999" y="4090513"/>
              <a:ext cx="1347058" cy="205740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92477" y="3416967"/>
              <a:ext cx="1347058" cy="205740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05732" y="4090513"/>
              <a:ext cx="1347058" cy="20574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26313" y="3416967"/>
              <a:ext cx="1435395" cy="205740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935429" y="4090513"/>
              <a:ext cx="1347058" cy="20574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405533" y="4090513"/>
              <a:ext cx="1435395" cy="2057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3102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US" dirty="0" err="1" smtClean="0"/>
              <a:t>Heinle</a:t>
            </a:r>
            <a:r>
              <a:rPr lang="en-US" dirty="0" smtClean="0"/>
              <a:t>/Cengage “Footprint Reading Library”</a:t>
            </a:r>
          </a:p>
          <a:p>
            <a:r>
              <a:rPr lang="en-US" dirty="0" smtClean="0"/>
              <a:t>8 levels: 800 – 3000 headwords</a:t>
            </a:r>
          </a:p>
          <a:p>
            <a:r>
              <a:rPr lang="en-US" dirty="0" smtClean="0"/>
              <a:t>5 subject categories: Incredible Animals, Fascinating Places, Remarkable People, Exciting Activities, &amp; Amazing Science</a:t>
            </a:r>
          </a:p>
          <a:p>
            <a:r>
              <a:rPr lang="en-US" dirty="0" smtClean="0"/>
              <a:t>DVD w/audio book &amp; supplementary videos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 fiction gr series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972" y="3922775"/>
            <a:ext cx="1428750" cy="1790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9440" y="3922773"/>
            <a:ext cx="1428750" cy="1790700"/>
          </a:xfrm>
          <a:prstGeom prst="rect">
            <a:avLst/>
          </a:prstGeom>
        </p:spPr>
      </p:pic>
      <p:pic>
        <p:nvPicPr>
          <p:cNvPr id="2052" name="Picture 4" descr="Cover image of produc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791" y="3922773"/>
            <a:ext cx="1428750" cy="179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3752" r="4384"/>
          <a:stretch/>
        </p:blipFill>
        <p:spPr>
          <a:xfrm>
            <a:off x="7420947" y="3922774"/>
            <a:ext cx="1312506" cy="1790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3520" y="3922773"/>
            <a:ext cx="142875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58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marL="45720" indent="0">
              <a:buNone/>
            </a:pPr>
            <a:r>
              <a:rPr lang="en-US" dirty="0" smtClean="0"/>
              <a:t>Black Cat – </a:t>
            </a:r>
            <a:r>
              <a:rPr lang="en-US" dirty="0" err="1" smtClean="0"/>
              <a:t>Cideb</a:t>
            </a:r>
            <a:r>
              <a:rPr lang="en-US" dirty="0" smtClean="0"/>
              <a:t> “</a:t>
            </a:r>
            <a:r>
              <a:rPr lang="en-US" dirty="0" err="1" smtClean="0"/>
              <a:t>Easyreads</a:t>
            </a:r>
            <a:r>
              <a:rPr lang="en-US" dirty="0" smtClean="0"/>
              <a:t>”</a:t>
            </a:r>
          </a:p>
          <a:p>
            <a:r>
              <a:rPr lang="en-US" dirty="0" smtClean="0"/>
              <a:t>2 levels for beginners: 200 – 400 headwords</a:t>
            </a:r>
          </a:p>
          <a:p>
            <a:r>
              <a:rPr lang="en-US" dirty="0" smtClean="0"/>
              <a:t>Culture, history, biography</a:t>
            </a:r>
          </a:p>
          <a:p>
            <a:r>
              <a:rPr lang="en-US" dirty="0" smtClean="0"/>
              <a:t>Online audio tracks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Non fiction GR series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2340" y="2950163"/>
            <a:ext cx="5009115" cy="3471791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380999" y="3401729"/>
            <a:ext cx="4067590" cy="3398539"/>
            <a:chOff x="342486" y="3108998"/>
            <a:chExt cx="4067590" cy="339853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2486" y="3108998"/>
              <a:ext cx="1600200" cy="228600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/>
            <a:srcRect l="5292" r="6017"/>
            <a:stretch/>
          </p:blipFill>
          <p:spPr>
            <a:xfrm>
              <a:off x="1685925" y="3634720"/>
              <a:ext cx="1419225" cy="2286000"/>
            </a:xfrm>
            <a:prstGeom prst="rect">
              <a:avLst/>
            </a:prstGeom>
          </p:spPr>
        </p:pic>
        <p:pic>
          <p:nvPicPr>
            <p:cNvPr id="1026" name="Picture 2" descr="http://www.blackcat-cideb.com/img/p/240-240-large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9876" y="4221537"/>
              <a:ext cx="1600200" cy="228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6392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marL="45720" indent="0">
              <a:buNone/>
            </a:pPr>
            <a:r>
              <a:rPr lang="en-US" dirty="0" smtClean="0"/>
              <a:t>Oxford Univ. Press “Read and Discover”</a:t>
            </a:r>
          </a:p>
          <a:p>
            <a:r>
              <a:rPr lang="en-US" dirty="0" smtClean="0"/>
              <a:t>6 levels: 300 - 1050 headwords</a:t>
            </a:r>
          </a:p>
          <a:p>
            <a:r>
              <a:rPr lang="en-US" dirty="0" smtClean="0"/>
              <a:t>8 years old and up</a:t>
            </a:r>
          </a:p>
          <a:p>
            <a:r>
              <a:rPr lang="en-US" dirty="0" smtClean="0"/>
              <a:t>Mainly science, some culture</a:t>
            </a:r>
          </a:p>
          <a:p>
            <a:r>
              <a:rPr lang="en-US" dirty="0" smtClean="0"/>
              <a:t>Audio CDs available</a:t>
            </a:r>
          </a:p>
          <a:p>
            <a:endParaRPr lang="en-US" dirty="0" smtClean="0"/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Non fiction GR series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8516" y="2454889"/>
            <a:ext cx="4040808" cy="2935771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67" y="3671690"/>
            <a:ext cx="1577137" cy="228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803" y="4114167"/>
            <a:ext cx="1613916" cy="228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9245" y="4422997"/>
            <a:ext cx="1609344" cy="2286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792934">
            <a:off x="4089768" y="4448816"/>
            <a:ext cx="1607819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09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US" dirty="0"/>
              <a:t>Oxford Univ. Press </a:t>
            </a:r>
          </a:p>
          <a:p>
            <a:pPr marL="342900" indent="-342900"/>
            <a:r>
              <a:rPr lang="en-US" dirty="0"/>
              <a:t>Upping number of original fiction titles in Dominoes &amp; Bookworms series, esp. lower </a:t>
            </a:r>
            <a:r>
              <a:rPr lang="en-US" dirty="0" smtClean="0"/>
              <a:t>levels</a:t>
            </a:r>
          </a:p>
          <a:p>
            <a:pPr marL="342900" indent="-342900"/>
            <a:r>
              <a:rPr lang="en-US" dirty="0" smtClean="0"/>
              <a:t>Starting to adapt more recent books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Original &amp; “Newer” Fiction</a:t>
            </a:r>
            <a:endParaRPr lang="en-US" dirty="0"/>
          </a:p>
        </p:txBody>
      </p:sp>
      <p:grpSp>
        <p:nvGrpSpPr>
          <p:cNvPr id="18" name="Group 17"/>
          <p:cNvGrpSpPr/>
          <p:nvPr/>
        </p:nvGrpSpPr>
        <p:grpSpPr>
          <a:xfrm>
            <a:off x="380999" y="3502868"/>
            <a:ext cx="8377764" cy="2932441"/>
            <a:chOff x="380999" y="3194038"/>
            <a:chExt cx="8377764" cy="293244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0999" y="3196400"/>
              <a:ext cx="1384762" cy="205740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18505" y="3196400"/>
              <a:ext cx="1277608" cy="2057400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507261" y="4069079"/>
              <a:ext cx="1384762" cy="2057400"/>
            </a:xfrm>
            <a:prstGeom prst="rect">
              <a:avLst/>
            </a:prstGeom>
          </p:spPr>
        </p:pic>
        <p:pic>
          <p:nvPicPr>
            <p:cNvPr id="6146" name="Picture 2" descr="https://elt.oup.com/covers/mediumw/9780194792639_mediumw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3287" y="3194038"/>
              <a:ext cx="1334861" cy="2057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986751" y="4069079"/>
              <a:ext cx="1285258" cy="2057400"/>
            </a:xfrm>
            <a:prstGeom prst="rect">
              <a:avLst/>
            </a:prstGeom>
          </p:spPr>
        </p:pic>
        <p:pic>
          <p:nvPicPr>
            <p:cNvPr id="6150" name="Picture 6" descr="https://elt.oup.com/covers/mediumw/9780194792288_mediumw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15909" y="3194038"/>
              <a:ext cx="1342854" cy="2057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8" name="Picture 4" descr="https://elt.oup.com/covers/mediumw/9780194786164_mediumw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7906" y="4069079"/>
              <a:ext cx="1342854" cy="2057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3408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US" dirty="0" smtClean="0"/>
              <a:t>Cengage/</a:t>
            </a:r>
            <a:r>
              <a:rPr lang="en-US" dirty="0" err="1" smtClean="0"/>
              <a:t>Heinle</a:t>
            </a:r>
            <a:endParaRPr lang="en-US" dirty="0" smtClean="0"/>
          </a:p>
          <a:p>
            <a:r>
              <a:rPr lang="en-US" dirty="0" smtClean="0"/>
              <a:t>“Foundations Reading Library”</a:t>
            </a:r>
          </a:p>
          <a:p>
            <a:pPr lvl="1"/>
            <a:r>
              <a:rPr lang="en-US" dirty="0" smtClean="0"/>
              <a:t>7 levels: 50 – 400 headwords</a:t>
            </a:r>
          </a:p>
          <a:p>
            <a:pPr lvl="1"/>
            <a:r>
              <a:rPr lang="en-US" dirty="0" smtClean="0"/>
              <a:t>Human interest, teenage characters</a:t>
            </a:r>
          </a:p>
          <a:p>
            <a:endParaRPr lang="en-US" dirty="0"/>
          </a:p>
          <a:p>
            <a:endParaRPr lang="en-US" sz="1050" dirty="0" smtClean="0"/>
          </a:p>
          <a:p>
            <a:r>
              <a:rPr lang="en-US" dirty="0" smtClean="0"/>
              <a:t>“Page Turners Reading Library</a:t>
            </a:r>
          </a:p>
          <a:p>
            <a:pPr lvl="1"/>
            <a:r>
              <a:rPr lang="en-US" dirty="0" smtClean="0"/>
              <a:t>12 levels: 100 – 3000 headwords</a:t>
            </a:r>
          </a:p>
          <a:p>
            <a:pPr lvl="1"/>
            <a:r>
              <a:rPr lang="en-US" dirty="0" smtClean="0"/>
              <a:t>Human interest, romance, mystery/thriller, sci-fi/fantasy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Original fiction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632" r="5552"/>
          <a:stretch/>
        </p:blipFill>
        <p:spPr>
          <a:xfrm>
            <a:off x="5417976" y="1859882"/>
            <a:ext cx="1268964" cy="1790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4962" y="1631282"/>
            <a:ext cx="1428750" cy="1790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6837" r="6427"/>
          <a:stretch/>
        </p:blipFill>
        <p:spPr>
          <a:xfrm rot="431731">
            <a:off x="6583966" y="2614422"/>
            <a:ext cx="1239253" cy="1790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124" y="4802606"/>
            <a:ext cx="1428750" cy="1790700"/>
          </a:xfrm>
          <a:prstGeom prst="rect">
            <a:avLst/>
          </a:prstGeom>
        </p:spPr>
      </p:pic>
      <p:pic>
        <p:nvPicPr>
          <p:cNvPr id="4098" name="Picture 2" descr="Cover image of produc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134" y="4802606"/>
            <a:ext cx="1428750" cy="179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over image of produc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393" y="4802605"/>
            <a:ext cx="1428750" cy="179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over image of produc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726" y="4802606"/>
            <a:ext cx="1428750" cy="179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396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Fewer numbers of books @ lowest &amp; highest levels</a:t>
            </a:r>
          </a:p>
          <a:p>
            <a:endParaRPr lang="en-US" dirty="0" smtClean="0"/>
          </a:p>
          <a:p>
            <a:r>
              <a:rPr lang="en-US" dirty="0" smtClean="0"/>
              <a:t>Non-fiction books on limited number of topics</a:t>
            </a:r>
            <a:endParaRPr lang="en-US" dirty="0"/>
          </a:p>
          <a:p>
            <a:pPr lvl="1"/>
            <a:r>
              <a:rPr lang="en-US" dirty="0" smtClean="0"/>
              <a:t>Lot of biographies, culture/geography, and animal/life science</a:t>
            </a:r>
          </a:p>
          <a:p>
            <a:pPr lvl="1"/>
            <a:r>
              <a:rPr lang="en-US" dirty="0" smtClean="0"/>
              <a:t>My kingdom for some books w/business topics!</a:t>
            </a:r>
          </a:p>
          <a:p>
            <a:endParaRPr lang="en-US" dirty="0"/>
          </a:p>
          <a:p>
            <a:r>
              <a:rPr lang="en-US" dirty="0" smtClean="0"/>
              <a:t>Slow to incorporate current (&amp; American) popular culture</a:t>
            </a:r>
          </a:p>
          <a:p>
            <a:endParaRPr lang="en-US" dirty="0" smtClean="0"/>
          </a:p>
          <a:p>
            <a:r>
              <a:rPr lang="en-US" dirty="0" smtClean="0"/>
              <a:t>Academic </a:t>
            </a:r>
            <a:r>
              <a:rPr lang="en-US" dirty="0"/>
              <a:t>vocabulary &amp; academic writing</a:t>
            </a:r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Holes in GR series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57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989163"/>
          </a:xfrm>
        </p:spPr>
        <p:txBody>
          <a:bodyPr>
            <a:normAutofit/>
          </a:bodyPr>
          <a:lstStyle/>
          <a:p>
            <a:r>
              <a:rPr lang="en-US" dirty="0" smtClean="0"/>
              <a:t>High interest/low literacy books</a:t>
            </a:r>
          </a:p>
          <a:p>
            <a:pPr lvl="1"/>
            <a:r>
              <a:rPr lang="en-US" dirty="0" smtClean="0"/>
              <a:t>Started appearing in the early 1970s, resurgence in recent years</a:t>
            </a:r>
            <a:endParaRPr lang="en-US" dirty="0"/>
          </a:p>
          <a:p>
            <a:r>
              <a:rPr lang="en-US" dirty="0" smtClean="0"/>
              <a:t>Written for native speakers</a:t>
            </a:r>
          </a:p>
          <a:p>
            <a:pPr lvl="1"/>
            <a:r>
              <a:rPr lang="en-US" dirty="0" smtClean="0"/>
              <a:t>Adapted grammar structures</a:t>
            </a:r>
          </a:p>
          <a:p>
            <a:pPr lvl="1"/>
            <a:r>
              <a:rPr lang="en-US" dirty="0" smtClean="0"/>
              <a:t>More authentic vocabulary than GRs</a:t>
            </a:r>
          </a:p>
          <a:p>
            <a:r>
              <a:rPr lang="en-US" dirty="0" smtClean="0"/>
              <a:t>Multiple genres, mainly fiction</a:t>
            </a:r>
          </a:p>
          <a:p>
            <a:r>
              <a:rPr lang="en-US" dirty="0" smtClean="0"/>
              <a:t>Teenagers &amp; adults</a:t>
            </a:r>
          </a:p>
          <a:p>
            <a:r>
              <a:rPr lang="en-US" dirty="0" smtClean="0"/>
              <a:t>Slightly more responsive to pop culture than GRs</a:t>
            </a:r>
          </a:p>
          <a:p>
            <a:r>
              <a:rPr lang="en-US" dirty="0" smtClean="0"/>
              <a:t>Major publishers</a:t>
            </a:r>
          </a:p>
          <a:p>
            <a:pPr lvl="1"/>
            <a:r>
              <a:rPr lang="en-US" dirty="0" smtClean="0"/>
              <a:t>Saddleback</a:t>
            </a:r>
          </a:p>
          <a:p>
            <a:pPr lvl="1"/>
            <a:r>
              <a:rPr lang="en-US" dirty="0" smtClean="0"/>
              <a:t>Orca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Hi/Lo Books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4147" y="2581360"/>
            <a:ext cx="1325498" cy="1990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179" y="4742880"/>
            <a:ext cx="1289621" cy="19370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550586">
            <a:off x="6171529" y="2557767"/>
            <a:ext cx="1007738" cy="1565210"/>
          </a:xfrm>
          <a:prstGeom prst="rect">
            <a:avLst/>
          </a:prstGeom>
        </p:spPr>
      </p:pic>
      <p:pic>
        <p:nvPicPr>
          <p:cNvPr id="5122" name="Picture 2" descr="Fit to Kil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9284">
            <a:off x="3691440" y="4674084"/>
            <a:ext cx="1247410" cy="190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Beyonc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726" y="4646113"/>
            <a:ext cx="1656903" cy="199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85396" y="5839326"/>
            <a:ext cx="2137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sz="1200" dirty="0"/>
              <a:t>(Bates, </a:t>
            </a:r>
            <a:r>
              <a:rPr lang="en-US" sz="1200" dirty="0" smtClean="0"/>
              <a:t>1977; Sullivan, </a:t>
            </a:r>
            <a:r>
              <a:rPr lang="en-US" sz="1200" dirty="0"/>
              <a:t>2012</a:t>
            </a:r>
            <a:r>
              <a:rPr lang="en-US" sz="1200" dirty="0" smtClean="0"/>
              <a:t>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0909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 of cultural zeitgeist </a:t>
            </a:r>
          </a:p>
          <a:p>
            <a:endParaRPr lang="en-US" dirty="0" smtClean="0"/>
          </a:p>
          <a:p>
            <a:r>
              <a:rPr lang="en-US" dirty="0" smtClean="0"/>
              <a:t>Multicultural stories on the rise</a:t>
            </a:r>
          </a:p>
          <a:p>
            <a:endParaRPr lang="en-US" dirty="0"/>
          </a:p>
          <a:p>
            <a:r>
              <a:rPr lang="en-US" dirty="0" smtClean="0"/>
              <a:t>Booming market right now</a:t>
            </a:r>
          </a:p>
          <a:p>
            <a:endParaRPr lang="en-US" dirty="0"/>
          </a:p>
          <a:p>
            <a:r>
              <a:rPr lang="en-US" dirty="0" smtClean="0"/>
              <a:t>Young Adult Library Services Association (YALSA)</a:t>
            </a:r>
          </a:p>
          <a:p>
            <a:pPr lvl="1"/>
            <a:r>
              <a:rPr lang="en-US" dirty="0" smtClean="0"/>
              <a:t>Lists of award winning books</a:t>
            </a:r>
          </a:p>
          <a:p>
            <a:pPr lvl="1"/>
            <a:r>
              <a:rPr lang="en-US" dirty="0" smtClean="0"/>
              <a:t>Lists for reluctant readers</a:t>
            </a:r>
          </a:p>
          <a:p>
            <a:pPr lvl="1"/>
            <a:r>
              <a:rPr lang="en-US" dirty="0" smtClean="0"/>
              <a:t>www.ala.org/yalsa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Young adult books</a:t>
            </a:r>
            <a:endParaRPr lang="en-US" dirty="0"/>
          </a:p>
        </p:txBody>
      </p:sp>
      <p:pic>
        <p:nvPicPr>
          <p:cNvPr id="5" name="Picture 3" descr="51CcCS9oWb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473" y="3907713"/>
            <a:ext cx="1336787" cy="212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51CLkB7XKo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17523">
            <a:off x="5456423" y="4423975"/>
            <a:ext cx="1141484" cy="173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51r-Bqxnod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435">
            <a:off x="6633939" y="5033953"/>
            <a:ext cx="1016367" cy="1559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5806" y="1681898"/>
            <a:ext cx="1362224" cy="2057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727919">
            <a:off x="7035997" y="1869423"/>
            <a:ext cx="1246632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9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Children’s books</a:t>
            </a:r>
            <a:endParaRPr lang="en-US" dirty="0"/>
          </a:p>
        </p:txBody>
      </p:sp>
      <p:pic>
        <p:nvPicPr>
          <p:cNvPr id="5" name="Picture 7" descr="51hvOtypax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988" y="2298456"/>
            <a:ext cx="1181272" cy="196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51fvwPlmm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3025">
            <a:off x="5865536" y="2087806"/>
            <a:ext cx="1599227" cy="1604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9516" y="4277604"/>
            <a:ext cx="1348823" cy="198829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422" y="1759123"/>
            <a:ext cx="5862488" cy="4818140"/>
          </a:xfrm>
        </p:spPr>
        <p:txBody>
          <a:bodyPr>
            <a:normAutofit/>
          </a:bodyPr>
          <a:lstStyle/>
          <a:p>
            <a:r>
              <a:rPr lang="en-US" dirty="0" smtClean="0"/>
              <a:t>Multicultural literature is becoming more readily available</a:t>
            </a:r>
          </a:p>
          <a:p>
            <a:endParaRPr lang="en-US" dirty="0" smtClean="0"/>
          </a:p>
          <a:p>
            <a:r>
              <a:rPr lang="en-US" dirty="0" smtClean="0"/>
              <a:t>Association for Library Services for Children (ALSC)</a:t>
            </a:r>
          </a:p>
          <a:p>
            <a:pPr lvl="1"/>
            <a:r>
              <a:rPr lang="en-US" dirty="0" smtClean="0"/>
              <a:t>Lists of award-winning and notable books</a:t>
            </a:r>
          </a:p>
          <a:p>
            <a:pPr lvl="1"/>
            <a:r>
              <a:rPr lang="en-US" dirty="0" smtClean="0"/>
              <a:t>www.ala.org/alsc</a:t>
            </a:r>
          </a:p>
          <a:p>
            <a:pPr lvl="1"/>
            <a:endParaRPr lang="en-US" dirty="0" smtClean="0"/>
          </a:p>
          <a:p>
            <a:r>
              <a:rPr lang="en-US" dirty="0"/>
              <a:t>More responsive to popular culture</a:t>
            </a:r>
          </a:p>
          <a:p>
            <a:endParaRPr lang="en-US" dirty="0"/>
          </a:p>
          <a:p>
            <a:r>
              <a:rPr lang="en-US" dirty="0"/>
              <a:t>Emerging reader series, adapted English but more authentic vocabulary</a:t>
            </a:r>
          </a:p>
          <a:p>
            <a:pPr marL="365760" lvl="1" indent="0">
              <a:buNone/>
            </a:pPr>
            <a:endParaRPr lang="en-US" dirty="0" smtClean="0"/>
          </a:p>
          <a:p>
            <a:endParaRPr lang="en-US" dirty="0" smtClean="0"/>
          </a:p>
          <a:p>
            <a:pPr marL="45720" indent="0">
              <a:buNone/>
            </a:pPr>
            <a:endParaRPr lang="en-US" dirty="0" smtClean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36785">
            <a:off x="7426346" y="4726460"/>
            <a:ext cx="1296181" cy="190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71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Evolving trend on literacy learning (Cary, 2004)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Multiple genres, both fiction &amp; non-fiction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Readily available from ELL &amp; non-ELL publishers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Macmillan and </a:t>
            </a:r>
            <a:r>
              <a:rPr lang="en-US" dirty="0" err="1" smtClean="0"/>
              <a:t>Heinle</a:t>
            </a:r>
            <a:r>
              <a:rPr lang="en-US" dirty="0" smtClean="0"/>
              <a:t>/Cengage have series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Saddleback has hi/lo series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Caveats: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Some mature content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Artwork is subjective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Series: do you need all of them?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GRAPHIC NOVELS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9912" y="3499565"/>
            <a:ext cx="1428750" cy="1790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0566">
            <a:off x="7205553" y="4425936"/>
            <a:ext cx="1256862" cy="192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25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UM-Flint collection</a:t>
            </a:r>
            <a:endParaRPr lang="en-US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6959340"/>
              </p:ext>
            </p:extLst>
          </p:nvPr>
        </p:nvGraphicFramePr>
        <p:xfrm>
          <a:off x="381000" y="2238241"/>
          <a:ext cx="4286251" cy="3886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6602068"/>
              </p:ext>
            </p:extLst>
          </p:nvPr>
        </p:nvGraphicFramePr>
        <p:xfrm>
          <a:off x="4686300" y="2219324"/>
          <a:ext cx="4075960" cy="3886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76325" y="1866900"/>
            <a:ext cx="2905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Collection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324475" y="1866900"/>
            <a:ext cx="2905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Circulation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87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UM-Flint collection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61975" y="1866900"/>
            <a:ext cx="2905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Collection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543550" y="1866900"/>
            <a:ext cx="2905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Circulation</a:t>
            </a:r>
            <a:endParaRPr lang="en-US" dirty="0"/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3911257"/>
              </p:ext>
            </p:extLst>
          </p:nvPr>
        </p:nvGraphicFramePr>
        <p:xfrm>
          <a:off x="4978222" y="2653588"/>
          <a:ext cx="4333875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0083874"/>
              </p:ext>
            </p:extLst>
          </p:nvPr>
        </p:nvGraphicFramePr>
        <p:xfrm>
          <a:off x="0" y="2638425"/>
          <a:ext cx="5095875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1734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UM-Flint collection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47725" y="1857375"/>
            <a:ext cx="2905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Collection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553075" y="1857375"/>
            <a:ext cx="2905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Circulation</a:t>
            </a:r>
            <a:endParaRPr lang="en-US" dirty="0"/>
          </a:p>
        </p:txBody>
      </p:sp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6744183"/>
              </p:ext>
            </p:extLst>
          </p:nvPr>
        </p:nvGraphicFramePr>
        <p:xfrm>
          <a:off x="5010150" y="2360057"/>
          <a:ext cx="443865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6028830"/>
              </p:ext>
            </p:extLst>
          </p:nvPr>
        </p:nvGraphicFramePr>
        <p:xfrm>
          <a:off x="-161925" y="2371725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4137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Extensive Reading Foundation</a:t>
            </a:r>
          </a:p>
          <a:p>
            <a:pPr lvl="1"/>
            <a:r>
              <a:rPr lang="en-US" dirty="0" smtClean="0"/>
              <a:t>Graded Reader Lists (starting to incorporate other series found in ER collections)</a:t>
            </a:r>
          </a:p>
          <a:p>
            <a:pPr lvl="1"/>
            <a:r>
              <a:rPr lang="en-US" dirty="0" smtClean="0"/>
              <a:t>Graded Reader Scale</a:t>
            </a:r>
            <a:endParaRPr lang="en-US" dirty="0"/>
          </a:p>
          <a:p>
            <a:pPr lvl="1"/>
            <a:r>
              <a:rPr lang="en-US" dirty="0" smtClean="0"/>
              <a:t>Language Learner Literature Award</a:t>
            </a:r>
          </a:p>
          <a:p>
            <a:pPr lvl="1"/>
            <a:r>
              <a:rPr lang="en-US" dirty="0" smtClean="0">
                <a:hlinkClick r:id="rId2"/>
              </a:rPr>
              <a:t>www.erfoundation.org</a:t>
            </a:r>
            <a:endParaRPr lang="en-US" dirty="0" smtClean="0"/>
          </a:p>
          <a:p>
            <a:pPr marL="365760" lvl="1" indent="0">
              <a:buNone/>
            </a:pPr>
            <a:endParaRPr lang="en-US" dirty="0" smtClean="0"/>
          </a:p>
          <a:p>
            <a:r>
              <a:rPr lang="en-US" dirty="0"/>
              <a:t>Young Adult Library Services Association (YALSA)</a:t>
            </a:r>
          </a:p>
          <a:p>
            <a:pPr lvl="1"/>
            <a:r>
              <a:rPr lang="en-US" dirty="0" smtClean="0">
                <a:hlinkClick r:id="rId3"/>
              </a:rPr>
              <a:t>www.ala.org/yalsa</a:t>
            </a:r>
            <a:endParaRPr lang="en-US" dirty="0" smtClean="0"/>
          </a:p>
          <a:p>
            <a:pPr lvl="1"/>
            <a:endParaRPr lang="en-US" dirty="0"/>
          </a:p>
          <a:p>
            <a:r>
              <a:rPr lang="en-US" dirty="0"/>
              <a:t>Association for Library Services for Children (ALSC)</a:t>
            </a:r>
          </a:p>
          <a:p>
            <a:pPr lvl="1"/>
            <a:r>
              <a:rPr lang="en-US" dirty="0" smtClean="0">
                <a:hlinkClick r:id="rId4"/>
              </a:rPr>
              <a:t>www.ala.org/alsc</a:t>
            </a:r>
            <a:endParaRPr lang="en-US" dirty="0" smtClean="0"/>
          </a:p>
          <a:p>
            <a:pPr lvl="1"/>
            <a:endParaRPr lang="en-US" dirty="0"/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332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 algn="ctr">
              <a:lnSpc>
                <a:spcPct val="150000"/>
              </a:lnSpc>
              <a:buNone/>
            </a:pPr>
            <a:r>
              <a:rPr lang="en-US" dirty="0" smtClean="0"/>
              <a:t>Liz Svoboda</a:t>
            </a:r>
          </a:p>
          <a:p>
            <a:pPr marL="45720" indent="0" algn="ctr">
              <a:lnSpc>
                <a:spcPct val="150000"/>
              </a:lnSpc>
              <a:buNone/>
            </a:pPr>
            <a:r>
              <a:rPr lang="en-US" dirty="0" smtClean="0"/>
              <a:t>Reference Librarian &amp; Interim Head of Circulation</a:t>
            </a:r>
          </a:p>
          <a:p>
            <a:pPr marL="45720" indent="0" algn="ctr">
              <a:lnSpc>
                <a:spcPct val="150000"/>
              </a:lnSpc>
              <a:buNone/>
            </a:pPr>
            <a:r>
              <a:rPr lang="en-US" dirty="0" smtClean="0"/>
              <a:t>Liaison to English Language Program</a:t>
            </a:r>
          </a:p>
          <a:p>
            <a:pPr marL="45720" indent="0" algn="ctr">
              <a:lnSpc>
                <a:spcPct val="150000"/>
              </a:lnSpc>
              <a:buNone/>
            </a:pPr>
            <a:r>
              <a:rPr lang="en-US" dirty="0" smtClean="0"/>
              <a:t>University of Michigan - Flint</a:t>
            </a:r>
          </a:p>
          <a:p>
            <a:pPr marL="45720" indent="0" algn="ctr">
              <a:lnSpc>
                <a:spcPct val="150000"/>
              </a:lnSpc>
              <a:buNone/>
            </a:pPr>
            <a:r>
              <a:rPr lang="en-US" dirty="0" smtClean="0"/>
              <a:t>esvoboda@umflint.edu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Contact Information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82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929379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en-US" sz="1200" dirty="0"/>
              <a:t>Bates, B. S. (1977). Identifying high interest/low reading level books. </a:t>
            </a:r>
            <a:r>
              <a:rPr lang="en-US" sz="1200" i="1" dirty="0"/>
              <a:t>School </a:t>
            </a:r>
            <a:endParaRPr lang="en-US" sz="1200" i="1" dirty="0" smtClean="0"/>
          </a:p>
          <a:p>
            <a:pPr marL="365760" lvl="1" indent="0">
              <a:buNone/>
            </a:pPr>
            <a:r>
              <a:rPr lang="en-US" sz="1200" i="1" dirty="0" smtClean="0"/>
              <a:t>Library </a:t>
            </a:r>
            <a:r>
              <a:rPr lang="en-US" sz="1200" i="1" dirty="0"/>
              <a:t>Journals,</a:t>
            </a:r>
            <a:r>
              <a:rPr lang="en-US" sz="1200" dirty="0"/>
              <a:t> </a:t>
            </a:r>
            <a:r>
              <a:rPr lang="en-US" sz="1200" i="1" dirty="0"/>
              <a:t>24</a:t>
            </a:r>
            <a:r>
              <a:rPr lang="en-US" sz="1200" dirty="0"/>
              <a:t>(3), 19-21.</a:t>
            </a:r>
          </a:p>
          <a:p>
            <a:pPr marL="45720" indent="0">
              <a:buNone/>
            </a:pPr>
            <a:r>
              <a:rPr lang="en-US" sz="1200" dirty="0"/>
              <a:t>Broughton, G. (1962). Don't shoot the editor. </a:t>
            </a:r>
            <a:r>
              <a:rPr lang="en-US" sz="1200" i="1" dirty="0" smtClean="0"/>
              <a:t>ELT Journal</a:t>
            </a:r>
            <a:r>
              <a:rPr lang="en-US" sz="1200" i="1" dirty="0"/>
              <a:t>,</a:t>
            </a:r>
            <a:r>
              <a:rPr lang="en-US" sz="1200" dirty="0"/>
              <a:t> </a:t>
            </a:r>
            <a:r>
              <a:rPr lang="en-US" sz="1200" i="1" dirty="0"/>
              <a:t>XVI</a:t>
            </a:r>
            <a:r>
              <a:rPr lang="en-US" sz="1200" dirty="0"/>
              <a:t>(4), </a:t>
            </a:r>
            <a:r>
              <a:rPr lang="en-US" sz="1200" dirty="0" smtClean="0"/>
              <a:t>199-204.        </a:t>
            </a:r>
          </a:p>
          <a:p>
            <a:pPr marL="45720" indent="0">
              <a:buNone/>
            </a:pPr>
            <a:r>
              <a:rPr lang="en-US" sz="1200" dirty="0" smtClean="0"/>
              <a:t>	doi:10.1093/</a:t>
            </a:r>
            <a:r>
              <a:rPr lang="en-US" sz="1200" dirty="0" err="1" smtClean="0"/>
              <a:t>elt</a:t>
            </a:r>
            <a:r>
              <a:rPr lang="en-US" sz="1200" dirty="0" smtClean="0"/>
              <a:t>/XVI.4.199</a:t>
            </a:r>
            <a:endParaRPr lang="en-US" sz="1200" dirty="0"/>
          </a:p>
          <a:p>
            <a:pPr marL="45720" indent="0">
              <a:buNone/>
            </a:pPr>
            <a:r>
              <a:rPr lang="en-US" sz="1200" dirty="0"/>
              <a:t>Cary, S. (2004). </a:t>
            </a:r>
            <a:r>
              <a:rPr lang="en-US" sz="1200" i="1" dirty="0"/>
              <a:t>Going graphic: Comics at work in the multilingual classroom</a:t>
            </a:r>
            <a:r>
              <a:rPr lang="en-US" sz="1200" dirty="0"/>
              <a:t>. </a:t>
            </a:r>
            <a:endParaRPr lang="en-US" sz="1200" dirty="0" smtClean="0"/>
          </a:p>
          <a:p>
            <a:pPr marL="365760" lvl="1" indent="0">
              <a:buNone/>
            </a:pPr>
            <a:r>
              <a:rPr lang="en-US" sz="1200" dirty="0" smtClean="0"/>
              <a:t>Portsmouth</a:t>
            </a:r>
            <a:r>
              <a:rPr lang="en-US" sz="1200" dirty="0"/>
              <a:t>, NH: Heinemann.</a:t>
            </a:r>
          </a:p>
          <a:p>
            <a:pPr marL="45720" indent="0">
              <a:buNone/>
            </a:pPr>
            <a:r>
              <a:rPr lang="en-US" sz="1200" dirty="0" err="1"/>
              <a:t>Claridge</a:t>
            </a:r>
            <a:r>
              <a:rPr lang="en-US" sz="1200" dirty="0"/>
              <a:t>, G. (2012). Graded readers: How the publishers make the grade. </a:t>
            </a:r>
            <a:r>
              <a:rPr lang="en-US" sz="1200" i="1" dirty="0"/>
              <a:t>Reading in a </a:t>
            </a:r>
            <a:endParaRPr lang="en-US" sz="1200" i="1" dirty="0" smtClean="0"/>
          </a:p>
          <a:p>
            <a:pPr marL="365760" lvl="1" indent="0">
              <a:buNone/>
            </a:pPr>
            <a:r>
              <a:rPr lang="en-US" sz="1200" i="1" dirty="0" smtClean="0"/>
              <a:t>Foreign </a:t>
            </a:r>
            <a:r>
              <a:rPr lang="en-US" sz="1200" i="1" dirty="0"/>
              <a:t>Language,</a:t>
            </a:r>
            <a:r>
              <a:rPr lang="en-US" sz="1200" dirty="0"/>
              <a:t> </a:t>
            </a:r>
            <a:r>
              <a:rPr lang="en-US" sz="1200" i="1" dirty="0"/>
              <a:t>24</a:t>
            </a:r>
            <a:r>
              <a:rPr lang="en-US" sz="1200" dirty="0"/>
              <a:t>(1), 106-119. Retrieved October 4, 2015, from </a:t>
            </a:r>
            <a:r>
              <a:rPr lang="en-US" sz="1200" dirty="0" smtClean="0"/>
              <a:t>http</a:t>
            </a:r>
            <a:r>
              <a:rPr lang="en-US" sz="1200" dirty="0"/>
              <a:t>://nflrc.hawaii.edu/rfl</a:t>
            </a:r>
          </a:p>
          <a:p>
            <a:pPr marL="45720" indent="0">
              <a:buNone/>
            </a:pPr>
            <a:r>
              <a:rPr lang="en-US" sz="1200" dirty="0"/>
              <a:t>The Extensive Reading Foundation. (2011). </a:t>
            </a:r>
            <a:r>
              <a:rPr lang="en-US" sz="1200" i="1" dirty="0"/>
              <a:t>The Extensive Reading Foundation's Guide </a:t>
            </a:r>
            <a:endParaRPr lang="en-US" sz="1200" i="1" dirty="0" smtClean="0"/>
          </a:p>
          <a:p>
            <a:pPr marL="365760" lvl="1" indent="0">
              <a:buNone/>
            </a:pPr>
            <a:r>
              <a:rPr lang="en-US" sz="1200" i="1" dirty="0" smtClean="0"/>
              <a:t>to </a:t>
            </a:r>
            <a:r>
              <a:rPr lang="en-US" sz="1200" i="1" dirty="0"/>
              <a:t>extensive reading</a:t>
            </a:r>
            <a:r>
              <a:rPr lang="en-US" sz="1200" dirty="0"/>
              <a:t>. Retrieved May 9, 2016, </a:t>
            </a:r>
            <a:r>
              <a:rPr lang="en-US" sz="1200" dirty="0" smtClean="0"/>
              <a:t>from http</a:t>
            </a:r>
            <a:r>
              <a:rPr lang="en-US" sz="1200" dirty="0"/>
              <a:t>://erfoundation.org/ERF_Guide.pdf</a:t>
            </a:r>
          </a:p>
          <a:p>
            <a:pPr marL="45720" indent="0">
              <a:buNone/>
            </a:pPr>
            <a:r>
              <a:rPr lang="en-US" sz="1200" dirty="0"/>
              <a:t>The Extensive Reading Foundation. (</a:t>
            </a:r>
            <a:r>
              <a:rPr lang="en-US" sz="1200" dirty="0" err="1"/>
              <a:t>n.d.</a:t>
            </a:r>
            <a:r>
              <a:rPr lang="en-US" sz="1200" dirty="0"/>
              <a:t>). ERF graded reader list. Retrieved October 14, </a:t>
            </a:r>
            <a:endParaRPr lang="en-US" sz="1200" dirty="0" smtClean="0"/>
          </a:p>
          <a:p>
            <a:pPr marL="365760" lvl="1" indent="0">
              <a:buNone/>
            </a:pPr>
            <a:r>
              <a:rPr lang="en-US" sz="1200" dirty="0" smtClean="0"/>
              <a:t>2016</a:t>
            </a:r>
            <a:r>
              <a:rPr lang="en-US" sz="1200" dirty="0"/>
              <a:t>, from https://sites.google.com/site/erfgrlist/</a:t>
            </a:r>
          </a:p>
          <a:p>
            <a:pPr marL="45720" indent="0">
              <a:buNone/>
            </a:pPr>
            <a:r>
              <a:rPr lang="en-US" sz="1200" dirty="0"/>
              <a:t>Johnson, P. (2009). </a:t>
            </a:r>
            <a:r>
              <a:rPr lang="en-US" sz="1200" i="1" dirty="0"/>
              <a:t>Fundamentals of collection development and management</a:t>
            </a:r>
            <a:r>
              <a:rPr lang="en-US" sz="1200" dirty="0"/>
              <a:t>. Chicago: </a:t>
            </a:r>
            <a:endParaRPr lang="en-US" sz="1200" dirty="0" smtClean="0"/>
          </a:p>
          <a:p>
            <a:pPr marL="365760" lvl="1" indent="0">
              <a:buNone/>
            </a:pPr>
            <a:r>
              <a:rPr lang="en-US" sz="1200" dirty="0" smtClean="0"/>
              <a:t>American </a:t>
            </a:r>
            <a:r>
              <a:rPr lang="en-US" sz="1200" dirty="0"/>
              <a:t>Library Association.</a:t>
            </a:r>
          </a:p>
          <a:p>
            <a:pPr marL="45720" indent="0">
              <a:buNone/>
            </a:pPr>
            <a:r>
              <a:rPr lang="en-US" sz="1200" dirty="0" err="1"/>
              <a:t>Ranganathan</a:t>
            </a:r>
            <a:r>
              <a:rPr lang="en-US" sz="1200" dirty="0"/>
              <a:t>, S. R. (1931). </a:t>
            </a:r>
            <a:r>
              <a:rPr lang="en-US" sz="1200" i="1" dirty="0"/>
              <a:t>The five laws of library science</a:t>
            </a:r>
            <a:r>
              <a:rPr lang="en-US" sz="1200" dirty="0"/>
              <a:t>. Madras: Madras Library </a:t>
            </a:r>
            <a:endParaRPr lang="en-US" sz="1200" dirty="0" smtClean="0"/>
          </a:p>
          <a:p>
            <a:pPr marL="365760" lvl="1" indent="0">
              <a:buNone/>
            </a:pPr>
            <a:r>
              <a:rPr lang="en-US" sz="1200" dirty="0" smtClean="0"/>
              <a:t>Association</a:t>
            </a:r>
            <a:r>
              <a:rPr lang="en-US" sz="1200" dirty="0"/>
              <a:t>. Retrieved October 14, 2016, from http://hdl.handle.net/2027/uc1.$b99721</a:t>
            </a:r>
          </a:p>
          <a:p>
            <a:pPr marL="45720" indent="0">
              <a:buNone/>
            </a:pPr>
            <a:r>
              <a:rPr lang="en-US" sz="1200" dirty="0"/>
              <a:t>Sullivan, M. (2012). Never a Dull Moment. </a:t>
            </a:r>
            <a:r>
              <a:rPr lang="en-US" sz="1200" i="1" dirty="0"/>
              <a:t>School Library Journal,</a:t>
            </a:r>
            <a:r>
              <a:rPr lang="en-US" sz="1200" dirty="0"/>
              <a:t> </a:t>
            </a:r>
            <a:r>
              <a:rPr lang="en-US" sz="1200" i="1" dirty="0"/>
              <a:t>58</a:t>
            </a:r>
            <a:r>
              <a:rPr lang="en-US" sz="1200" dirty="0"/>
              <a:t>(2), 30-34. Retrieved </a:t>
            </a:r>
            <a:endParaRPr lang="en-US" sz="1200" dirty="0" smtClean="0"/>
          </a:p>
          <a:p>
            <a:pPr marL="365760" lvl="1" indent="0">
              <a:buNone/>
            </a:pPr>
            <a:r>
              <a:rPr lang="en-US" sz="1200" dirty="0" smtClean="0"/>
              <a:t>from http</a:t>
            </a:r>
            <a:r>
              <a:rPr lang="en-US" sz="1200" dirty="0"/>
              <a:t>://libproxy.umflint.edu:2048/login?url=http://</a:t>
            </a:r>
            <a:r>
              <a:rPr lang="en-US" sz="1200" dirty="0" smtClean="0"/>
              <a:t>search.ebscohost.com/login.aspx?direct=true&amp;db=eft&amp;AN=71417810&amp;site=ehost-live&amp;scope=site</a:t>
            </a:r>
            <a:endParaRPr lang="en-US" sz="1200" dirty="0"/>
          </a:p>
          <a:p>
            <a:pPr marL="45720" indent="0">
              <a:buNone/>
            </a:pPr>
            <a:r>
              <a:rPr lang="en-US" sz="1200" dirty="0"/>
              <a:t>West, M. (1964). Criteria in the selection of simplified reading books. </a:t>
            </a:r>
            <a:r>
              <a:rPr lang="en-US" sz="1200" i="1" dirty="0"/>
              <a:t>ELT Journal,</a:t>
            </a:r>
            <a:r>
              <a:rPr lang="en-US" sz="1200" dirty="0"/>
              <a:t> </a:t>
            </a:r>
            <a:r>
              <a:rPr lang="en-US" sz="1200" i="1" dirty="0"/>
              <a:t>18</a:t>
            </a:r>
            <a:r>
              <a:rPr lang="en-US" sz="1200" dirty="0"/>
              <a:t>(4</a:t>
            </a:r>
            <a:r>
              <a:rPr lang="en-US" sz="1200" dirty="0" smtClean="0"/>
              <a:t>), </a:t>
            </a:r>
          </a:p>
          <a:p>
            <a:pPr marL="365760" lvl="1" indent="0">
              <a:buNone/>
            </a:pPr>
            <a:r>
              <a:rPr lang="en-US" sz="1200" dirty="0" smtClean="0"/>
              <a:t>146-153</a:t>
            </a:r>
            <a:r>
              <a:rPr lang="en-US" sz="1200" dirty="0"/>
              <a:t>. doi:10.1093/</a:t>
            </a:r>
            <a:r>
              <a:rPr lang="en-US" sz="1200" dirty="0" err="1"/>
              <a:t>elt</a:t>
            </a:r>
            <a:r>
              <a:rPr lang="en-US" sz="1200" dirty="0"/>
              <a:t>/XVIII.4.146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61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_UM_Colors">
  <a:themeElements>
    <a:clrScheme name="UM Flint Grid Template">
      <a:dk1>
        <a:srgbClr val="002060"/>
      </a:dk1>
      <a:lt1>
        <a:srgbClr val="FFFFFF"/>
      </a:lt1>
      <a:dk2>
        <a:srgbClr val="00274C"/>
      </a:dk2>
      <a:lt2>
        <a:srgbClr val="FFFFFF"/>
      </a:lt2>
      <a:accent1>
        <a:srgbClr val="FFCB05"/>
      </a:accent1>
      <a:accent2>
        <a:srgbClr val="A5A5A5"/>
      </a:accent2>
      <a:accent3>
        <a:srgbClr val="FFCB05"/>
      </a:accent3>
      <a:accent4>
        <a:srgbClr val="95A39D"/>
      </a:accent4>
      <a:accent5>
        <a:srgbClr val="FFDF69"/>
      </a:accent5>
      <a:accent6>
        <a:srgbClr val="D0C5B8"/>
      </a:accent6>
      <a:hlink>
        <a:srgbClr val="0000FF"/>
      </a:hlink>
      <a:folHlink>
        <a:srgbClr val="FF0000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id_UM_Colors" id="{1D6A08D5-A186-4342-B4E0-C22E93AE305E}" vid="{0E133967-96F9-4B30-82EB-B4C4601165A6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Grid_UM_Colors</Template>
  <TotalTime>1088</TotalTime>
  <Words>1289</Words>
  <Application>Microsoft Office PowerPoint</Application>
  <PresentationFormat>On-screen Show (4:3)</PresentationFormat>
  <Paragraphs>245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Franklin Gothic Medium</vt:lpstr>
      <vt:lpstr>Wingdings</vt:lpstr>
      <vt:lpstr>Wingdings 2</vt:lpstr>
      <vt:lpstr>Grid_UM_Colors</vt:lpstr>
      <vt:lpstr>Beyond the Classics: Building a diverse Extensive Reading Library</vt:lpstr>
      <vt:lpstr>PowerPoint Presentation</vt:lpstr>
      <vt:lpstr>Overview</vt:lpstr>
      <vt:lpstr>5 laws of library science</vt:lpstr>
      <vt:lpstr>PowerPoint Presentation</vt:lpstr>
      <vt:lpstr>Selecting materials</vt:lpstr>
      <vt:lpstr>Managing collections</vt:lpstr>
      <vt:lpstr>Early GR Publishing History</vt:lpstr>
      <vt:lpstr>Recent GR Publishing Trends</vt:lpstr>
      <vt:lpstr>Recent GR publishing Trends</vt:lpstr>
      <vt:lpstr>PowerPoint Presentation</vt:lpstr>
      <vt:lpstr>Non fiction GR series</vt:lpstr>
      <vt:lpstr>Non fiction gr series</vt:lpstr>
      <vt:lpstr> Non fiction GR series</vt:lpstr>
      <vt:lpstr> Non fiction GR series</vt:lpstr>
      <vt:lpstr>Original &amp; “Newer” Fiction</vt:lpstr>
      <vt:lpstr>Original fiction</vt:lpstr>
      <vt:lpstr>Holes in GR series</vt:lpstr>
      <vt:lpstr>Hi/Lo Books</vt:lpstr>
      <vt:lpstr>Young adult books</vt:lpstr>
      <vt:lpstr>Children’s books</vt:lpstr>
      <vt:lpstr>GRAPHIC NOVELS</vt:lpstr>
      <vt:lpstr>UM-Flint collection</vt:lpstr>
      <vt:lpstr>UM-Flint collection</vt:lpstr>
      <vt:lpstr>UM-Flint collection</vt:lpstr>
      <vt:lpstr>resources</vt:lpstr>
      <vt:lpstr>My Contact Information</vt:lpstr>
      <vt:lpstr>REFERENCES</vt:lpstr>
    </vt:vector>
  </TitlesOfParts>
  <Company>U of M-Flint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Beyond the Classics: Building a diverse Extensive Reading Library</dc:title>
  <dc:creator>Svoboda, Elizabeth</dc:creator>
  <cp:lastModifiedBy>Elizabeth Svoboda</cp:lastModifiedBy>
  <cp:revision>87</cp:revision>
  <dcterms:created xsi:type="dcterms:W3CDTF">2016-10-06T14:14:25Z</dcterms:created>
  <dcterms:modified xsi:type="dcterms:W3CDTF">2020-10-01T17:56:16Z</dcterms:modified>
</cp:coreProperties>
</file>