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5720000" cy="27432000"/>
  <p:notesSz cx="7004050" cy="9290050"/>
  <p:defaultTextStyle>
    <a:defPPr>
      <a:defRPr lang="en-US"/>
    </a:defPPr>
    <a:lvl1pPr marL="0" algn="l" defTabSz="3133838" rtl="0" eaLnBrk="1" latinLnBrk="0" hangingPunct="1">
      <a:defRPr sz="6200" kern="1200">
        <a:solidFill>
          <a:schemeClr val="tx1"/>
        </a:solidFill>
        <a:latin typeface="+mn-lt"/>
        <a:ea typeface="+mn-ea"/>
        <a:cs typeface="+mn-cs"/>
      </a:defRPr>
    </a:lvl1pPr>
    <a:lvl2pPr marL="1566921" algn="l" defTabSz="3133838" rtl="0" eaLnBrk="1" latinLnBrk="0" hangingPunct="1">
      <a:defRPr sz="6200" kern="1200">
        <a:solidFill>
          <a:schemeClr val="tx1"/>
        </a:solidFill>
        <a:latin typeface="+mn-lt"/>
        <a:ea typeface="+mn-ea"/>
        <a:cs typeface="+mn-cs"/>
      </a:defRPr>
    </a:lvl2pPr>
    <a:lvl3pPr marL="3133838" algn="l" defTabSz="3133838" rtl="0" eaLnBrk="1" latinLnBrk="0" hangingPunct="1">
      <a:defRPr sz="6200" kern="1200">
        <a:solidFill>
          <a:schemeClr val="tx1"/>
        </a:solidFill>
        <a:latin typeface="+mn-lt"/>
        <a:ea typeface="+mn-ea"/>
        <a:cs typeface="+mn-cs"/>
      </a:defRPr>
    </a:lvl3pPr>
    <a:lvl4pPr marL="4700760" algn="l" defTabSz="3133838" rtl="0" eaLnBrk="1" latinLnBrk="0" hangingPunct="1">
      <a:defRPr sz="6200" kern="1200">
        <a:solidFill>
          <a:schemeClr val="tx1"/>
        </a:solidFill>
        <a:latin typeface="+mn-lt"/>
        <a:ea typeface="+mn-ea"/>
        <a:cs typeface="+mn-cs"/>
      </a:defRPr>
    </a:lvl4pPr>
    <a:lvl5pPr marL="6267679" algn="l" defTabSz="3133838" rtl="0" eaLnBrk="1" latinLnBrk="0" hangingPunct="1">
      <a:defRPr sz="6200" kern="1200">
        <a:solidFill>
          <a:schemeClr val="tx1"/>
        </a:solidFill>
        <a:latin typeface="+mn-lt"/>
        <a:ea typeface="+mn-ea"/>
        <a:cs typeface="+mn-cs"/>
      </a:defRPr>
    </a:lvl5pPr>
    <a:lvl6pPr marL="7834598" algn="l" defTabSz="3133838" rtl="0" eaLnBrk="1" latinLnBrk="0" hangingPunct="1">
      <a:defRPr sz="6200" kern="1200">
        <a:solidFill>
          <a:schemeClr val="tx1"/>
        </a:solidFill>
        <a:latin typeface="+mn-lt"/>
        <a:ea typeface="+mn-ea"/>
        <a:cs typeface="+mn-cs"/>
      </a:defRPr>
    </a:lvl6pPr>
    <a:lvl7pPr marL="9401516" algn="l" defTabSz="3133838" rtl="0" eaLnBrk="1" latinLnBrk="0" hangingPunct="1">
      <a:defRPr sz="6200" kern="1200">
        <a:solidFill>
          <a:schemeClr val="tx1"/>
        </a:solidFill>
        <a:latin typeface="+mn-lt"/>
        <a:ea typeface="+mn-ea"/>
        <a:cs typeface="+mn-cs"/>
      </a:defRPr>
    </a:lvl7pPr>
    <a:lvl8pPr marL="10968437" algn="l" defTabSz="3133838" rtl="0" eaLnBrk="1" latinLnBrk="0" hangingPunct="1">
      <a:defRPr sz="6200" kern="1200">
        <a:solidFill>
          <a:schemeClr val="tx1"/>
        </a:solidFill>
        <a:latin typeface="+mn-lt"/>
        <a:ea typeface="+mn-ea"/>
        <a:cs typeface="+mn-cs"/>
      </a:defRPr>
    </a:lvl8pPr>
    <a:lvl9pPr marL="12535358" algn="l" defTabSz="3133838" rtl="0" eaLnBrk="1" latinLnBrk="0" hangingPunct="1">
      <a:defRPr sz="6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640">
          <p15:clr>
            <a:srgbClr val="A4A3A4"/>
          </p15:clr>
        </p15:guide>
        <p15:guide id="2" pos="144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60" autoAdjust="0"/>
    <p:restoredTop sz="94676" autoAdjust="0"/>
  </p:normalViewPr>
  <p:slideViewPr>
    <p:cSldViewPr>
      <p:cViewPr>
        <p:scale>
          <a:sx n="30" d="100"/>
          <a:sy n="30" d="100"/>
        </p:scale>
        <p:origin x="96" y="-711"/>
      </p:cViewPr>
      <p:guideLst>
        <p:guide orient="horz" pos="8640"/>
        <p:guide pos="1440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5" name="Rectangle 14"/>
          <p:cNvSpPr/>
          <p:nvPr userDrawn="1"/>
        </p:nvSpPr>
        <p:spPr>
          <a:xfrm>
            <a:off x="44985214" y="0"/>
            <a:ext cx="734786" cy="27432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endParaRPr lang="en-US" dirty="0"/>
          </a:p>
        </p:txBody>
      </p:sp>
      <p:sp>
        <p:nvSpPr>
          <p:cNvPr id="16" name="Rectangle 15"/>
          <p:cNvSpPr/>
          <p:nvPr userDrawn="1"/>
        </p:nvSpPr>
        <p:spPr>
          <a:xfrm>
            <a:off x="0" y="0"/>
            <a:ext cx="734786" cy="27432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endParaRPr lang="en-US" dirty="0"/>
          </a:p>
        </p:txBody>
      </p:sp>
      <p:sp>
        <p:nvSpPr>
          <p:cNvPr id="17" name="Rectangle 16"/>
          <p:cNvSpPr/>
          <p:nvPr userDrawn="1"/>
        </p:nvSpPr>
        <p:spPr>
          <a:xfrm>
            <a:off x="0" y="0"/>
            <a:ext cx="45720000" cy="3429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endParaRPr lang="en-US" dirty="0"/>
          </a:p>
        </p:txBody>
      </p:sp>
      <p:sp>
        <p:nvSpPr>
          <p:cNvPr id="18" name="Rectangle 17"/>
          <p:cNvSpPr/>
          <p:nvPr userDrawn="1"/>
        </p:nvSpPr>
        <p:spPr>
          <a:xfrm>
            <a:off x="0" y="24003000"/>
            <a:ext cx="45720000" cy="3429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endParaRPr lang="en-US" dirty="0"/>
          </a:p>
        </p:txBody>
      </p:sp>
      <p:sp>
        <p:nvSpPr>
          <p:cNvPr id="11" name="Instructions"/>
          <p:cNvSpPr/>
          <p:nvPr userDrawn="1"/>
        </p:nvSpPr>
        <p:spPr>
          <a:xfrm>
            <a:off x="-9144000" y="0"/>
            <a:ext cx="8686800" cy="27432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63222" tIns="163222" rIns="163222" bIns="163222" rtlCol="0" anchor="t"/>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lvl="0">
              <a:spcBef>
                <a:spcPts val="0"/>
              </a:spcBef>
              <a:spcAft>
                <a:spcPts val="1715"/>
              </a:spcAft>
            </a:pPr>
            <a:r>
              <a:rPr lang="en-US" sz="6000" dirty="0">
                <a:solidFill>
                  <a:srgbClr val="7F7F7F"/>
                </a:solidFill>
                <a:latin typeface="Calibri" pitchFamily="34" charset="0"/>
                <a:cs typeface="Calibri" panose="020F0502020204030204" pitchFamily="34" charset="0"/>
              </a:rPr>
              <a:t>Poster Print Size:</a:t>
            </a:r>
            <a:endParaRPr sz="6000" dirty="0">
              <a:solidFill>
                <a:srgbClr val="7F7F7F"/>
              </a:solidFill>
              <a:latin typeface="Calibri" pitchFamily="34" charset="0"/>
              <a:cs typeface="Calibri" panose="020F0502020204030204" pitchFamily="34" charset="0"/>
            </a:endParaRPr>
          </a:p>
          <a:p>
            <a:pPr lvl="0">
              <a:spcBef>
                <a:spcPts val="0"/>
              </a:spcBef>
              <a:spcAft>
                <a:spcPts val="1715"/>
              </a:spcAft>
            </a:pPr>
            <a:r>
              <a:rPr lang="en-US" sz="4000" dirty="0">
                <a:solidFill>
                  <a:srgbClr val="7F7F7F"/>
                </a:solidFill>
                <a:latin typeface="Calibri" pitchFamily="34" charset="0"/>
                <a:cs typeface="Calibri" panose="020F0502020204030204" pitchFamily="34" charset="0"/>
              </a:rPr>
              <a:t>This poster template is 30” high by 50” wide and is printed at 120% for a 36” high by 60” wide poster. It can be used to print any poster with a 3:5 aspect ratio.</a:t>
            </a:r>
          </a:p>
          <a:p>
            <a:pPr lvl="0">
              <a:spcBef>
                <a:spcPts val="0"/>
              </a:spcBef>
              <a:spcAft>
                <a:spcPts val="1715"/>
              </a:spcAft>
            </a:pPr>
            <a:r>
              <a:rPr lang="en-US" sz="6000" dirty="0">
                <a:solidFill>
                  <a:srgbClr val="7F7F7F"/>
                </a:solidFill>
                <a:latin typeface="Calibri" pitchFamily="34" charset="0"/>
                <a:cs typeface="Calibri" panose="020F0502020204030204" pitchFamily="34" charset="0"/>
              </a:rPr>
              <a:t>Placeholders</a:t>
            </a:r>
            <a:r>
              <a:rPr sz="6000" dirty="0">
                <a:solidFill>
                  <a:srgbClr val="7F7F7F"/>
                </a:solidFill>
                <a:latin typeface="Calibri" pitchFamily="34" charset="0"/>
                <a:cs typeface="Calibri" panose="020F0502020204030204" pitchFamily="34" charset="0"/>
              </a:rPr>
              <a:t>:</a:t>
            </a:r>
          </a:p>
          <a:p>
            <a:pPr lvl="0">
              <a:spcBef>
                <a:spcPts val="0"/>
              </a:spcBef>
              <a:spcAft>
                <a:spcPts val="1715"/>
              </a:spcAft>
            </a:pPr>
            <a:r>
              <a:rPr sz="4000" dirty="0">
                <a:solidFill>
                  <a:srgbClr val="7F7F7F"/>
                </a:solidFill>
                <a:latin typeface="Calibri" pitchFamily="34" charset="0"/>
                <a:cs typeface="Calibri" panose="020F0502020204030204" pitchFamily="34" charset="0"/>
              </a:rPr>
              <a:t>The </a:t>
            </a:r>
            <a:r>
              <a:rPr lang="en-US" sz="4000" dirty="0">
                <a:solidFill>
                  <a:srgbClr val="7F7F7F"/>
                </a:solidFill>
                <a:latin typeface="Calibri" pitchFamily="34" charset="0"/>
                <a:cs typeface="Calibri" panose="020F0502020204030204" pitchFamily="34" charset="0"/>
              </a:rPr>
              <a:t>various elements included</a:t>
            </a:r>
            <a:r>
              <a:rPr sz="4000" dirty="0">
                <a:solidFill>
                  <a:srgbClr val="7F7F7F"/>
                </a:solidFill>
                <a:latin typeface="Calibri" pitchFamily="34" charset="0"/>
                <a:cs typeface="Calibri" panose="020F0502020204030204" pitchFamily="34" charset="0"/>
              </a:rPr>
              <a:t> in this </a:t>
            </a:r>
            <a:r>
              <a:rPr lang="en-US" sz="4000" dirty="0">
                <a:solidFill>
                  <a:srgbClr val="7F7F7F"/>
                </a:solidFill>
                <a:latin typeface="Calibri" pitchFamily="34" charset="0"/>
                <a:cs typeface="Calibri" panose="020F0502020204030204" pitchFamily="34" charset="0"/>
              </a:rPr>
              <a:t>poster are ones</a:t>
            </a:r>
            <a:r>
              <a:rPr lang="en-US" sz="4000" baseline="0" dirty="0">
                <a:solidFill>
                  <a:srgbClr val="7F7F7F"/>
                </a:solidFill>
                <a:latin typeface="Calibri" pitchFamily="34" charset="0"/>
                <a:cs typeface="Calibri" panose="020F0502020204030204" pitchFamily="34" charset="0"/>
              </a:rPr>
              <a:t> we often see in medical, research, and scientific posters.</a:t>
            </a:r>
            <a:r>
              <a:rPr sz="4000" dirty="0">
                <a:solidFill>
                  <a:srgbClr val="7F7F7F"/>
                </a:solidFill>
                <a:latin typeface="Calibri" pitchFamily="34" charset="0"/>
                <a:cs typeface="Calibri" panose="020F0502020204030204" pitchFamily="34" charset="0"/>
              </a:rPr>
              <a:t> </a:t>
            </a:r>
            <a:r>
              <a:rPr lang="en-US" sz="4000" dirty="0">
                <a:solidFill>
                  <a:srgbClr val="7F7F7F"/>
                </a:solidFill>
                <a:latin typeface="Calibri" pitchFamily="34" charset="0"/>
                <a:cs typeface="Calibri" panose="020F0502020204030204" pitchFamily="34" charset="0"/>
              </a:rPr>
              <a:t>Feel</a:t>
            </a:r>
            <a:r>
              <a:rPr lang="en-US" sz="4000" baseline="0" dirty="0">
                <a:solidFill>
                  <a:srgbClr val="7F7F7F"/>
                </a:solidFill>
                <a:latin typeface="Calibri" pitchFamily="34" charset="0"/>
                <a:cs typeface="Calibri" panose="020F0502020204030204" pitchFamily="34" charset="0"/>
              </a:rPr>
              <a:t> free to edit, move,  add, and delete items, or change the layout to suit your needs. Always check with your conference organizer for specific requirements.</a:t>
            </a:r>
          </a:p>
          <a:p>
            <a:pPr lvl="0">
              <a:spcBef>
                <a:spcPts val="0"/>
              </a:spcBef>
              <a:spcAft>
                <a:spcPts val="1715"/>
              </a:spcAft>
            </a:pPr>
            <a:r>
              <a:rPr lang="en-US" sz="6000" dirty="0">
                <a:solidFill>
                  <a:srgbClr val="7F7F7F"/>
                </a:solidFill>
                <a:latin typeface="Calibri" pitchFamily="34" charset="0"/>
                <a:cs typeface="Calibri" panose="020F0502020204030204" pitchFamily="34" charset="0"/>
              </a:rPr>
              <a:t>Image</a:t>
            </a:r>
            <a:r>
              <a:rPr lang="en-US" sz="6000" baseline="0" dirty="0">
                <a:solidFill>
                  <a:srgbClr val="7F7F7F"/>
                </a:solidFill>
                <a:latin typeface="Calibri" pitchFamily="34" charset="0"/>
                <a:cs typeface="Calibri" panose="020F0502020204030204" pitchFamily="34" charset="0"/>
              </a:rPr>
              <a:t> Quality</a:t>
            </a:r>
            <a:r>
              <a:rPr lang="en-US" sz="6000" dirty="0">
                <a:solidFill>
                  <a:srgbClr val="7F7F7F"/>
                </a:solidFill>
                <a:latin typeface="Calibri" pitchFamily="34" charset="0"/>
                <a:cs typeface="Calibri" panose="020F0502020204030204" pitchFamily="34" charset="0"/>
              </a:rPr>
              <a:t>:</a:t>
            </a:r>
          </a:p>
          <a:p>
            <a:pPr lvl="0">
              <a:spcBef>
                <a:spcPts val="0"/>
              </a:spcBef>
              <a:spcAft>
                <a:spcPts val="1715"/>
              </a:spcAft>
            </a:pPr>
            <a:r>
              <a:rPr lang="en-US" sz="4000" dirty="0">
                <a:solidFill>
                  <a:srgbClr val="7F7F7F"/>
                </a:solidFill>
                <a:latin typeface="Calibri" pitchFamily="34" charset="0"/>
                <a:cs typeface="Calibri" panose="020F0502020204030204" pitchFamily="34" charset="0"/>
              </a:rPr>
              <a:t>You can place digital photos or logo art in your poster file by selecting the </a:t>
            </a:r>
            <a:r>
              <a:rPr lang="en-US" sz="4000" b="1" dirty="0">
                <a:solidFill>
                  <a:srgbClr val="7F7F7F"/>
                </a:solidFill>
                <a:latin typeface="Calibri" pitchFamily="34" charset="0"/>
                <a:cs typeface="Calibri" panose="020F0502020204030204" pitchFamily="34" charset="0"/>
              </a:rPr>
              <a:t>Insert, Picture</a:t>
            </a:r>
            <a:r>
              <a:rPr lang="en-US" sz="4000" dirty="0">
                <a:solidFill>
                  <a:srgbClr val="7F7F7F"/>
                </a:solidFill>
                <a:latin typeface="Calibri" pitchFamily="34" charset="0"/>
                <a:cs typeface="Calibri" panose="020F0502020204030204" pitchFamily="34" charset="0"/>
              </a:rPr>
              <a:t> command, or by using standard copy &amp; paste. For best results, all graphic elements should be at least </a:t>
            </a:r>
            <a:r>
              <a:rPr lang="en-US" sz="4000" b="1" dirty="0">
                <a:solidFill>
                  <a:srgbClr val="7F7F7F"/>
                </a:solidFill>
                <a:latin typeface="Calibri" pitchFamily="34" charset="0"/>
                <a:cs typeface="Calibri" panose="020F0502020204030204" pitchFamily="34" charset="0"/>
              </a:rPr>
              <a:t>150-200 pixels per inch in their final printed size</a:t>
            </a:r>
            <a:r>
              <a:rPr lang="en-US" sz="4000" dirty="0">
                <a:solidFill>
                  <a:srgbClr val="7F7F7F"/>
                </a:solidFill>
                <a:latin typeface="Calibri" pitchFamily="34" charset="0"/>
                <a:cs typeface="Calibri" panose="020F0502020204030204" pitchFamily="34" charset="0"/>
              </a:rPr>
              <a:t>. For instance, a 1600 x 1200 pixel</a:t>
            </a:r>
            <a:r>
              <a:rPr lang="en-US" sz="4000" baseline="0" dirty="0">
                <a:solidFill>
                  <a:srgbClr val="7F7F7F"/>
                </a:solidFill>
                <a:latin typeface="Calibri" pitchFamily="34" charset="0"/>
                <a:cs typeface="Calibri" panose="020F0502020204030204" pitchFamily="34" charset="0"/>
              </a:rPr>
              <a:t> photo will usually look fine up to </a:t>
            </a:r>
            <a:r>
              <a:rPr lang="en-US" sz="4000" dirty="0">
                <a:solidFill>
                  <a:srgbClr val="7F7F7F"/>
                </a:solidFill>
                <a:latin typeface="Calibri" pitchFamily="34" charset="0"/>
                <a:cs typeface="Calibri" panose="020F0502020204030204" pitchFamily="34" charset="0"/>
              </a:rPr>
              <a:t>8“-10” wide on your printed poster.</a:t>
            </a:r>
          </a:p>
          <a:p>
            <a:pPr lvl="0">
              <a:spcBef>
                <a:spcPts val="0"/>
              </a:spcBef>
              <a:spcAft>
                <a:spcPts val="1715"/>
              </a:spcAft>
            </a:pPr>
            <a:r>
              <a:rPr lang="en-US" sz="4000" dirty="0">
                <a:solidFill>
                  <a:srgbClr val="7F7F7F"/>
                </a:solidFill>
                <a:latin typeface="Calibri" pitchFamily="34" charset="0"/>
                <a:cs typeface="Calibri" panose="020F0502020204030204" pitchFamily="34" charset="0"/>
              </a:rPr>
              <a:t>To preview the print quality of images, select a magnification of 100% when previewing your poster. This will give you a good idea of what it will look like in print. If you are laying out a large poster and using half-scale dimensions, be sure to preview your graphics at 200% to see them at their final printed size.</a:t>
            </a:r>
          </a:p>
          <a:p>
            <a:pPr lvl="0">
              <a:spcBef>
                <a:spcPts val="0"/>
              </a:spcBef>
              <a:spcAft>
                <a:spcPts val="1715"/>
              </a:spcAft>
            </a:pPr>
            <a:r>
              <a:rPr lang="en-US" sz="4000" dirty="0">
                <a:solidFill>
                  <a:srgbClr val="7F7F7F"/>
                </a:solidFill>
                <a:latin typeface="Calibri" pitchFamily="34" charset="0"/>
                <a:cs typeface="Calibri" panose="020F0502020204030204" pitchFamily="34" charset="0"/>
              </a:rPr>
              <a:t>Please note that graphics from websites (such as the logo on your hospital's or university's home page) will only be 72dpi and not suitable for printing.</a:t>
            </a:r>
          </a:p>
          <a:p>
            <a:pPr lvl="0" algn="ctr">
              <a:spcBef>
                <a:spcPts val="0"/>
              </a:spcBef>
              <a:spcAft>
                <a:spcPts val="1715"/>
              </a:spcAft>
            </a:pPr>
            <a:br>
              <a:rPr lang="en-US" sz="2800" dirty="0">
                <a:solidFill>
                  <a:srgbClr val="7F7F7F"/>
                </a:solidFill>
                <a:latin typeface="Calibri" pitchFamily="34" charset="0"/>
                <a:cs typeface="Calibri" panose="020F0502020204030204" pitchFamily="34" charset="0"/>
              </a:rPr>
            </a:br>
            <a:r>
              <a:rPr lang="en-US" sz="2800" dirty="0">
                <a:solidFill>
                  <a:srgbClr val="7F7F7F"/>
                </a:solidFill>
                <a:latin typeface="Calibri" pitchFamily="34" charset="0"/>
                <a:cs typeface="Calibri" panose="020F0502020204030204" pitchFamily="34" charset="0"/>
              </a:rPr>
              <a:t>[This sidebar area does not print.]</a:t>
            </a:r>
          </a:p>
        </p:txBody>
      </p:sp>
      <p:grpSp>
        <p:nvGrpSpPr>
          <p:cNvPr id="12" name="Group 11"/>
          <p:cNvGrpSpPr/>
          <p:nvPr userDrawn="1"/>
        </p:nvGrpSpPr>
        <p:grpSpPr>
          <a:xfrm>
            <a:off x="46177200" y="0"/>
            <a:ext cx="8686800" cy="27432000"/>
            <a:chOff x="33832800" y="0"/>
            <a:chExt cx="12801600" cy="43891200"/>
          </a:xfrm>
        </p:grpSpPr>
        <p:sp>
          <p:nvSpPr>
            <p:cNvPr id="13" name="Instructions"/>
            <p:cNvSpPr/>
            <p:nvPr userDrawn="1"/>
          </p:nvSpPr>
          <p:spPr>
            <a:xfrm>
              <a:off x="33832800" y="0"/>
              <a:ext cx="12801600" cy="4389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t"/>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lvl="0">
                <a:spcBef>
                  <a:spcPts val="0"/>
                </a:spcBef>
                <a:spcAft>
                  <a:spcPts val="1715"/>
                </a:spcAft>
              </a:pPr>
              <a:r>
                <a:rPr lang="en-US" sz="6000" dirty="0">
                  <a:solidFill>
                    <a:schemeClr val="bg1">
                      <a:lumMod val="50000"/>
                    </a:schemeClr>
                  </a:solidFill>
                  <a:latin typeface="Calibri" pitchFamily="34" charset="0"/>
                  <a:cs typeface="Calibri" panose="020F0502020204030204" pitchFamily="34" charset="0"/>
                </a:rPr>
                <a:t>Change</a:t>
              </a:r>
              <a:r>
                <a:rPr lang="en-US" sz="6000" baseline="0" dirty="0">
                  <a:solidFill>
                    <a:schemeClr val="bg1">
                      <a:lumMod val="50000"/>
                    </a:schemeClr>
                  </a:solidFill>
                  <a:latin typeface="Calibri" pitchFamily="34" charset="0"/>
                  <a:cs typeface="Calibri" panose="020F0502020204030204" pitchFamily="34" charset="0"/>
                </a:rPr>
                <a:t> Color Theme</a:t>
              </a:r>
              <a:r>
                <a:rPr lang="en-US" sz="6000" dirty="0">
                  <a:solidFill>
                    <a:schemeClr val="bg1">
                      <a:lumMod val="50000"/>
                    </a:schemeClr>
                  </a:solidFill>
                  <a:latin typeface="Calibri" pitchFamily="34" charset="0"/>
                  <a:cs typeface="Calibri" panose="020F0502020204030204" pitchFamily="34" charset="0"/>
                </a:rPr>
                <a:t>:</a:t>
              </a:r>
              <a:endParaRPr sz="600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r>
                <a:rPr lang="en-US" sz="4000" dirty="0">
                  <a:solidFill>
                    <a:schemeClr val="bg1">
                      <a:lumMod val="50000"/>
                    </a:schemeClr>
                  </a:solidFill>
                  <a:latin typeface="Calibri" pitchFamily="34" charset="0"/>
                  <a:cs typeface="Calibri" panose="020F0502020204030204" pitchFamily="34" charset="0"/>
                </a:rPr>
                <a:t>This template is designed to use the built-in color themes in</a:t>
              </a:r>
              <a:r>
                <a:rPr lang="en-US" sz="4000" baseline="0" dirty="0">
                  <a:solidFill>
                    <a:schemeClr val="bg1">
                      <a:lumMod val="50000"/>
                    </a:schemeClr>
                  </a:solidFill>
                  <a:latin typeface="Calibri" pitchFamily="34" charset="0"/>
                  <a:cs typeface="Calibri" panose="020F0502020204030204" pitchFamily="34" charset="0"/>
                </a:rPr>
                <a:t> the newer versions of PowerPoint.</a:t>
              </a:r>
            </a:p>
            <a:p>
              <a:pPr lvl="0">
                <a:spcBef>
                  <a:spcPts val="0"/>
                </a:spcBef>
                <a:spcAft>
                  <a:spcPts val="1715"/>
                </a:spcAft>
              </a:pPr>
              <a:r>
                <a:rPr lang="en-US" sz="4000" baseline="0" dirty="0">
                  <a:solidFill>
                    <a:schemeClr val="bg1">
                      <a:lumMod val="50000"/>
                    </a:schemeClr>
                  </a:solidFill>
                  <a:latin typeface="Calibri" pitchFamily="34" charset="0"/>
                  <a:cs typeface="Calibri" panose="020F0502020204030204" pitchFamily="34" charset="0"/>
                </a:rPr>
                <a:t>To change the color theme, select the </a:t>
              </a:r>
              <a:r>
                <a:rPr lang="en-US" sz="4000" b="1" baseline="0" dirty="0">
                  <a:solidFill>
                    <a:schemeClr val="bg1">
                      <a:lumMod val="50000"/>
                    </a:schemeClr>
                  </a:solidFill>
                  <a:latin typeface="Calibri" pitchFamily="34" charset="0"/>
                  <a:cs typeface="Calibri" panose="020F0502020204030204" pitchFamily="34" charset="0"/>
                </a:rPr>
                <a:t>Design</a:t>
              </a:r>
              <a:r>
                <a:rPr lang="en-US" sz="4000" baseline="0" dirty="0">
                  <a:solidFill>
                    <a:schemeClr val="bg1">
                      <a:lumMod val="50000"/>
                    </a:schemeClr>
                  </a:solidFill>
                  <a:latin typeface="Calibri" pitchFamily="34" charset="0"/>
                  <a:cs typeface="Calibri" panose="020F0502020204030204" pitchFamily="34" charset="0"/>
                </a:rPr>
                <a:t> tab, then select the </a:t>
              </a:r>
              <a:r>
                <a:rPr lang="en-US" sz="4000" b="1" baseline="0" dirty="0">
                  <a:solidFill>
                    <a:schemeClr val="bg1">
                      <a:lumMod val="50000"/>
                    </a:schemeClr>
                  </a:solidFill>
                  <a:latin typeface="Calibri" pitchFamily="34" charset="0"/>
                  <a:cs typeface="Calibri" panose="020F0502020204030204" pitchFamily="34" charset="0"/>
                </a:rPr>
                <a:t>Colors</a:t>
              </a:r>
              <a:r>
                <a:rPr lang="en-US" sz="4000" baseline="0" dirty="0">
                  <a:solidFill>
                    <a:schemeClr val="bg1">
                      <a:lumMod val="50000"/>
                    </a:schemeClr>
                  </a:solidFill>
                  <a:latin typeface="Calibri" pitchFamily="34" charset="0"/>
                  <a:cs typeface="Calibri" panose="020F0502020204030204" pitchFamily="34" charset="0"/>
                </a:rPr>
                <a:t> drop-down list.</a:t>
              </a: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r>
                <a:rPr lang="en-US" sz="4000" baseline="0" dirty="0">
                  <a:solidFill>
                    <a:schemeClr val="bg1">
                      <a:lumMod val="50000"/>
                    </a:schemeClr>
                  </a:solidFill>
                  <a:latin typeface="Calibri" pitchFamily="34" charset="0"/>
                  <a:cs typeface="Calibri" panose="020F0502020204030204" pitchFamily="34" charset="0"/>
                </a:rPr>
                <a:t>The default color theme for this template is “Office”, so you can always return to that after trying some of the alternatives.</a:t>
              </a:r>
            </a:p>
            <a:p>
              <a:pPr lvl="0">
                <a:spcBef>
                  <a:spcPts val="0"/>
                </a:spcBef>
                <a:spcAft>
                  <a:spcPts val="1715"/>
                </a:spcAft>
              </a:pPr>
              <a:r>
                <a:rPr lang="en-US" sz="6000" dirty="0">
                  <a:solidFill>
                    <a:schemeClr val="bg1">
                      <a:lumMod val="50000"/>
                    </a:schemeClr>
                  </a:solidFill>
                  <a:latin typeface="Calibri" pitchFamily="34" charset="0"/>
                  <a:cs typeface="Calibri" panose="020F0502020204030204" pitchFamily="34" charset="0"/>
                </a:rPr>
                <a:t>Printing Your Poster:</a:t>
              </a:r>
            </a:p>
            <a:p>
              <a:pPr lvl="0">
                <a:spcBef>
                  <a:spcPts val="0"/>
                </a:spcBef>
                <a:spcAft>
                  <a:spcPts val="1715"/>
                </a:spcAft>
              </a:pPr>
              <a:r>
                <a:rPr lang="en-US" sz="4000" dirty="0">
                  <a:solidFill>
                    <a:schemeClr val="bg1">
                      <a:lumMod val="50000"/>
                    </a:schemeClr>
                  </a:solidFill>
                  <a:latin typeface="Calibri" pitchFamily="34" charset="0"/>
                  <a:cs typeface="Calibri" panose="020F0502020204030204" pitchFamily="34" charset="0"/>
                </a:rPr>
                <a:t>Once your poster file is ready, visit</a:t>
              </a:r>
              <a:r>
                <a:rPr lang="en-US" sz="4000" baseline="0" dirty="0">
                  <a:solidFill>
                    <a:schemeClr val="bg1">
                      <a:lumMod val="50000"/>
                    </a:schemeClr>
                  </a:solidFill>
                  <a:latin typeface="Calibri" pitchFamily="34" charset="0"/>
                  <a:cs typeface="Calibri" panose="020F0502020204030204" pitchFamily="34" charset="0"/>
                </a:rPr>
                <a:t> </a:t>
              </a:r>
              <a:r>
                <a:rPr lang="en-US" sz="4000" b="1" baseline="0" dirty="0">
                  <a:solidFill>
                    <a:schemeClr val="bg1">
                      <a:lumMod val="50000"/>
                    </a:schemeClr>
                  </a:solidFill>
                  <a:latin typeface="Calibri" pitchFamily="34" charset="0"/>
                  <a:cs typeface="Calibri" panose="020F0502020204030204" pitchFamily="34" charset="0"/>
                </a:rPr>
                <a:t>www.genigraphics.com</a:t>
              </a:r>
              <a:r>
                <a:rPr lang="en-US" sz="4000" baseline="0" dirty="0">
                  <a:solidFill>
                    <a:schemeClr val="bg1">
                      <a:lumMod val="50000"/>
                    </a:schemeClr>
                  </a:solidFill>
                  <a:latin typeface="Calibri" pitchFamily="34" charset="0"/>
                  <a:cs typeface="Calibri" panose="020F0502020204030204" pitchFamily="34" charset="0"/>
                </a:rPr>
                <a:t> to order a high-quality, affordable poster print. Every order receives a free design review and we can deliver as fast as next business day within the US and Canada. </a:t>
              </a:r>
            </a:p>
            <a:p>
              <a:pPr lvl="0">
                <a:spcBef>
                  <a:spcPts val="0"/>
                </a:spcBef>
                <a:spcAft>
                  <a:spcPts val="1715"/>
                </a:spcAft>
              </a:pPr>
              <a:r>
                <a:rPr lang="en-US" sz="4000" baseline="0" dirty="0">
                  <a:solidFill>
                    <a:schemeClr val="bg1">
                      <a:lumMod val="50000"/>
                    </a:schemeClr>
                  </a:solidFill>
                  <a:latin typeface="Calibri" pitchFamily="34" charset="0"/>
                  <a:cs typeface="Calibri" panose="020F0502020204030204" pitchFamily="34" charset="0"/>
                </a:rPr>
                <a:t>Genigraphics® has been producing output from PowerPoint® longer than anyone in the industry; dating back to when we helped Microsoft® design the PowerPoint® software. </a:t>
              </a:r>
            </a:p>
            <a:p>
              <a:pPr lvl="0">
                <a:spcBef>
                  <a:spcPts val="0"/>
                </a:spcBef>
                <a:spcAft>
                  <a:spcPts val="0"/>
                </a:spcAft>
              </a:pPr>
              <a:endParaRPr lang="en-US" sz="4000" baseline="0" dirty="0">
                <a:solidFill>
                  <a:schemeClr val="bg1">
                    <a:lumMod val="50000"/>
                  </a:schemeClr>
                </a:solidFill>
                <a:latin typeface="Calibri" pitchFamily="34" charset="0"/>
                <a:cs typeface="Calibri" panose="020F0502020204030204" pitchFamily="34" charset="0"/>
              </a:endParaRPr>
            </a:p>
            <a:p>
              <a:pPr lvl="0" algn="ctr">
                <a:spcBef>
                  <a:spcPts val="0"/>
                </a:spcBef>
                <a:spcAft>
                  <a:spcPts val="0"/>
                </a:spcAft>
              </a:pPr>
              <a:r>
                <a:rPr lang="en-US" sz="4000" baseline="0" dirty="0">
                  <a:solidFill>
                    <a:schemeClr val="bg1">
                      <a:lumMod val="50000"/>
                    </a:schemeClr>
                  </a:solidFill>
                  <a:latin typeface="Calibri" pitchFamily="34" charset="0"/>
                  <a:cs typeface="Calibri" panose="020F0502020204030204" pitchFamily="34" charset="0"/>
                </a:rPr>
                <a:t>US and Canada:  1-800-790-4001</a:t>
              </a:r>
              <a:br>
                <a:rPr lang="en-US" sz="4000" baseline="0" dirty="0">
                  <a:solidFill>
                    <a:schemeClr val="bg1">
                      <a:lumMod val="50000"/>
                    </a:schemeClr>
                  </a:solidFill>
                  <a:latin typeface="Calibri" pitchFamily="34" charset="0"/>
                  <a:cs typeface="Calibri" panose="020F0502020204030204" pitchFamily="34" charset="0"/>
                </a:rPr>
              </a:br>
              <a:r>
                <a:rPr lang="en-US" sz="4000" baseline="0" dirty="0">
                  <a:solidFill>
                    <a:schemeClr val="bg1">
                      <a:lumMod val="50000"/>
                    </a:schemeClr>
                  </a:solidFill>
                  <a:latin typeface="Calibri" pitchFamily="34" charset="0"/>
                  <a:cs typeface="Calibri" panose="020F0502020204030204" pitchFamily="34" charset="0"/>
                </a:rPr>
                <a:t>Email: info@genigraphics.com</a:t>
              </a:r>
            </a:p>
            <a:p>
              <a:pPr lvl="0" algn="ctr">
                <a:spcBef>
                  <a:spcPts val="0"/>
                </a:spcBef>
                <a:spcAft>
                  <a:spcPts val="0"/>
                </a:spcAft>
              </a:pPr>
              <a:br>
                <a:rPr lang="en-US" sz="2800" dirty="0">
                  <a:solidFill>
                    <a:schemeClr val="bg1">
                      <a:lumMod val="50000"/>
                    </a:schemeClr>
                  </a:solidFill>
                  <a:latin typeface="Calibri" pitchFamily="34" charset="0"/>
                  <a:cs typeface="Calibri" panose="020F0502020204030204" pitchFamily="34" charset="0"/>
                </a:rPr>
              </a:br>
              <a:r>
                <a:rPr lang="en-US" sz="2800" dirty="0">
                  <a:solidFill>
                    <a:schemeClr val="bg1">
                      <a:lumMod val="50000"/>
                    </a:schemeClr>
                  </a:solidFill>
                  <a:latin typeface="Calibri" pitchFamily="34" charset="0"/>
                  <a:cs typeface="Calibri" panose="020F0502020204030204" pitchFamily="34" charset="0"/>
                </a:rPr>
                <a:t>[This sidebar area does not print.]</a:t>
              </a:r>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281342" y="9626034"/>
              <a:ext cx="11904515" cy="10246926"/>
            </a:xfrm>
            <a:prstGeom prst="rect">
              <a:avLst/>
            </a:prstGeom>
          </p:spPr>
        </p:pic>
      </p:grpSp>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0233600" y="27127200"/>
            <a:ext cx="5297435" cy="185928"/>
          </a:xfrm>
          <a:prstGeom prst="rect">
            <a:avLst/>
          </a:prstGeom>
        </p:spPr>
      </p:pic>
    </p:spTree>
    <p:extLst>
      <p:ext uri="{BB962C8B-B14F-4D97-AF65-F5344CB8AC3E}">
        <p14:creationId xmlns:p14="http://schemas.microsoft.com/office/powerpoint/2010/main" val="3812944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5D6BDF-9D0E-4E2B-85B8-D8F4790360C9}" type="datetimeFigureOut">
              <a:rPr lang="en-US" smtClean="0"/>
              <a:t>1/14/2020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BB075EA-769C-4ECD-B48E-D6FCDC24F876}" type="slidenum">
              <a:rPr lang="en-US" smtClean="0"/>
              <a:t>‹#›</a:t>
            </a:fld>
            <a:endParaRPr lang="en-US" dirty="0"/>
          </a:p>
        </p:txBody>
      </p:sp>
    </p:spTree>
    <p:extLst>
      <p:ext uri="{BB962C8B-B14F-4D97-AF65-F5344CB8AC3E}">
        <p14:creationId xmlns:p14="http://schemas.microsoft.com/office/powerpoint/2010/main" val="29316651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0" y="1098552"/>
            <a:ext cx="41148000" cy="4572000"/>
          </a:xfrm>
          <a:prstGeom prst="rect">
            <a:avLst/>
          </a:prstGeom>
        </p:spPr>
        <p:txBody>
          <a:bodyPr vert="horz" lIns="313384" tIns="156693" rIns="313384" bIns="156693" rtlCol="0" anchor="ctr">
            <a:normAutofit/>
          </a:bodyPr>
          <a:lstStyle/>
          <a:p>
            <a:r>
              <a:rPr lang="en-US" dirty="0"/>
              <a:t>Click to edit Master title style</a:t>
            </a:r>
          </a:p>
        </p:txBody>
      </p:sp>
      <p:sp>
        <p:nvSpPr>
          <p:cNvPr id="3" name="Text Placeholder 2"/>
          <p:cNvSpPr>
            <a:spLocks noGrp="1"/>
          </p:cNvSpPr>
          <p:nvPr>
            <p:ph type="body" idx="1"/>
          </p:nvPr>
        </p:nvSpPr>
        <p:spPr>
          <a:xfrm>
            <a:off x="2286000" y="6400804"/>
            <a:ext cx="41148000" cy="18103853"/>
          </a:xfrm>
          <a:prstGeom prst="rect">
            <a:avLst/>
          </a:prstGeom>
        </p:spPr>
        <p:txBody>
          <a:bodyPr vert="horz" lIns="313384" tIns="156693" rIns="313384" bIns="156693"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286000" y="25425403"/>
            <a:ext cx="10668000" cy="1460500"/>
          </a:xfrm>
          <a:prstGeom prst="rect">
            <a:avLst/>
          </a:prstGeom>
        </p:spPr>
        <p:txBody>
          <a:bodyPr vert="horz" lIns="313384" tIns="156693" rIns="313384" bIns="156693" rtlCol="0" anchor="ctr"/>
          <a:lstStyle>
            <a:lvl1pPr algn="l">
              <a:defRPr sz="4300">
                <a:solidFill>
                  <a:schemeClr val="tx1">
                    <a:tint val="75000"/>
                  </a:schemeClr>
                </a:solidFill>
              </a:defRPr>
            </a:lvl1pPr>
          </a:lstStyle>
          <a:p>
            <a:fld id="{985D6BDF-9D0E-4E2B-85B8-D8F4790360C9}" type="datetimeFigureOut">
              <a:rPr lang="en-US" smtClean="0"/>
              <a:t>1/14/2020</a:t>
            </a:fld>
            <a:endParaRPr lang="en-US" dirty="0"/>
          </a:p>
        </p:txBody>
      </p:sp>
      <p:sp>
        <p:nvSpPr>
          <p:cNvPr id="5" name="Footer Placeholder 4"/>
          <p:cNvSpPr>
            <a:spLocks noGrp="1"/>
          </p:cNvSpPr>
          <p:nvPr>
            <p:ph type="ftr" sz="quarter" idx="3"/>
          </p:nvPr>
        </p:nvSpPr>
        <p:spPr>
          <a:xfrm>
            <a:off x="15621000" y="25425403"/>
            <a:ext cx="14478000" cy="1460500"/>
          </a:xfrm>
          <a:prstGeom prst="rect">
            <a:avLst/>
          </a:prstGeom>
        </p:spPr>
        <p:txBody>
          <a:bodyPr vert="horz" lIns="313384" tIns="156693" rIns="313384" bIns="156693" rtlCol="0" anchor="ctr"/>
          <a:lstStyle>
            <a:lvl1pPr algn="ctr">
              <a:defRPr sz="43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766000" y="25425403"/>
            <a:ext cx="10668000" cy="1460500"/>
          </a:xfrm>
          <a:prstGeom prst="rect">
            <a:avLst/>
          </a:prstGeom>
        </p:spPr>
        <p:txBody>
          <a:bodyPr vert="horz" lIns="313384" tIns="156693" rIns="313384" bIns="156693" rtlCol="0" anchor="ctr"/>
          <a:lstStyle>
            <a:lvl1pPr algn="r">
              <a:defRPr sz="4300">
                <a:solidFill>
                  <a:schemeClr val="tx1">
                    <a:tint val="75000"/>
                  </a:schemeClr>
                </a:solidFill>
              </a:defRPr>
            </a:lvl1pPr>
          </a:lstStyle>
          <a:p>
            <a:fld id="{FBB075EA-769C-4ECD-B48E-D6FCDC24F876}" type="slidenum">
              <a:rPr lang="en-US" smtClean="0"/>
              <a:t>‹#›</a:t>
            </a:fld>
            <a:endParaRPr lang="en-US" dirty="0"/>
          </a:p>
        </p:txBody>
      </p:sp>
    </p:spTree>
    <p:extLst>
      <p:ext uri="{BB962C8B-B14F-4D97-AF65-F5344CB8AC3E}">
        <p14:creationId xmlns:p14="http://schemas.microsoft.com/office/powerpoint/2010/main" val="72322184"/>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3133838" rtl="0" eaLnBrk="1" latinLnBrk="0" hangingPunct="1">
        <a:spcBef>
          <a:spcPct val="0"/>
        </a:spcBef>
        <a:buNone/>
        <a:defRPr sz="5600" kern="1200">
          <a:solidFill>
            <a:schemeClr val="tx1"/>
          </a:solidFill>
          <a:latin typeface="+mj-lt"/>
          <a:ea typeface="+mj-ea"/>
          <a:cs typeface="+mj-cs"/>
        </a:defRPr>
      </a:lvl1pPr>
    </p:titleStyle>
    <p:bodyStyle>
      <a:lvl1pPr marL="326442" indent="-326442" algn="l" defTabSz="3133838" rtl="0" eaLnBrk="1" latinLnBrk="0" hangingPunct="1">
        <a:spcBef>
          <a:spcPct val="20000"/>
        </a:spcBef>
        <a:buFont typeface="Arial" pitchFamily="34" charset="0"/>
        <a:buChar char="•"/>
        <a:defRPr sz="2500" kern="1200">
          <a:solidFill>
            <a:schemeClr val="tx1"/>
          </a:solidFill>
          <a:latin typeface="+mn-lt"/>
          <a:ea typeface="+mn-ea"/>
          <a:cs typeface="+mn-cs"/>
        </a:defRPr>
      </a:lvl1pPr>
      <a:lvl2pPr marL="652882" indent="-326442" algn="l" defTabSz="3133838"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979326" indent="-326442" algn="l" defTabSz="3133838"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305766" indent="-326442" algn="l" defTabSz="3133838" rtl="0" eaLnBrk="1" latinLnBrk="0" hangingPunct="1">
        <a:spcBef>
          <a:spcPct val="20000"/>
        </a:spcBef>
        <a:buFont typeface="Arial" pitchFamily="34" charset="0"/>
        <a:buChar char="–"/>
        <a:defRPr sz="2500" kern="1200">
          <a:solidFill>
            <a:schemeClr val="tx1"/>
          </a:solidFill>
          <a:latin typeface="+mn-lt"/>
          <a:ea typeface="+mn-ea"/>
          <a:cs typeface="+mn-cs"/>
        </a:defRPr>
      </a:lvl4pPr>
      <a:lvl5pPr marL="1632209" indent="-326442" algn="l" defTabSz="3133838" rtl="0" eaLnBrk="1" latinLnBrk="0" hangingPunct="1">
        <a:spcBef>
          <a:spcPct val="20000"/>
        </a:spcBef>
        <a:buFont typeface="Arial" pitchFamily="34" charset="0"/>
        <a:buChar char="»"/>
        <a:defRPr sz="2500" kern="1200">
          <a:solidFill>
            <a:schemeClr val="tx1"/>
          </a:solidFill>
          <a:latin typeface="+mn-lt"/>
          <a:ea typeface="+mn-ea"/>
          <a:cs typeface="+mn-cs"/>
        </a:defRPr>
      </a:lvl5pPr>
      <a:lvl6pPr marL="8618058" indent="-783460" algn="l" defTabSz="3133838" rtl="0" eaLnBrk="1" latinLnBrk="0" hangingPunct="1">
        <a:spcBef>
          <a:spcPct val="20000"/>
        </a:spcBef>
        <a:buFont typeface="Arial" pitchFamily="34" charset="0"/>
        <a:buChar char="•"/>
        <a:defRPr sz="7000" kern="1200">
          <a:solidFill>
            <a:schemeClr val="tx1"/>
          </a:solidFill>
          <a:latin typeface="+mn-lt"/>
          <a:ea typeface="+mn-ea"/>
          <a:cs typeface="+mn-cs"/>
        </a:defRPr>
      </a:lvl6pPr>
      <a:lvl7pPr marL="10184977" indent="-783460" algn="l" defTabSz="3133838" rtl="0" eaLnBrk="1" latinLnBrk="0" hangingPunct="1">
        <a:spcBef>
          <a:spcPct val="20000"/>
        </a:spcBef>
        <a:buFont typeface="Arial" pitchFamily="34" charset="0"/>
        <a:buChar char="•"/>
        <a:defRPr sz="7000" kern="1200">
          <a:solidFill>
            <a:schemeClr val="tx1"/>
          </a:solidFill>
          <a:latin typeface="+mn-lt"/>
          <a:ea typeface="+mn-ea"/>
          <a:cs typeface="+mn-cs"/>
        </a:defRPr>
      </a:lvl7pPr>
      <a:lvl8pPr marL="11751898" indent="-783460" algn="l" defTabSz="3133838" rtl="0" eaLnBrk="1" latinLnBrk="0" hangingPunct="1">
        <a:spcBef>
          <a:spcPct val="20000"/>
        </a:spcBef>
        <a:buFont typeface="Arial" pitchFamily="34" charset="0"/>
        <a:buChar char="•"/>
        <a:defRPr sz="7000" kern="1200">
          <a:solidFill>
            <a:schemeClr val="tx1"/>
          </a:solidFill>
          <a:latin typeface="+mn-lt"/>
          <a:ea typeface="+mn-ea"/>
          <a:cs typeface="+mn-cs"/>
        </a:defRPr>
      </a:lvl8pPr>
      <a:lvl9pPr marL="13318816" indent="-783460" algn="l" defTabSz="3133838" rtl="0" eaLnBrk="1" latinLnBrk="0" hangingPunct="1">
        <a:spcBef>
          <a:spcPct val="20000"/>
        </a:spcBef>
        <a:buFont typeface="Arial" pitchFamily="34" charset="0"/>
        <a:buChar char="•"/>
        <a:defRPr sz="7000" kern="1200">
          <a:solidFill>
            <a:schemeClr val="tx1"/>
          </a:solidFill>
          <a:latin typeface="+mn-lt"/>
          <a:ea typeface="+mn-ea"/>
          <a:cs typeface="+mn-cs"/>
        </a:defRPr>
      </a:lvl9pPr>
    </p:bodyStyle>
    <p:otherStyle>
      <a:defPPr>
        <a:defRPr lang="en-US"/>
      </a:defPPr>
      <a:lvl1pPr marL="0" algn="l" defTabSz="3133838" rtl="0" eaLnBrk="1" latinLnBrk="0" hangingPunct="1">
        <a:defRPr sz="6200" kern="1200">
          <a:solidFill>
            <a:schemeClr val="tx1"/>
          </a:solidFill>
          <a:latin typeface="+mn-lt"/>
          <a:ea typeface="+mn-ea"/>
          <a:cs typeface="+mn-cs"/>
        </a:defRPr>
      </a:lvl1pPr>
      <a:lvl2pPr marL="1566921" algn="l" defTabSz="3133838" rtl="0" eaLnBrk="1" latinLnBrk="0" hangingPunct="1">
        <a:defRPr sz="6200" kern="1200">
          <a:solidFill>
            <a:schemeClr val="tx1"/>
          </a:solidFill>
          <a:latin typeface="+mn-lt"/>
          <a:ea typeface="+mn-ea"/>
          <a:cs typeface="+mn-cs"/>
        </a:defRPr>
      </a:lvl2pPr>
      <a:lvl3pPr marL="3133838" algn="l" defTabSz="3133838" rtl="0" eaLnBrk="1" latinLnBrk="0" hangingPunct="1">
        <a:defRPr sz="6200" kern="1200">
          <a:solidFill>
            <a:schemeClr val="tx1"/>
          </a:solidFill>
          <a:latin typeface="+mn-lt"/>
          <a:ea typeface="+mn-ea"/>
          <a:cs typeface="+mn-cs"/>
        </a:defRPr>
      </a:lvl3pPr>
      <a:lvl4pPr marL="4700760" algn="l" defTabSz="3133838" rtl="0" eaLnBrk="1" latinLnBrk="0" hangingPunct="1">
        <a:defRPr sz="6200" kern="1200">
          <a:solidFill>
            <a:schemeClr val="tx1"/>
          </a:solidFill>
          <a:latin typeface="+mn-lt"/>
          <a:ea typeface="+mn-ea"/>
          <a:cs typeface="+mn-cs"/>
        </a:defRPr>
      </a:lvl4pPr>
      <a:lvl5pPr marL="6267679" algn="l" defTabSz="3133838" rtl="0" eaLnBrk="1" latinLnBrk="0" hangingPunct="1">
        <a:defRPr sz="6200" kern="1200">
          <a:solidFill>
            <a:schemeClr val="tx1"/>
          </a:solidFill>
          <a:latin typeface="+mn-lt"/>
          <a:ea typeface="+mn-ea"/>
          <a:cs typeface="+mn-cs"/>
        </a:defRPr>
      </a:lvl5pPr>
      <a:lvl6pPr marL="7834598" algn="l" defTabSz="3133838" rtl="0" eaLnBrk="1" latinLnBrk="0" hangingPunct="1">
        <a:defRPr sz="6200" kern="1200">
          <a:solidFill>
            <a:schemeClr val="tx1"/>
          </a:solidFill>
          <a:latin typeface="+mn-lt"/>
          <a:ea typeface="+mn-ea"/>
          <a:cs typeface="+mn-cs"/>
        </a:defRPr>
      </a:lvl6pPr>
      <a:lvl7pPr marL="9401516" algn="l" defTabSz="3133838" rtl="0" eaLnBrk="1" latinLnBrk="0" hangingPunct="1">
        <a:defRPr sz="6200" kern="1200">
          <a:solidFill>
            <a:schemeClr val="tx1"/>
          </a:solidFill>
          <a:latin typeface="+mn-lt"/>
          <a:ea typeface="+mn-ea"/>
          <a:cs typeface="+mn-cs"/>
        </a:defRPr>
      </a:lvl7pPr>
      <a:lvl8pPr marL="10968437" algn="l" defTabSz="3133838" rtl="0" eaLnBrk="1" latinLnBrk="0" hangingPunct="1">
        <a:defRPr sz="6200" kern="1200">
          <a:solidFill>
            <a:schemeClr val="tx1"/>
          </a:solidFill>
          <a:latin typeface="+mn-lt"/>
          <a:ea typeface="+mn-ea"/>
          <a:cs typeface="+mn-cs"/>
        </a:defRPr>
      </a:lvl8pPr>
      <a:lvl9pPr marL="12535358" algn="l" defTabSz="3133838" rtl="0" eaLnBrk="1" latinLnBrk="0" hangingPunct="1">
        <a:defRPr sz="6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cdc.gov/HAI/pdfs/hai/Scott_CostPaper.pdf" TargetMode="External"/><Relationship Id="rId1" Type="http://schemas.openxmlformats.org/officeDocument/2006/relationships/slideLayout" Target="../slideLayouts/slideLayout1.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22"/>
          <p:cNvSpPr txBox="1">
            <a:spLocks noChangeArrowheads="1"/>
          </p:cNvSpPr>
          <p:nvPr/>
        </p:nvSpPr>
        <p:spPr bwMode="auto">
          <a:xfrm>
            <a:off x="5715000" y="76200"/>
            <a:ext cx="34290000" cy="1674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30576" tIns="326442" rIns="130576" bIns="326442" anchor="ctr" anchorCtr="0">
            <a:spAutoFit/>
          </a:bodyPr>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US" sz="6600" b="1" dirty="0">
                <a:solidFill>
                  <a:schemeClr val="accent3">
                    <a:lumMod val="20000"/>
                    <a:lumOff val="80000"/>
                  </a:schemeClr>
                </a:solidFill>
                <a:latin typeface="+mn-lt"/>
              </a:rPr>
              <a:t>Michigan Medicine Hand Hygiene Initiative – Rough Draft</a:t>
            </a:r>
          </a:p>
        </p:txBody>
      </p:sp>
      <p:sp>
        <p:nvSpPr>
          <p:cNvPr id="5" name="Text Box 123"/>
          <p:cNvSpPr txBox="1">
            <a:spLocks noChangeArrowheads="1"/>
          </p:cNvSpPr>
          <p:nvPr/>
        </p:nvSpPr>
        <p:spPr bwMode="auto">
          <a:xfrm>
            <a:off x="5715000" y="2000252"/>
            <a:ext cx="34290000"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30576" tIns="130576" rIns="130576" bIns="130576" anchor="ctr" anchorCtr="0"/>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US" sz="4000" dirty="0">
                <a:solidFill>
                  <a:schemeClr val="accent3">
                    <a:lumMod val="20000"/>
                    <a:lumOff val="80000"/>
                  </a:schemeClr>
                </a:solidFill>
                <a:latin typeface="+mn-lt"/>
              </a:rPr>
              <a:t>Jacqueline Vidosh</a:t>
            </a:r>
          </a:p>
          <a:p>
            <a:pPr algn="ctr" eaLnBrk="1" hangingPunct="1"/>
            <a:r>
              <a:rPr lang="en-US" sz="4000" dirty="0">
                <a:solidFill>
                  <a:schemeClr val="accent3">
                    <a:lumMod val="20000"/>
                    <a:lumOff val="80000"/>
                  </a:schemeClr>
                </a:solidFill>
                <a:latin typeface="+mn-lt"/>
              </a:rPr>
              <a:t>University of Michigan</a:t>
            </a:r>
          </a:p>
        </p:txBody>
      </p:sp>
      <p:sp>
        <p:nvSpPr>
          <p:cNvPr id="24" name="TextBox 23"/>
          <p:cNvSpPr txBox="1"/>
          <p:nvPr/>
        </p:nvSpPr>
        <p:spPr>
          <a:xfrm>
            <a:off x="1778004" y="25031702"/>
            <a:ext cx="2621315" cy="804591"/>
          </a:xfrm>
          <a:prstGeom prst="rect">
            <a:avLst/>
          </a:prstGeom>
          <a:solidFill>
            <a:schemeClr val="accent1">
              <a:lumMod val="40000"/>
              <a:lumOff val="60000"/>
            </a:schemeClr>
          </a:solidFill>
        </p:spPr>
        <p:txBody>
          <a:bodyPr wrap="none" lIns="65288" tIns="32645" rIns="65288" bIns="32645" rtlCol="0">
            <a:spAutoFit/>
          </a:bodyPr>
          <a:lstStyle/>
          <a:p>
            <a:r>
              <a:rPr lang="en-US" sz="2400" dirty="0"/>
              <a:t>Jacqueline Vidosh</a:t>
            </a:r>
          </a:p>
          <a:p>
            <a:r>
              <a:rPr lang="en-US" sz="2400" dirty="0"/>
              <a:t>jvidosh@umich.edu</a:t>
            </a:r>
          </a:p>
        </p:txBody>
      </p:sp>
      <p:sp>
        <p:nvSpPr>
          <p:cNvPr id="25" name="TextBox 24"/>
          <p:cNvSpPr txBox="1"/>
          <p:nvPr/>
        </p:nvSpPr>
        <p:spPr>
          <a:xfrm>
            <a:off x="1778002" y="24288752"/>
            <a:ext cx="1768389" cy="681481"/>
          </a:xfrm>
          <a:prstGeom prst="rect">
            <a:avLst/>
          </a:prstGeom>
          <a:noFill/>
        </p:spPr>
        <p:txBody>
          <a:bodyPr wrap="none" lIns="65288" tIns="32645" rIns="65288" bIns="32645" rtlCol="0">
            <a:spAutoFit/>
          </a:bodyPr>
          <a:lstStyle/>
          <a:p>
            <a:r>
              <a:rPr lang="en-US" sz="4000" b="1" dirty="0"/>
              <a:t>Contact</a:t>
            </a:r>
          </a:p>
        </p:txBody>
      </p:sp>
      <p:sp>
        <p:nvSpPr>
          <p:cNvPr id="26" name="TextBox 25"/>
          <p:cNvSpPr txBox="1"/>
          <p:nvPr/>
        </p:nvSpPr>
        <p:spPr>
          <a:xfrm>
            <a:off x="12268200" y="24602500"/>
            <a:ext cx="30870213" cy="2186252"/>
          </a:xfrm>
          <a:prstGeom prst="rect">
            <a:avLst/>
          </a:prstGeom>
          <a:noFill/>
        </p:spPr>
        <p:txBody>
          <a:bodyPr wrap="square" lIns="65288" tIns="65288" rIns="65288" bIns="65288" numCol="1" spcCol="326442" rtlCol="0">
            <a:noAutofit/>
          </a:bodyPr>
          <a:lstStyle/>
          <a:p>
            <a:r>
              <a:rPr lang="en-US" sz="1100" dirty="0"/>
              <a:t> Boyce JM, </a:t>
            </a:r>
            <a:r>
              <a:rPr lang="en-US" sz="1100" dirty="0" err="1"/>
              <a:t>Pittet</a:t>
            </a:r>
            <a:r>
              <a:rPr lang="en-US" sz="1100" dirty="0"/>
              <a:t> D. Guideline for Hand Hy </a:t>
            </a:r>
            <a:r>
              <a:rPr lang="en-US" sz="1100" dirty="0" err="1"/>
              <a:t>giene</a:t>
            </a:r>
            <a:r>
              <a:rPr lang="en-US" sz="1100" dirty="0"/>
              <a:t> in Health-Care Settings: Recommendations of the Healthcare Infection Control Practices Advisory Committee and the HICPAC/S HEA/APIC/IDSA Hand Hygiene Task Force. Infect Control Hosp Epidemiol2002;23(Suppl.),S 1-S40. 2.Boy </a:t>
            </a:r>
            <a:r>
              <a:rPr lang="en-US" sz="1100" dirty="0" err="1"/>
              <a:t>ce</a:t>
            </a:r>
            <a:r>
              <a:rPr lang="en-US" sz="1100" dirty="0"/>
              <a:t> JM, Potter-By </a:t>
            </a:r>
            <a:r>
              <a:rPr lang="en-US" sz="1100" dirty="0" err="1"/>
              <a:t>noe</a:t>
            </a:r>
            <a:r>
              <a:rPr lang="en-US" sz="1100" dirty="0"/>
              <a:t> G, </a:t>
            </a:r>
            <a:r>
              <a:rPr lang="en-US" sz="1100" dirty="0" err="1"/>
              <a:t>Chenevert</a:t>
            </a:r>
            <a:r>
              <a:rPr lang="en-US" sz="1100" dirty="0"/>
              <a:t> C, King T. Environmental contamination due to methicillin-resistant Staphylococcus aureus; possible infection control implications. Infect Control Hosp Epidemiol 1997;18:622-627.</a:t>
            </a:r>
          </a:p>
          <a:p>
            <a:r>
              <a:rPr lang="en-US" sz="1100" dirty="0"/>
              <a:t>Boyce JM, </a:t>
            </a:r>
            <a:r>
              <a:rPr lang="en-US" sz="1100" dirty="0" err="1"/>
              <a:t>Pittet</a:t>
            </a:r>
            <a:r>
              <a:rPr lang="en-US" sz="1100" dirty="0"/>
              <a:t> D. Guideline for Hand Hygiene in Health-Care Settings. Recommendations of the Healthcare Infection Control Practices Advisory Committee and the HICPAC/SHEA/APIC/IDSA Hand Hygiene Task Force. Society for Healthcare Epidemiology of America/Association for Professionals in Infection Control/ Infectious Diseases Society of America. MMWR </a:t>
            </a:r>
            <a:r>
              <a:rPr lang="en-US" sz="1100" dirty="0" err="1"/>
              <a:t>Recomm</a:t>
            </a:r>
            <a:r>
              <a:rPr lang="en-US" sz="1100" dirty="0"/>
              <a:t> Rep 2002;51(RR-16): 1–45.</a:t>
            </a:r>
          </a:p>
          <a:p>
            <a:r>
              <a:rPr lang="en-US" sz="1100" dirty="0"/>
              <a:t>CDC. Guideline for Hand Hygiene in Health-care Settings.  MMWR 2002; vol. 51, no. RR-16.</a:t>
            </a:r>
          </a:p>
          <a:p>
            <a:r>
              <a:rPr lang="en-US" sz="1100" dirty="0"/>
              <a:t>Facts and Figures about Michigan Medicine: http://www.med.umich.edu/pdf/2019-Annual-Report.pdf</a:t>
            </a:r>
          </a:p>
          <a:p>
            <a:r>
              <a:rPr lang="en-US" sz="1100" dirty="0" err="1"/>
              <a:t>Klevens</a:t>
            </a:r>
            <a:r>
              <a:rPr lang="en-US" sz="1100" dirty="0"/>
              <a:t> RM, Edwards JR, Richards CL. Estimating health care-associated infections and deaths in U.S. hospitals, 2002. Public Health Rep. 2007;122(2):160–166.</a:t>
            </a:r>
          </a:p>
          <a:p>
            <a:r>
              <a:rPr lang="en-US" sz="1100" dirty="0"/>
              <a:t>Lee YT, Chen SC, Lee MC, et al. Time-series analysis of the relationship of antimicrobial use and hand hygiene promotion with the incidence of healthcare-associated infections. J </a:t>
            </a:r>
            <a:r>
              <a:rPr lang="en-US" sz="1100" dirty="0" err="1"/>
              <a:t>Antibiot</a:t>
            </a:r>
            <a:r>
              <a:rPr lang="en-US" sz="1100" dirty="0"/>
              <a:t> (Tokyo)2012;65:311-6.</a:t>
            </a:r>
          </a:p>
          <a:p>
            <a:r>
              <a:rPr lang="en-US" sz="1100" dirty="0" err="1"/>
              <a:t>Mody</a:t>
            </a:r>
            <a:r>
              <a:rPr lang="en-US" sz="1100" dirty="0"/>
              <a:t> L, Saint S, Kaufman SR, et al. Adoption of alcohol-based </a:t>
            </a:r>
            <a:r>
              <a:rPr lang="en-US" sz="1100" dirty="0" err="1"/>
              <a:t>handrub</a:t>
            </a:r>
            <a:r>
              <a:rPr lang="en-US" sz="1100" dirty="0"/>
              <a:t> by United States hospitals: a national survey. Infect Control Hosp Epidemiol 2008; 29(12):1177–80.</a:t>
            </a:r>
          </a:p>
          <a:p>
            <a:r>
              <a:rPr lang="en-US" sz="1100" dirty="0"/>
              <a:t>N. </a:t>
            </a:r>
            <a:r>
              <a:rPr lang="en-US" sz="1100" dirty="0" err="1"/>
              <a:t>Luangasanatip</a:t>
            </a:r>
            <a:r>
              <a:rPr lang="en-US" sz="1100" dirty="0"/>
              <a:t>, M. </a:t>
            </a:r>
            <a:r>
              <a:rPr lang="en-US" sz="1100" dirty="0" err="1"/>
              <a:t>Hongsuwan</a:t>
            </a:r>
            <a:r>
              <a:rPr lang="en-US" sz="1100" dirty="0"/>
              <a:t>, D. </a:t>
            </a:r>
            <a:r>
              <a:rPr lang="en-US" sz="1100" dirty="0" err="1"/>
              <a:t>Limmathurotsakul</a:t>
            </a:r>
            <a:r>
              <a:rPr lang="en-US" sz="1100" dirty="0"/>
              <a:t>, Y. </a:t>
            </a:r>
            <a:r>
              <a:rPr lang="en-US" sz="1100" dirty="0" err="1"/>
              <a:t>Lubell</a:t>
            </a:r>
            <a:r>
              <a:rPr lang="en-US" sz="1100" dirty="0"/>
              <a:t>, A. Lee, S. </a:t>
            </a:r>
            <a:r>
              <a:rPr lang="en-US" sz="1100" dirty="0" err="1"/>
              <a:t>Harbarth</a:t>
            </a:r>
            <a:r>
              <a:rPr lang="en-US" sz="1100" dirty="0"/>
              <a:t>, et al. “Comparative efficacy of interventions to promote hand hygiene in hospital: systematic review and network meta-analysis” BMJ, 351 (2015), p. h3728</a:t>
            </a:r>
          </a:p>
          <a:p>
            <a:r>
              <a:rPr lang="en-US" sz="1100" dirty="0" err="1"/>
              <a:t>Pittet</a:t>
            </a:r>
            <a:r>
              <a:rPr lang="en-US" sz="1100" dirty="0"/>
              <a:t> D, </a:t>
            </a:r>
            <a:r>
              <a:rPr lang="en-US" sz="1100" dirty="0" err="1"/>
              <a:t>Allegranzi</a:t>
            </a:r>
            <a:r>
              <a:rPr lang="en-US" sz="1100" dirty="0"/>
              <a:t> B, Sax H, et al. Evidence-based model for hand transmission during patient care and the role of improved practices. Lancet Infect Dis 2006; 6:641-52.</a:t>
            </a:r>
          </a:p>
          <a:p>
            <a:br>
              <a:rPr lang="en-US" sz="1100" dirty="0"/>
            </a:br>
            <a:r>
              <a:rPr lang="en-US" sz="1100" dirty="0"/>
              <a:t>Scott DR; Center for Disease Control and Prevention. The direct medical costs of healthcare-associated infections in US hospitals and the benefits of prevention. </a:t>
            </a:r>
            <a:r>
              <a:rPr lang="en-US" sz="1100" u="sng" dirty="0">
                <a:hlinkClick r:id="rId2"/>
              </a:rPr>
              <a:t>http://www.cdc.gov/HAI/pdfs/hai/Scott_CostPaper.pdf</a:t>
            </a:r>
            <a:r>
              <a:rPr lang="en-US" sz="1100" dirty="0"/>
              <a:t>. Accessed November 13, 2019.</a:t>
            </a:r>
          </a:p>
          <a:p>
            <a:r>
              <a:rPr lang="en-US" sz="1100" dirty="0"/>
              <a:t>W.E. Bischoff, T.M. Reynolds, C.N. Sessler, M.B. Edmond, R.P. Wenzel. Handwashing compliance by health care workers: the impact of introducing an accessible, alcohol-based hand antiseptic. Arch Intern Med, 160 (2000), pp. 1017-1021</a:t>
            </a:r>
          </a:p>
          <a:p>
            <a:r>
              <a:rPr lang="en-US" sz="1100" dirty="0"/>
              <a:t>World Health Organization “WHO guidelines on hand hygiene in health care” (2009). Available at: https://apps.who.int/iris/bitstream/handle/10665/44102/9789241597906_eng.pdf</a:t>
            </a:r>
          </a:p>
          <a:p>
            <a:r>
              <a:rPr lang="en-US" sz="1100" dirty="0"/>
              <a:t>World Health Organization Report on the burden of endemic health care–associated infection worldwide (2011). Available at: https://apps.who.int/iris/bitstream/handle/10665/80135/9789241501507_eng.pdf </a:t>
            </a:r>
          </a:p>
          <a:p>
            <a:r>
              <a:rPr lang="en-US" sz="1100" dirty="0"/>
              <a:t>World Health Organization. Global action plan on antimicrobial resistance (2015). Available at: https://www-who-int.proxy.lib.umich.edu/antimicrobial-resistance/publications/global-action-plan/en/</a:t>
            </a:r>
          </a:p>
          <a:p>
            <a:r>
              <a:rPr lang="en-US" sz="1100" dirty="0" err="1"/>
              <a:t>Zimlichman</a:t>
            </a:r>
            <a:r>
              <a:rPr lang="en-US" sz="1100" dirty="0"/>
              <a:t> E, Henderson D, Tamir O, et al. Health Care–Associated Infections: A Meta-analysis of Costs and Financial Impact on the US Health Care System. </a:t>
            </a:r>
            <a:r>
              <a:rPr lang="en-US" sz="1100" i="1" dirty="0"/>
              <a:t>JAMA Intern Med.</a:t>
            </a:r>
            <a:r>
              <a:rPr lang="en-US" sz="1100" dirty="0"/>
              <a:t> 2013;173(22):2039–2046. </a:t>
            </a:r>
            <a:r>
              <a:rPr lang="en-US" sz="1100" dirty="0" err="1"/>
              <a:t>doi:https</a:t>
            </a:r>
            <a:r>
              <a:rPr lang="en-US" sz="1100" dirty="0"/>
              <a:t>://doi.org/10.1001/jamainternmed.2013.9763</a:t>
            </a:r>
          </a:p>
          <a:p>
            <a:r>
              <a:rPr lang="en-US" sz="1100" dirty="0"/>
              <a:t> </a:t>
            </a:r>
          </a:p>
          <a:p>
            <a:endParaRPr lang="en-US" sz="1100" dirty="0"/>
          </a:p>
        </p:txBody>
      </p:sp>
      <p:sp>
        <p:nvSpPr>
          <p:cNvPr id="27" name="TextBox 26"/>
          <p:cNvSpPr txBox="1"/>
          <p:nvPr/>
        </p:nvSpPr>
        <p:spPr>
          <a:xfrm>
            <a:off x="12268200" y="24012710"/>
            <a:ext cx="13058781" cy="681481"/>
          </a:xfrm>
          <a:prstGeom prst="rect">
            <a:avLst/>
          </a:prstGeom>
          <a:noFill/>
        </p:spPr>
        <p:txBody>
          <a:bodyPr wrap="square" lIns="65288" tIns="32645" rIns="65288" bIns="32645" rtlCol="0">
            <a:spAutoFit/>
          </a:bodyPr>
          <a:lstStyle/>
          <a:p>
            <a:r>
              <a:rPr lang="en-US" sz="4000" b="1" dirty="0"/>
              <a:t>References</a:t>
            </a:r>
          </a:p>
        </p:txBody>
      </p:sp>
      <p:sp>
        <p:nvSpPr>
          <p:cNvPr id="32" name="Rectangle 31"/>
          <p:cNvSpPr/>
          <p:nvPr/>
        </p:nvSpPr>
        <p:spPr>
          <a:xfrm>
            <a:off x="1463040" y="4000500"/>
            <a:ext cx="10149840"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Abstract</a:t>
            </a:r>
          </a:p>
        </p:txBody>
      </p:sp>
      <p:sp>
        <p:nvSpPr>
          <p:cNvPr id="15" name="Text Box 194"/>
          <p:cNvSpPr txBox="1">
            <a:spLocks noChangeArrowheads="1"/>
          </p:cNvSpPr>
          <p:nvPr/>
        </p:nvSpPr>
        <p:spPr bwMode="auto">
          <a:xfrm>
            <a:off x="23225760" y="4572001"/>
            <a:ext cx="10149840" cy="4862870"/>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US" b="1" dirty="0"/>
              <a:t>Phase 3 - </a:t>
            </a:r>
            <a:r>
              <a:rPr lang="en-US" b="1" i="1" dirty="0"/>
              <a:t>Exceeding the Goal and Sustaining Improvements</a:t>
            </a:r>
            <a:endParaRPr lang="en-US" b="1" dirty="0"/>
          </a:p>
          <a:p>
            <a:r>
              <a:rPr lang="en-US" dirty="0"/>
              <a:t>As the institutional compliance rate reached the original goal of 90%, the goal was re-evaluated and increased to 95%. The major change that was made during this phase was to decentralize both hand hygiene coaching and accountability for maintaining high compliance rates. Rather than being assigned by IPE, unit-based coaches were selected and trained for all units. Every unit and ancillary department was also made responsible for monitoring hand hygiene compliance and ensuring their units met or exceeded the institutional goal, although they continued to report their compliance data to the IPE. Rewards and recognition were given to units with perfect compliance. Low performing units, now defined as those with less than 95% compliance, continued to submit action plans for improvement, with IPE follow-up. </a:t>
            </a:r>
          </a:p>
          <a:p>
            <a:pPr eaLnBrk="1" hangingPunct="1"/>
            <a:endParaRPr lang="en-US" sz="2800" dirty="0">
              <a:latin typeface="Calibri" pitchFamily="34" charset="0"/>
            </a:endParaRPr>
          </a:p>
        </p:txBody>
      </p:sp>
      <p:sp>
        <p:nvSpPr>
          <p:cNvPr id="33" name="Rectangle 32"/>
          <p:cNvSpPr/>
          <p:nvPr/>
        </p:nvSpPr>
        <p:spPr>
          <a:xfrm>
            <a:off x="1463040" y="11811000"/>
            <a:ext cx="10149840"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Introduction</a:t>
            </a:r>
          </a:p>
        </p:txBody>
      </p:sp>
      <p:sp>
        <p:nvSpPr>
          <p:cNvPr id="13" name="Text Box 192"/>
          <p:cNvSpPr txBox="1">
            <a:spLocks noChangeArrowheads="1"/>
          </p:cNvSpPr>
          <p:nvPr/>
        </p:nvSpPr>
        <p:spPr bwMode="auto">
          <a:xfrm>
            <a:off x="12344400" y="4572001"/>
            <a:ext cx="10149840" cy="17297043"/>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US" b="1" dirty="0"/>
              <a:t>Phase 1: Project Rollout - “Clean, Remind, Thank</a:t>
            </a:r>
          </a:p>
          <a:p>
            <a:r>
              <a:rPr lang="en-US" dirty="0"/>
              <a:t>Leaders of each unit were educated on the behaviors determined to be vital for hand hygiene success: To clean hands in and out of patient care areas and between clean and dirty tasks based on the WHO guidelines, to provide reminders to staff observed forgetting to clean their hands, and to thank anyone who provided a </a:t>
            </a:r>
            <a:r>
              <a:rPr lang="en-US" dirty="0" err="1"/>
              <a:t>reminderLeadership</a:t>
            </a:r>
            <a:r>
              <a:rPr lang="en-US" dirty="0"/>
              <a:t> were encouraged to educate their staff on the vital behaviors of hand hygiene as well as to work together to identify barriers to compliance that could be addressed . It was emphasized to unit leaders that following the vital behaviors was the expectation and essential for safe patient care. </a:t>
            </a:r>
          </a:p>
          <a:p>
            <a:endParaRPr lang="en-US" dirty="0"/>
          </a:p>
          <a:p>
            <a:r>
              <a:rPr lang="en-US" dirty="0"/>
              <a:t>Clear definitions for “patient care areas” where hand hygiene must be performed were established in various areas, including bays, procedural areas, operating rooms, and inpatient rooms. For rooms with doors, the threshold was the doorway. For bays without doors, the threshold was defined as the curtain track. To assist staff at remembering to clean their hands, standard visual cues were implemented around the areas without clear thresholds. In the medical ICU, red tape was placed on the floor to provide allow staff to recognize when they had crossed the threshold into a patient room and should clean their hands. Stop signs were placed at the entrances to many units to draw the attention of both staff and visitors to remind them to perform hand hygiene. These steps set up the success of improving hand hygiene compliance by providing education to staff on the vital behaviors of hand hygiene, reducing barriers to cleaning hands, and providing visual cues for individuals. </a:t>
            </a:r>
          </a:p>
          <a:p>
            <a:endParaRPr lang="en-US" dirty="0"/>
          </a:p>
          <a:p>
            <a:r>
              <a:rPr lang="en-US" dirty="0"/>
              <a:t>At the same time the “Clean, Remind, Thank” Campaign began, IPE hired several “Hand Hygiene Observers.” These individuals were trained in the details of the hand hygiene guidelines, including the basics of cleaning in and out as well as expectations for scenarios involving staff entering or leaving a room with their hands full, or instances where there were contact precautions in place necessitating use of soap and water. The trained observers were placed in every unit across the hospital system to perform covert observations, spending a maximum of 20 minutes per day on a single unit. They recorded the shift during which the observation took place, whether the observation was before or after a patient care encounter, and whether there was compliance with guidelines. They also recorded the role of the individual being observed. These observations were hand-written on paper forms  (Figure 1). This data was tracked and posted on the institutional dashboard in real-time, allowing each unit to see their compliance rates.</a:t>
            </a:r>
          </a:p>
          <a:p>
            <a:endParaRPr lang="en-US" dirty="0"/>
          </a:p>
          <a:p>
            <a:r>
              <a:rPr lang="en-US" b="1" dirty="0"/>
              <a:t>Phase 2 - </a:t>
            </a:r>
            <a:r>
              <a:rPr lang="en-US" b="1" i="1" dirty="0"/>
              <a:t>Incentives and Improvement Plans</a:t>
            </a:r>
          </a:p>
          <a:p>
            <a:endParaRPr lang="en-US" b="1" dirty="0"/>
          </a:p>
          <a:p>
            <a:r>
              <a:rPr lang="en-US" dirty="0"/>
              <a:t>In the year following the rollout of the “Clean, Remind, Thank” Campaign, with data on hygiene compliance rates being reported to the IPE, a rewards and incentives program was started for high performing units. All units with &gt;90% monthly compliance received a treasure chest filled with $100 worth of treats. All units with &gt;90% monthly compliance were placed on the ‘Honor Roll’ and were entered into a quarterly drawing for a $300 prize. High performing units were also recognized with unit-wide celebrations and were recognized at an institutional level .</a:t>
            </a:r>
          </a:p>
        </p:txBody>
      </p:sp>
      <p:sp>
        <p:nvSpPr>
          <p:cNvPr id="34" name="Rectangle 33"/>
          <p:cNvSpPr/>
          <p:nvPr/>
        </p:nvSpPr>
        <p:spPr>
          <a:xfrm>
            <a:off x="12344400" y="4000500"/>
            <a:ext cx="10149840"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Methods and Materials</a:t>
            </a:r>
          </a:p>
        </p:txBody>
      </p:sp>
      <p:sp>
        <p:nvSpPr>
          <p:cNvPr id="12" name="Text Box 191"/>
          <p:cNvSpPr txBox="1">
            <a:spLocks noChangeArrowheads="1"/>
          </p:cNvSpPr>
          <p:nvPr/>
        </p:nvSpPr>
        <p:spPr bwMode="auto">
          <a:xfrm>
            <a:off x="34107120" y="4572001"/>
            <a:ext cx="10149840" cy="8586966"/>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US" dirty="0"/>
              <a:t>When the initiative to improve hand hygiene began in May 2015, institutional compliance was measured at 45% for that month. </a:t>
            </a:r>
          </a:p>
          <a:p>
            <a:endParaRPr lang="en-US" dirty="0"/>
          </a:p>
          <a:p>
            <a:r>
              <a:rPr lang="en-US" dirty="0"/>
              <a:t>Following rollout of the “Clean, Remind, Thank” campaign, which included hiring covert observers to gather and report data and overt hand hygiene coaches in each unit, compliance increased to an average of 70% across the institution by May 2016. </a:t>
            </a:r>
          </a:p>
          <a:p>
            <a:endParaRPr lang="en-US" dirty="0"/>
          </a:p>
          <a:p>
            <a:r>
              <a:rPr lang="en-US" dirty="0"/>
              <a:t>Following implementation of the rewards program for high performing units and action plan requirement for those that were low performing, compliance further increased to 85% by May 2017. </a:t>
            </a:r>
          </a:p>
          <a:p>
            <a:endParaRPr lang="en-US" dirty="0"/>
          </a:p>
          <a:p>
            <a:r>
              <a:rPr lang="en-US" dirty="0"/>
              <a:t>After this time period, improvement in compliance appeared to stagnate or slightly decrease over the course of the next several months; however, with recurrent implementation of action plans for low performing units and rewards and incentives for high performing units, this number again began to increase, reaching 91% by December 2017. </a:t>
            </a:r>
          </a:p>
          <a:p>
            <a:endParaRPr lang="en-US" dirty="0"/>
          </a:p>
          <a:p>
            <a:r>
              <a:rPr lang="en-US" dirty="0"/>
              <a:t>With decentralization of the hand hygiene coaches, compliance rates continued to improve, reaching 95% compliance by August 2018. As of August 2019, the institution has been successful at sustaining compliance rates at or above 95% each month for over a year. </a:t>
            </a:r>
          </a:p>
          <a:p>
            <a:endParaRPr lang="en-US" dirty="0"/>
          </a:p>
          <a:p>
            <a:pPr eaLnBrk="1" hangingPunct="1"/>
            <a:r>
              <a:rPr lang="en-US" sz="2800" dirty="0" err="1">
                <a:latin typeface="+mn-lt"/>
              </a:rPr>
              <a:t>Cdiff</a:t>
            </a:r>
            <a:r>
              <a:rPr lang="en-US" sz="2800" dirty="0">
                <a:latin typeface="+mn-lt"/>
              </a:rPr>
              <a:t> has also decreased as HH has increased. </a:t>
            </a:r>
          </a:p>
        </p:txBody>
      </p:sp>
      <p:sp>
        <p:nvSpPr>
          <p:cNvPr id="35" name="Rectangle 34"/>
          <p:cNvSpPr/>
          <p:nvPr/>
        </p:nvSpPr>
        <p:spPr>
          <a:xfrm>
            <a:off x="34107120" y="4000500"/>
            <a:ext cx="10149840"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Results</a:t>
            </a:r>
          </a:p>
        </p:txBody>
      </p:sp>
      <p:sp>
        <p:nvSpPr>
          <p:cNvPr id="14" name="Text Box 193"/>
          <p:cNvSpPr txBox="1">
            <a:spLocks noChangeArrowheads="1"/>
          </p:cNvSpPr>
          <p:nvPr/>
        </p:nvSpPr>
        <p:spPr bwMode="auto">
          <a:xfrm>
            <a:off x="34078545" y="16195185"/>
            <a:ext cx="10927080" cy="7817525"/>
          </a:xfrm>
          <a:prstGeom prst="rect">
            <a:avLst/>
          </a:prstGeom>
          <a:solidFill>
            <a:schemeClr val="bg1"/>
          </a:solidFill>
          <a:ln w="12700">
            <a:solidFill>
              <a:schemeClr val="accent1">
                <a:lumMod val="75000"/>
              </a:schemeClr>
            </a:solidFill>
          </a:ln>
          <a:effectLst/>
        </p:spPr>
        <p:txBody>
          <a:bodyPr wrap="square"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US" dirty="0"/>
              <a:t>Relationship between communication openness and hand hygiene compliance – changing the culture – There is a graph in one of the PowerPoints that shows how as hand hygiene compliance improved, staff felt that communication was more open – we could discuss that making Michigan Medicine an environment where people felt valued and comfortable when speaking up about hand hygiene was vital for the success of this initiative. </a:t>
            </a:r>
          </a:p>
          <a:p>
            <a:r>
              <a:rPr lang="en-US" dirty="0"/>
              <a:t> </a:t>
            </a:r>
          </a:p>
          <a:p>
            <a:r>
              <a:rPr lang="en-US" dirty="0"/>
              <a:t>Although “Clean Remind Thank” was the cornerstone of the initiative, each unit was allowed the flexibility to strategize to identify strategies that they could implement on their own unit in order to improve compliance. The Influencer Model was what they used to do so, which makes this a unique initiative among other institutions who have had similar hand hygiene initiatives. </a:t>
            </a:r>
          </a:p>
          <a:p>
            <a:endParaRPr lang="en-US" dirty="0"/>
          </a:p>
          <a:p>
            <a:r>
              <a:rPr lang="en-US" dirty="0"/>
              <a:t>Throughout all of these initiatives, hand hygiene has been at the forefront of people’s minds – from hearing unit data at staff huddles, seeing the celebrations, getting the emails from IPE, it has been clear that hand hygiene has become part of the culture here at Michigan Medicine. Keeping it in people’s minds has helped them to build habits they did not have before, and established habits right away in new staff and students before any bad habits could form. Making it part of the culture has also made it a lot easier for people to speak up in a lighthearted way to ensure the hand hygiene guidelines are followed. </a:t>
            </a:r>
          </a:p>
          <a:p>
            <a:endParaRPr lang="en-US" dirty="0"/>
          </a:p>
        </p:txBody>
      </p:sp>
      <p:sp>
        <p:nvSpPr>
          <p:cNvPr id="36" name="Rectangle 35"/>
          <p:cNvSpPr/>
          <p:nvPr/>
        </p:nvSpPr>
        <p:spPr>
          <a:xfrm>
            <a:off x="34107120" y="15715869"/>
            <a:ext cx="10149840"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Discussion</a:t>
            </a:r>
          </a:p>
        </p:txBody>
      </p:sp>
      <p:sp>
        <p:nvSpPr>
          <p:cNvPr id="11" name="Text Box 190"/>
          <p:cNvSpPr txBox="1">
            <a:spLocks noChangeArrowheads="1"/>
          </p:cNvSpPr>
          <p:nvPr/>
        </p:nvSpPr>
        <p:spPr bwMode="auto">
          <a:xfrm>
            <a:off x="1463040" y="12382503"/>
            <a:ext cx="10805160" cy="11315697"/>
          </a:xfrm>
          <a:prstGeom prst="rect">
            <a:avLst/>
          </a:prstGeom>
          <a:solidFill>
            <a:schemeClr val="bg1"/>
          </a:solidFill>
          <a:ln w="12700">
            <a:solidFill>
              <a:schemeClr val="accent1">
                <a:lumMod val="75000"/>
              </a:schemeClr>
            </a:solidFill>
          </a:ln>
          <a:effectLst/>
        </p:spPr>
        <p:txBody>
          <a:bodyPr wrap="square"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US" dirty="0"/>
              <a:t>Healthcare-associated infections (HAIs) are a major issue affecting all patient care settings across the United States. The World Health Organization reports that approximately 7% of hospitalized patients in developed countries will contract a HAI during hospitalization; (WHO 2011 ) This contributes to increased patient morbidity and mortality; more than 1 of every 17 patients who contract a HAI die as a result (</a:t>
            </a:r>
            <a:r>
              <a:rPr lang="en-US" dirty="0" err="1"/>
              <a:t>Klevens</a:t>
            </a:r>
            <a:r>
              <a:rPr lang="en-US" dirty="0"/>
              <a:t>). It also contributes to increased health care costs across institutions; studies have estimated these costs ranging between $9.8 billion (</a:t>
            </a:r>
            <a:r>
              <a:rPr lang="en-US" dirty="0" err="1"/>
              <a:t>Zimlichman</a:t>
            </a:r>
            <a:r>
              <a:rPr lang="en-US" dirty="0"/>
              <a:t>) to $45 billion (Scott) annually across all US hospitals. </a:t>
            </a:r>
          </a:p>
          <a:p>
            <a:endParaRPr lang="en-US" dirty="0"/>
          </a:p>
          <a:p>
            <a:r>
              <a:rPr lang="en-US" dirty="0"/>
              <a:t>Hand hygiene compliance is possibly the most simple and cost-effective method of reducing HAIs through reduction of cross contamination of pathogenic bacteria between patients in a health care setting. Multiple studies have shown a reduction in HAIs in institutions that have improved adherence to hand hygiene guidelines (</a:t>
            </a:r>
            <a:r>
              <a:rPr lang="en-US" dirty="0" err="1"/>
              <a:t>Pittet</a:t>
            </a:r>
            <a:r>
              <a:rPr lang="en-US" dirty="0"/>
              <a:t>, Lee). Furthermore, through reducing the rates of HAI, hand hygiene compliance can effectively decrease the amount of antimicrobials administered in the healthcare setting, reducing the development of antibiotic resistance and the spread of MDROs as well as the morbidity and mortality related to both these organisms and the agents necessary to treat them (WHO 2015). </a:t>
            </a:r>
          </a:p>
          <a:p>
            <a:endParaRPr lang="en-US" dirty="0"/>
          </a:p>
          <a:p>
            <a:r>
              <a:rPr lang="en-US" dirty="0"/>
              <a:t>Improving hand hygiene compliance is an integral part of the mission of the departments of infection prevention and control of major hospitals and health care centers across the United States. Evidence-based guidelines published by the World Health Organization in 2002 endorsed the use of alcohol-based hand rub before and after the majority of clinical interactions (Boyce). Based on these guidelines there have been major systems changes across the United States to ensure alcohol-based sanitizers are readily available throughout health care centers (</a:t>
            </a:r>
            <a:r>
              <a:rPr lang="en-US" dirty="0" err="1"/>
              <a:t>Mody</a:t>
            </a:r>
            <a:r>
              <a:rPr lang="en-US" dirty="0"/>
              <a:t>). However, consistent and proper usage of these products by health care workers and associated staff has remained poor, with hand hygiene compliance hovering around 40% throughout United States health systems (reported range of 5-89%) (WHO 2009; Bischoff; Boyce .) However, the majority of initiatives put into place to improve the rates of hand hygiene compliance have not been shown to produce a sustained impact (</a:t>
            </a:r>
            <a:r>
              <a:rPr lang="en-US" dirty="0" err="1"/>
              <a:t>Luangasanatip</a:t>
            </a:r>
            <a:r>
              <a:rPr lang="en-US" dirty="0"/>
              <a:t>.) </a:t>
            </a:r>
            <a:endParaRPr lang="en-US" sz="2800" dirty="0">
              <a:latin typeface="+mn-lt"/>
            </a:endParaRPr>
          </a:p>
        </p:txBody>
      </p:sp>
      <p:sp>
        <p:nvSpPr>
          <p:cNvPr id="45" name="Rectangle 44"/>
          <p:cNvSpPr/>
          <p:nvPr/>
        </p:nvSpPr>
        <p:spPr>
          <a:xfrm>
            <a:off x="23225760" y="4000500"/>
            <a:ext cx="10149840"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Methods</a:t>
            </a:r>
          </a:p>
        </p:txBody>
      </p:sp>
      <p:sp>
        <p:nvSpPr>
          <p:cNvPr id="37" name="Text Box 180"/>
          <p:cNvSpPr txBox="1">
            <a:spLocks noChangeArrowheads="1"/>
          </p:cNvSpPr>
          <p:nvPr/>
        </p:nvSpPr>
        <p:spPr bwMode="auto">
          <a:xfrm>
            <a:off x="22818413" y="14471099"/>
            <a:ext cx="10922947" cy="435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5288" tIns="32645" rIns="65288" bIns="32645">
            <a:spAutoFit/>
          </a:bodyPr>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eaLnBrk="1" hangingPunct="1"/>
            <a:r>
              <a:rPr lang="en-US" sz="2400" b="1" dirty="0">
                <a:latin typeface="Calibri" pitchFamily="34" charset="0"/>
              </a:rPr>
              <a:t>Chart 1. Institutional Rate of Hand Hygiene Compliance from May 2015-August 2019</a:t>
            </a:r>
            <a:r>
              <a:rPr lang="en-US" sz="2400" dirty="0">
                <a:latin typeface="Calibri" pitchFamily="34" charset="0"/>
              </a:rPr>
              <a:t>.</a:t>
            </a:r>
          </a:p>
        </p:txBody>
      </p:sp>
      <p:pic>
        <p:nvPicPr>
          <p:cNvPr id="39" name="Content Placeholder 9">
            <a:extLst>
              <a:ext uri="{FF2B5EF4-FFF2-40B4-BE49-F238E27FC236}">
                <a16:creationId xmlns:a16="http://schemas.microsoft.com/office/drawing/2014/main" id="{475AF2CD-3CC3-454C-9EFF-184C97F34BDE}"/>
              </a:ext>
            </a:extLst>
          </p:cNvPr>
          <p:cNvPicPr/>
          <p:nvPr/>
        </p:nvPicPr>
        <p:blipFill rotWithShape="1">
          <a:blip r:embed="rId3"/>
          <a:srcRect l="3036" r="2993" b="-5208"/>
          <a:stretch/>
        </p:blipFill>
        <p:spPr>
          <a:xfrm>
            <a:off x="23194804" y="9496337"/>
            <a:ext cx="10149840" cy="5207064"/>
          </a:xfrm>
          <a:prstGeom prst="rect">
            <a:avLst/>
          </a:prstGeom>
        </p:spPr>
      </p:pic>
      <p:sp>
        <p:nvSpPr>
          <p:cNvPr id="10" name="Text Box 189"/>
          <p:cNvSpPr txBox="1">
            <a:spLocks noChangeArrowheads="1"/>
          </p:cNvSpPr>
          <p:nvPr/>
        </p:nvSpPr>
        <p:spPr bwMode="auto">
          <a:xfrm>
            <a:off x="1547204" y="4931888"/>
            <a:ext cx="10096632" cy="800219"/>
          </a:xfrm>
          <a:prstGeom prst="rect">
            <a:avLst/>
          </a:prstGeom>
          <a:solidFill>
            <a:schemeClr val="bg1"/>
          </a:solidFill>
          <a:ln w="12700">
            <a:solidFill>
              <a:schemeClr val="accent1">
                <a:lumMod val="75000"/>
              </a:schemeClr>
            </a:solidFill>
          </a:ln>
          <a:effectLst/>
        </p:spPr>
        <p:txBody>
          <a:bodyPr wrap="square"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US" sz="2800" dirty="0"/>
              <a:t>TBD</a:t>
            </a:r>
          </a:p>
        </p:txBody>
      </p:sp>
      <p:pic>
        <p:nvPicPr>
          <p:cNvPr id="41" name="Picture 40">
            <a:extLst>
              <a:ext uri="{FF2B5EF4-FFF2-40B4-BE49-F238E27FC236}">
                <a16:creationId xmlns:a16="http://schemas.microsoft.com/office/drawing/2014/main" id="{57152CBC-EAA4-4240-B23E-E3A8F304B7C1}"/>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23347679" y="15348597"/>
            <a:ext cx="9906001" cy="5523816"/>
          </a:xfrm>
          <a:prstGeom prst="rect">
            <a:avLst/>
          </a:prstGeom>
          <a:noFill/>
          <a:ln>
            <a:noFill/>
          </a:ln>
        </p:spPr>
      </p:pic>
      <p:sp>
        <p:nvSpPr>
          <p:cNvPr id="42" name="Text Box 180">
            <a:extLst>
              <a:ext uri="{FF2B5EF4-FFF2-40B4-BE49-F238E27FC236}">
                <a16:creationId xmlns:a16="http://schemas.microsoft.com/office/drawing/2014/main" id="{BC39FCA8-77FE-430F-9986-64239060D632}"/>
              </a:ext>
            </a:extLst>
          </p:cNvPr>
          <p:cNvSpPr txBox="1">
            <a:spLocks noChangeArrowheads="1"/>
          </p:cNvSpPr>
          <p:nvPr/>
        </p:nvSpPr>
        <p:spPr bwMode="auto">
          <a:xfrm>
            <a:off x="22818413" y="21075370"/>
            <a:ext cx="10922947" cy="435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5288" tIns="32645" rIns="65288" bIns="32645">
            <a:spAutoFit/>
          </a:bodyPr>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eaLnBrk="1" hangingPunct="1"/>
            <a:r>
              <a:rPr lang="en-US" sz="2400" b="1" dirty="0">
                <a:latin typeface="Calibri" pitchFamily="34" charset="0"/>
              </a:rPr>
              <a:t>Chart 1. Institutional Rate of Hand Hygiene Compliance from May 2015-August 2019</a:t>
            </a:r>
            <a:r>
              <a:rPr lang="en-US" sz="2400" dirty="0">
                <a:latin typeface="Calibri" pitchFamily="34" charset="0"/>
              </a:rPr>
              <a:t>.</a:t>
            </a:r>
          </a:p>
        </p:txBody>
      </p:sp>
    </p:spTree>
    <p:extLst>
      <p:ext uri="{BB962C8B-B14F-4D97-AF65-F5344CB8AC3E}">
        <p14:creationId xmlns:p14="http://schemas.microsoft.com/office/powerpoint/2010/main" val="22512518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2797</TotalTime>
  <Words>2323</Words>
  <Application>Microsoft Office PowerPoint</Application>
  <PresentationFormat>Custom</PresentationFormat>
  <Paragraphs>65</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Company>Genigraphics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Genigraphics Research Poster Template 36x60</dc:title>
  <dc:creator>Jay Larson</dc:creator>
  <dc:description>Quality poster printing
www.genigraphics.com
1-800-790-4001</dc:description>
  <cp:lastModifiedBy>Jacqueline Vidosh</cp:lastModifiedBy>
  <cp:revision>101</cp:revision>
  <cp:lastPrinted>2013-02-12T02:21:55Z</cp:lastPrinted>
  <dcterms:created xsi:type="dcterms:W3CDTF">2013-02-10T21:14:48Z</dcterms:created>
  <dcterms:modified xsi:type="dcterms:W3CDTF">2020-01-15T00:06:08Z</dcterms:modified>
</cp:coreProperties>
</file>